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2" r:id="rId1"/>
  </p:sldMasterIdLst>
  <p:notesMasterIdLst>
    <p:notesMasterId r:id="rId138"/>
  </p:notesMasterIdLst>
  <p:handoutMasterIdLst>
    <p:handoutMasterId r:id="rId139"/>
  </p:handoutMasterIdLst>
  <p:sldIdLst>
    <p:sldId id="321" r:id="rId2"/>
    <p:sldId id="433" r:id="rId3"/>
    <p:sldId id="430" r:id="rId4"/>
    <p:sldId id="256" r:id="rId5"/>
    <p:sldId id="353" r:id="rId6"/>
    <p:sldId id="350" r:id="rId7"/>
    <p:sldId id="305" r:id="rId8"/>
    <p:sldId id="393" r:id="rId9"/>
    <p:sldId id="354" r:id="rId10"/>
    <p:sldId id="257" r:id="rId11"/>
    <p:sldId id="258" r:id="rId12"/>
    <p:sldId id="355" r:id="rId13"/>
    <p:sldId id="356" r:id="rId14"/>
    <p:sldId id="259" r:id="rId15"/>
    <p:sldId id="260" r:id="rId16"/>
    <p:sldId id="401" r:id="rId17"/>
    <p:sldId id="262" r:id="rId18"/>
    <p:sldId id="431" r:id="rId19"/>
    <p:sldId id="357" r:id="rId20"/>
    <p:sldId id="306" r:id="rId21"/>
    <p:sldId id="314" r:id="rId22"/>
    <p:sldId id="263" r:id="rId23"/>
    <p:sldId id="404" r:id="rId24"/>
    <p:sldId id="315" r:id="rId25"/>
    <p:sldId id="358" r:id="rId26"/>
    <p:sldId id="396" r:id="rId27"/>
    <p:sldId id="397" r:id="rId28"/>
    <p:sldId id="264" r:id="rId29"/>
    <p:sldId id="403" r:id="rId30"/>
    <p:sldId id="312" r:id="rId31"/>
    <p:sldId id="408" r:id="rId32"/>
    <p:sldId id="406" r:id="rId33"/>
    <p:sldId id="265" r:id="rId34"/>
    <p:sldId id="390" r:id="rId35"/>
    <p:sldId id="415" r:id="rId36"/>
    <p:sldId id="411" r:id="rId37"/>
    <p:sldId id="412" r:id="rId38"/>
    <p:sldId id="313" r:id="rId39"/>
    <p:sldId id="410" r:id="rId40"/>
    <p:sldId id="409" r:id="rId41"/>
    <p:sldId id="267" r:id="rId42"/>
    <p:sldId id="317" r:id="rId43"/>
    <p:sldId id="268" r:id="rId44"/>
    <p:sldId id="413" r:id="rId45"/>
    <p:sldId id="414" r:id="rId46"/>
    <p:sldId id="318" r:id="rId47"/>
    <p:sldId id="320" r:id="rId48"/>
    <p:sldId id="307" r:id="rId49"/>
    <p:sldId id="324" r:id="rId50"/>
    <p:sldId id="391" r:id="rId51"/>
    <p:sldId id="325" r:id="rId52"/>
    <p:sldId id="326" r:id="rId53"/>
    <p:sldId id="273" r:id="rId54"/>
    <p:sldId id="365" r:id="rId55"/>
    <p:sldId id="327" r:id="rId56"/>
    <p:sldId id="368" r:id="rId57"/>
    <p:sldId id="328" r:id="rId58"/>
    <p:sldId id="416" r:id="rId59"/>
    <p:sldId id="274" r:id="rId60"/>
    <p:sldId id="392" r:id="rId61"/>
    <p:sldId id="275" r:id="rId62"/>
    <p:sldId id="369" r:id="rId63"/>
    <p:sldId id="395" r:id="rId64"/>
    <p:sldId id="366" r:id="rId65"/>
    <p:sldId id="329" r:id="rId66"/>
    <p:sldId id="311" r:id="rId67"/>
    <p:sldId id="372" r:id="rId68"/>
    <p:sldId id="417" r:id="rId69"/>
    <p:sldId id="418" r:id="rId70"/>
    <p:sldId id="419" r:id="rId71"/>
    <p:sldId id="375" r:id="rId72"/>
    <p:sldId id="330" r:id="rId73"/>
    <p:sldId id="376" r:id="rId74"/>
    <p:sldId id="377" r:id="rId75"/>
    <p:sldId id="378" r:id="rId76"/>
    <p:sldId id="331" r:id="rId77"/>
    <p:sldId id="276" r:id="rId78"/>
    <p:sldId id="364" r:id="rId79"/>
    <p:sldId id="277" r:id="rId80"/>
    <p:sldId id="278" r:id="rId81"/>
    <p:sldId id="360" r:id="rId82"/>
    <p:sldId id="279" r:id="rId83"/>
    <p:sldId id="308" r:id="rId84"/>
    <p:sldId id="379" r:id="rId85"/>
    <p:sldId id="332" r:id="rId86"/>
    <p:sldId id="280" r:id="rId87"/>
    <p:sldId id="333" r:id="rId88"/>
    <p:sldId id="382" r:id="rId89"/>
    <p:sldId id="334" r:id="rId90"/>
    <p:sldId id="383" r:id="rId91"/>
    <p:sldId id="384" r:id="rId92"/>
    <p:sldId id="336" r:id="rId93"/>
    <p:sldId id="385" r:id="rId94"/>
    <p:sldId id="428" r:id="rId95"/>
    <p:sldId id="361" r:id="rId96"/>
    <p:sldId id="281" r:id="rId97"/>
    <p:sldId id="362" r:id="rId98"/>
    <p:sldId id="380" r:id="rId99"/>
    <p:sldId id="386" r:id="rId100"/>
    <p:sldId id="338" r:id="rId101"/>
    <p:sldId id="381" r:id="rId102"/>
    <p:sldId id="282" r:id="rId103"/>
    <p:sldId id="429" r:id="rId104"/>
    <p:sldId id="283" r:id="rId105"/>
    <p:sldId id="339" r:id="rId106"/>
    <p:sldId id="388" r:id="rId107"/>
    <p:sldId id="387" r:id="rId108"/>
    <p:sldId id="284" r:id="rId109"/>
    <p:sldId id="285" r:id="rId110"/>
    <p:sldId id="286" r:id="rId111"/>
    <p:sldId id="309" r:id="rId112"/>
    <p:sldId id="340" r:id="rId113"/>
    <p:sldId id="287" r:id="rId114"/>
    <p:sldId id="289" r:id="rId115"/>
    <p:sldId id="290" r:id="rId116"/>
    <p:sldId id="291" r:id="rId117"/>
    <p:sldId id="341" r:id="rId118"/>
    <p:sldId id="292" r:id="rId119"/>
    <p:sldId id="342" r:id="rId120"/>
    <p:sldId id="420" r:id="rId121"/>
    <p:sldId id="423" r:id="rId122"/>
    <p:sldId id="421" r:id="rId123"/>
    <p:sldId id="422" r:id="rId124"/>
    <p:sldId id="299" r:id="rId125"/>
    <p:sldId id="424" r:id="rId126"/>
    <p:sldId id="425" r:id="rId127"/>
    <p:sldId id="359" r:id="rId128"/>
    <p:sldId id="426" r:id="rId129"/>
    <p:sldId id="427" r:id="rId130"/>
    <p:sldId id="310" r:id="rId131"/>
    <p:sldId id="302" r:id="rId132"/>
    <p:sldId id="348" r:id="rId133"/>
    <p:sldId id="303" r:id="rId134"/>
    <p:sldId id="432" r:id="rId135"/>
    <p:sldId id="349" r:id="rId136"/>
    <p:sldId id="367" r:id="rId137"/>
  </p:sldIdLst>
  <p:sldSz cx="9144000" cy="6858000" type="screen4x3"/>
  <p:notesSz cx="7099300" cy="10234613"/>
  <p:custDataLst>
    <p:tags r:id="rId140"/>
  </p:custDataLst>
  <p:defaultTextStyle>
    <a:defPPr>
      <a:defRPr lang="en-US"/>
    </a:defPPr>
    <a:lvl1pPr algn="l" rtl="0" fontAlgn="base">
      <a:spcBef>
        <a:spcPct val="0"/>
      </a:spcBef>
      <a:spcAft>
        <a:spcPct val="0"/>
      </a:spcAft>
      <a:defRPr kern="1200">
        <a:solidFill>
          <a:schemeClr val="tx1"/>
        </a:solidFill>
        <a:latin typeface="Arial" charset="0"/>
        <a:ea typeface="宋体" charset="0"/>
        <a:cs typeface="宋体" charset="0"/>
      </a:defRPr>
    </a:lvl1pPr>
    <a:lvl2pPr marL="457200" algn="l" rtl="0" fontAlgn="base">
      <a:spcBef>
        <a:spcPct val="0"/>
      </a:spcBef>
      <a:spcAft>
        <a:spcPct val="0"/>
      </a:spcAft>
      <a:defRPr kern="1200">
        <a:solidFill>
          <a:schemeClr val="tx1"/>
        </a:solidFill>
        <a:latin typeface="Arial" charset="0"/>
        <a:ea typeface="宋体" charset="0"/>
        <a:cs typeface="宋体" charset="0"/>
      </a:defRPr>
    </a:lvl2pPr>
    <a:lvl3pPr marL="914400" algn="l" rtl="0" fontAlgn="base">
      <a:spcBef>
        <a:spcPct val="0"/>
      </a:spcBef>
      <a:spcAft>
        <a:spcPct val="0"/>
      </a:spcAft>
      <a:defRPr kern="1200">
        <a:solidFill>
          <a:schemeClr val="tx1"/>
        </a:solidFill>
        <a:latin typeface="Arial" charset="0"/>
        <a:ea typeface="宋体" charset="0"/>
        <a:cs typeface="宋体" charset="0"/>
      </a:defRPr>
    </a:lvl3pPr>
    <a:lvl4pPr marL="1371600" algn="l" rtl="0" fontAlgn="base">
      <a:spcBef>
        <a:spcPct val="0"/>
      </a:spcBef>
      <a:spcAft>
        <a:spcPct val="0"/>
      </a:spcAft>
      <a:defRPr kern="1200">
        <a:solidFill>
          <a:schemeClr val="tx1"/>
        </a:solidFill>
        <a:latin typeface="Arial" charset="0"/>
        <a:ea typeface="宋体" charset="0"/>
        <a:cs typeface="宋体" charset="0"/>
      </a:defRPr>
    </a:lvl4pPr>
    <a:lvl5pPr marL="1828800" algn="l" rtl="0" fontAlgn="base">
      <a:spcBef>
        <a:spcPct val="0"/>
      </a:spcBef>
      <a:spcAft>
        <a:spcPct val="0"/>
      </a:spcAft>
      <a:defRPr kern="1200">
        <a:solidFill>
          <a:schemeClr val="tx1"/>
        </a:solidFill>
        <a:latin typeface="Arial" charset="0"/>
        <a:ea typeface="宋体" charset="0"/>
        <a:cs typeface="宋体" charset="0"/>
      </a:defRPr>
    </a:lvl5pPr>
    <a:lvl6pPr marL="2286000" algn="l" defTabSz="457200" rtl="0" eaLnBrk="1" latinLnBrk="0" hangingPunct="1">
      <a:defRPr kern="1200">
        <a:solidFill>
          <a:schemeClr val="tx1"/>
        </a:solidFill>
        <a:latin typeface="Arial" charset="0"/>
        <a:ea typeface="宋体" charset="0"/>
        <a:cs typeface="宋体" charset="0"/>
      </a:defRPr>
    </a:lvl6pPr>
    <a:lvl7pPr marL="2743200" algn="l" defTabSz="457200" rtl="0" eaLnBrk="1" latinLnBrk="0" hangingPunct="1">
      <a:defRPr kern="1200">
        <a:solidFill>
          <a:schemeClr val="tx1"/>
        </a:solidFill>
        <a:latin typeface="Arial" charset="0"/>
        <a:ea typeface="宋体" charset="0"/>
        <a:cs typeface="宋体" charset="0"/>
      </a:defRPr>
    </a:lvl7pPr>
    <a:lvl8pPr marL="3200400" algn="l" defTabSz="457200" rtl="0" eaLnBrk="1" latinLnBrk="0" hangingPunct="1">
      <a:defRPr kern="1200">
        <a:solidFill>
          <a:schemeClr val="tx1"/>
        </a:solidFill>
        <a:latin typeface="Arial" charset="0"/>
        <a:ea typeface="宋体" charset="0"/>
        <a:cs typeface="宋体" charset="0"/>
      </a:defRPr>
    </a:lvl8pPr>
    <a:lvl9pPr marL="3657600" algn="l" defTabSz="457200" rtl="0" eaLnBrk="1" latinLnBrk="0" hangingPunct="1">
      <a:defRPr kern="1200">
        <a:solidFill>
          <a:schemeClr val="tx1"/>
        </a:solidFill>
        <a:latin typeface="Arial" charset="0"/>
        <a:ea typeface="宋体" charset="0"/>
        <a:cs typeface="宋体"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7">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00"/>
    <a:srgbClr val="FF33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1071" autoAdjust="0"/>
  </p:normalViewPr>
  <p:slideViewPr>
    <p:cSldViewPr snapToGrid="0">
      <p:cViewPr varScale="1">
        <p:scale>
          <a:sx n="105" d="100"/>
          <a:sy n="105" d="100"/>
        </p:scale>
        <p:origin x="1840"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2" d="100"/>
          <a:sy n="82" d="100"/>
        </p:scale>
        <p:origin x="-1944" y="-62"/>
      </p:cViewPr>
      <p:guideLst>
        <p:guide orient="horz" pos="3224"/>
        <p:guide pos="2237"/>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handoutMaster" Target="handoutMasters/handout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6.wmf"/><Relationship Id="rId2" Type="http://schemas.openxmlformats.org/officeDocument/2006/relationships/image" Target="../media/image5.wmf"/><Relationship Id="rId1" Type="http://schemas.openxmlformats.org/officeDocument/2006/relationships/image" Target="../media/image4.wmf"/><Relationship Id="rId5" Type="http://schemas.openxmlformats.org/officeDocument/2006/relationships/image" Target="../media/image8.wmf"/><Relationship Id="rId4"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896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7274" tIns="48637" rIns="97274" bIns="48637" numCol="1" anchor="t" anchorCtr="0" compatLnSpc="1">
            <a:prstTxWarp prst="textNoShape">
              <a:avLst/>
            </a:prstTxWarp>
          </a:bodyPr>
          <a:lstStyle>
            <a:lvl1pPr algn="l" defTabSz="973138">
              <a:defRPr sz="1300">
                <a:latin typeface="Arial" charset="0"/>
                <a:ea typeface="+mn-ea"/>
                <a:cs typeface="+mn-cs"/>
              </a:defRPr>
            </a:lvl1pPr>
          </a:lstStyle>
          <a:p>
            <a:pPr>
              <a:defRPr/>
            </a:pPr>
            <a:endParaRPr lang="zh-CN" altLang="en-US"/>
          </a:p>
        </p:txBody>
      </p:sp>
      <p:sp>
        <p:nvSpPr>
          <p:cNvPr id="168963"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7274" tIns="48637" rIns="97274" bIns="48637" numCol="1" anchor="t" anchorCtr="0" compatLnSpc="1">
            <a:prstTxWarp prst="textNoShape">
              <a:avLst/>
            </a:prstTxWarp>
          </a:bodyPr>
          <a:lstStyle>
            <a:lvl1pPr algn="r" defTabSz="973138">
              <a:defRPr sz="1300">
                <a:latin typeface="Arial" charset="0"/>
                <a:ea typeface="+mn-ea"/>
                <a:cs typeface="+mn-cs"/>
              </a:defRPr>
            </a:lvl1pPr>
          </a:lstStyle>
          <a:p>
            <a:pPr>
              <a:defRPr/>
            </a:pPr>
            <a:endParaRPr lang="en-US" altLang="zh-CN"/>
          </a:p>
        </p:txBody>
      </p:sp>
      <p:sp>
        <p:nvSpPr>
          <p:cNvPr id="168964"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7274" tIns="48637" rIns="97274" bIns="48637" numCol="1" anchor="b" anchorCtr="0" compatLnSpc="1">
            <a:prstTxWarp prst="textNoShape">
              <a:avLst/>
            </a:prstTxWarp>
          </a:bodyPr>
          <a:lstStyle>
            <a:lvl1pPr algn="l" defTabSz="973138">
              <a:defRPr sz="1300">
                <a:latin typeface="Arial" charset="0"/>
                <a:ea typeface="+mn-ea"/>
                <a:cs typeface="+mn-cs"/>
              </a:defRPr>
            </a:lvl1pPr>
          </a:lstStyle>
          <a:p>
            <a:pPr>
              <a:defRPr/>
            </a:pPr>
            <a:endParaRPr lang="en-US" altLang="zh-CN"/>
          </a:p>
        </p:txBody>
      </p:sp>
      <p:sp>
        <p:nvSpPr>
          <p:cNvPr id="168965"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7274" tIns="48637" rIns="97274" bIns="48637" numCol="1" anchor="b" anchorCtr="0" compatLnSpc="1">
            <a:prstTxWarp prst="textNoShape">
              <a:avLst/>
            </a:prstTxWarp>
          </a:bodyPr>
          <a:lstStyle>
            <a:lvl1pPr algn="r" defTabSz="973138">
              <a:defRPr sz="1300"/>
            </a:lvl1pPr>
          </a:lstStyle>
          <a:p>
            <a:fld id="{B050A557-BAD7-D44C-B40D-7CAD1C040889}" type="slidenum">
              <a:rPr lang="zh-CN" altLang="en-US"/>
              <a:pPr/>
              <a:t>‹#›</a:t>
            </a:fld>
            <a:endParaRPr lang="en-US" altLang="zh-CN"/>
          </a:p>
        </p:txBody>
      </p:sp>
    </p:spTree>
    <p:extLst>
      <p:ext uri="{BB962C8B-B14F-4D97-AF65-F5344CB8AC3E}">
        <p14:creationId xmlns:p14="http://schemas.microsoft.com/office/powerpoint/2010/main" val="35916212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8610"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7274" tIns="48637" rIns="97274" bIns="48637" numCol="1" anchor="t" anchorCtr="0" compatLnSpc="1">
            <a:prstTxWarp prst="textNoShape">
              <a:avLst/>
            </a:prstTxWarp>
          </a:bodyPr>
          <a:lstStyle>
            <a:lvl1pPr algn="l" defTabSz="973138">
              <a:defRPr sz="1300">
                <a:latin typeface="Times New Roman" pitchFamily="18" charset="0"/>
                <a:ea typeface="+mn-ea"/>
                <a:cs typeface="+mn-cs"/>
              </a:defRPr>
            </a:lvl1pPr>
          </a:lstStyle>
          <a:p>
            <a:pPr>
              <a:defRPr/>
            </a:pPr>
            <a:endParaRPr lang="zh-CN" altLang="en-US"/>
          </a:p>
        </p:txBody>
      </p:sp>
      <p:sp>
        <p:nvSpPr>
          <p:cNvPr id="68611" name="Rectangle 3"/>
          <p:cNvSpPr>
            <a:spLocks noGrp="1" noChangeArrowheads="1"/>
          </p:cNvSpPr>
          <p:nvPr>
            <p:ph type="dt" idx="1"/>
          </p:nvPr>
        </p:nvSpPr>
        <p:spPr bwMode="auto">
          <a:xfrm>
            <a:off x="4022725" y="0"/>
            <a:ext cx="3076575" cy="512763"/>
          </a:xfrm>
          <a:prstGeom prst="rect">
            <a:avLst/>
          </a:prstGeom>
          <a:noFill/>
          <a:ln w="9525">
            <a:noFill/>
            <a:miter lim="800000"/>
            <a:headEnd/>
            <a:tailEnd/>
          </a:ln>
          <a:effectLst/>
        </p:spPr>
        <p:txBody>
          <a:bodyPr vert="horz" wrap="square" lIns="97274" tIns="48637" rIns="97274" bIns="48637" numCol="1" anchor="t" anchorCtr="0" compatLnSpc="1">
            <a:prstTxWarp prst="textNoShape">
              <a:avLst/>
            </a:prstTxWarp>
          </a:bodyPr>
          <a:lstStyle>
            <a:lvl1pPr algn="r" defTabSz="973138">
              <a:defRPr sz="1300">
                <a:latin typeface="Times New Roman" pitchFamily="18" charset="0"/>
                <a:ea typeface="+mn-ea"/>
                <a:cs typeface="+mn-cs"/>
              </a:defRPr>
            </a:lvl1pPr>
          </a:lstStyle>
          <a:p>
            <a:pPr>
              <a:defRPr/>
            </a:pPr>
            <a:endParaRPr lang="en-US" altLang="zh-CN"/>
          </a:p>
        </p:txBody>
      </p:sp>
      <p:sp>
        <p:nvSpPr>
          <p:cNvPr id="142340" name="Rectangle 4"/>
          <p:cNvSpPr>
            <a:spLocks noGrp="1" noRot="1" noChangeAspect="1" noChangeArrowheads="1" noTextEdit="1"/>
          </p:cNvSpPr>
          <p:nvPr>
            <p:ph type="sldImg" idx="2"/>
          </p:nvPr>
        </p:nvSpPr>
        <p:spPr bwMode="auto">
          <a:xfrm>
            <a:off x="992188" y="768350"/>
            <a:ext cx="5116512" cy="3836988"/>
          </a:xfrm>
          <a:prstGeom prst="rect">
            <a:avLst/>
          </a:prstGeom>
          <a:noFill/>
          <a:ln w="9525">
            <a:solidFill>
              <a:srgbClr val="000000"/>
            </a:solidFill>
            <a:miter lim="800000"/>
            <a:headEnd/>
            <a:tailEnd/>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Lst>
        </p:spPr>
      </p:sp>
      <p:sp>
        <p:nvSpPr>
          <p:cNvPr id="68613" name="Rectangle 5"/>
          <p:cNvSpPr>
            <a:spLocks noGrp="1" noChangeArrowheads="1"/>
          </p:cNvSpPr>
          <p:nvPr>
            <p:ph type="body" sz="quarter" idx="3"/>
          </p:nvPr>
        </p:nvSpPr>
        <p:spPr bwMode="auto">
          <a:xfrm>
            <a:off x="946150" y="4862513"/>
            <a:ext cx="5207000" cy="4603750"/>
          </a:xfrm>
          <a:prstGeom prst="rect">
            <a:avLst/>
          </a:prstGeom>
          <a:noFill/>
          <a:ln w="9525">
            <a:noFill/>
            <a:miter lim="800000"/>
            <a:headEnd/>
            <a:tailEnd/>
          </a:ln>
          <a:effectLst/>
        </p:spPr>
        <p:txBody>
          <a:bodyPr vert="horz" wrap="square" lIns="97274" tIns="48637" rIns="97274" bIns="48637"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68614" name="Rectangle 6"/>
          <p:cNvSpPr>
            <a:spLocks noGrp="1" noChangeArrowheads="1"/>
          </p:cNvSpPr>
          <p:nvPr>
            <p:ph type="ftr" sz="quarter" idx="4"/>
          </p:nvPr>
        </p:nvSpPr>
        <p:spPr bwMode="auto">
          <a:xfrm>
            <a:off x="0" y="9721850"/>
            <a:ext cx="3076575" cy="512763"/>
          </a:xfrm>
          <a:prstGeom prst="rect">
            <a:avLst/>
          </a:prstGeom>
          <a:noFill/>
          <a:ln w="9525">
            <a:noFill/>
            <a:miter lim="800000"/>
            <a:headEnd/>
            <a:tailEnd/>
          </a:ln>
          <a:effectLst/>
        </p:spPr>
        <p:txBody>
          <a:bodyPr vert="horz" wrap="square" lIns="97274" tIns="48637" rIns="97274" bIns="48637" numCol="1" anchor="b" anchorCtr="0" compatLnSpc="1">
            <a:prstTxWarp prst="textNoShape">
              <a:avLst/>
            </a:prstTxWarp>
          </a:bodyPr>
          <a:lstStyle>
            <a:lvl1pPr algn="l" defTabSz="973138">
              <a:defRPr sz="1300">
                <a:latin typeface="Times New Roman" pitchFamily="18" charset="0"/>
                <a:ea typeface="+mn-ea"/>
                <a:cs typeface="+mn-cs"/>
              </a:defRPr>
            </a:lvl1pPr>
          </a:lstStyle>
          <a:p>
            <a:pPr>
              <a:defRPr/>
            </a:pPr>
            <a:endParaRPr lang="en-US" altLang="zh-CN"/>
          </a:p>
        </p:txBody>
      </p:sp>
      <p:sp>
        <p:nvSpPr>
          <p:cNvPr id="68615" name="Rectangle 7"/>
          <p:cNvSpPr>
            <a:spLocks noGrp="1" noChangeArrowheads="1"/>
          </p:cNvSpPr>
          <p:nvPr>
            <p:ph type="sldNum" sz="quarter" idx="5"/>
          </p:nvPr>
        </p:nvSpPr>
        <p:spPr bwMode="auto">
          <a:xfrm>
            <a:off x="4022725" y="9721850"/>
            <a:ext cx="3076575" cy="512763"/>
          </a:xfrm>
          <a:prstGeom prst="rect">
            <a:avLst/>
          </a:prstGeom>
          <a:noFill/>
          <a:ln w="9525">
            <a:noFill/>
            <a:miter lim="800000"/>
            <a:headEnd/>
            <a:tailEnd/>
          </a:ln>
          <a:effectLst/>
        </p:spPr>
        <p:txBody>
          <a:bodyPr vert="horz" wrap="square" lIns="97274" tIns="48637" rIns="97274" bIns="48637" numCol="1" anchor="b" anchorCtr="0" compatLnSpc="1">
            <a:prstTxWarp prst="textNoShape">
              <a:avLst/>
            </a:prstTxWarp>
          </a:bodyPr>
          <a:lstStyle>
            <a:lvl1pPr algn="r" defTabSz="973138">
              <a:defRPr sz="1300">
                <a:latin typeface="Times New Roman" charset="0"/>
              </a:defRPr>
            </a:lvl1pPr>
          </a:lstStyle>
          <a:p>
            <a:fld id="{586FA6E9-F77B-C046-8D1A-5D2F91332623}" type="slidenum">
              <a:rPr lang="zh-CN" altLang="en-US"/>
              <a:pPr/>
              <a:t>‹#›</a:t>
            </a:fld>
            <a:endParaRPr lang="en-US" altLang="zh-CN"/>
          </a:p>
        </p:txBody>
      </p:sp>
    </p:spTree>
    <p:extLst>
      <p:ext uri="{BB962C8B-B14F-4D97-AF65-F5344CB8AC3E}">
        <p14:creationId xmlns:p14="http://schemas.microsoft.com/office/powerpoint/2010/main" val="788791278"/>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charset="0"/>
        <a:cs typeface="+mn-cs"/>
      </a:defRPr>
    </a:lvl1pPr>
    <a:lvl2pPr marL="457200" algn="l" rtl="0" eaLnBrk="0" fontAlgn="base" hangingPunct="0">
      <a:spcBef>
        <a:spcPct val="30000"/>
      </a:spcBef>
      <a:spcAft>
        <a:spcPct val="0"/>
      </a:spcAft>
      <a:defRPr sz="1200" kern="1200">
        <a:solidFill>
          <a:schemeClr val="tx1"/>
        </a:solidFill>
        <a:latin typeface="Arial" charset="0"/>
        <a:ea typeface="宋体" charset="0"/>
        <a:cs typeface="+mn-cs"/>
      </a:defRPr>
    </a:lvl2pPr>
    <a:lvl3pPr marL="914400" algn="l" rtl="0" eaLnBrk="0" fontAlgn="base" hangingPunct="0">
      <a:spcBef>
        <a:spcPct val="30000"/>
      </a:spcBef>
      <a:spcAft>
        <a:spcPct val="0"/>
      </a:spcAft>
      <a:defRPr sz="1200" kern="1200">
        <a:solidFill>
          <a:schemeClr val="tx1"/>
        </a:solidFill>
        <a:latin typeface="Arial" charset="0"/>
        <a:ea typeface="宋体"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宋体"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宋体"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en.wikipedia.org/wiki/Peer-to-peer"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www.ieee802.org/"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fcc.gov/cgb/consumerfacts/highspeedinternet.html" TargetMode="External"/><Relationship Id="rId2" Type="http://schemas.openxmlformats.org/officeDocument/2006/relationships/slide" Target="../slides/slide6.xml"/><Relationship Id="rId1" Type="http://schemas.openxmlformats.org/officeDocument/2006/relationships/notesMaster" Target="../notesMasters/notesMaster1.xml"/><Relationship Id="rId5" Type="http://schemas.openxmlformats.org/officeDocument/2006/relationships/hyperlink" Target="http://broadband.o2.co.uk/" TargetMode="External"/><Relationship Id="rId4" Type="http://schemas.openxmlformats.org/officeDocument/2006/relationships/hyperlink" Target="http://www.qwestdeal.com/" TargetMode="Externa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0C8B473-06FD-B24A-B3CE-A45AF9DF9E31}" type="slidenum">
              <a:rPr lang="zh-CN" altLang="en-US">
                <a:latin typeface="Times New Roman" charset="0"/>
              </a:rPr>
              <a:pPr eaLnBrk="1" hangingPunct="1"/>
              <a:t>1</a:t>
            </a:fld>
            <a:endParaRPr lang="en-US" altLang="zh-CN">
              <a:latin typeface="Times New Roman" charset="0"/>
            </a:endParaRPr>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386084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6E69A92-1595-DC43-A9A1-8AF860F6CD69}" type="slidenum">
              <a:rPr lang="zh-CN" altLang="en-US">
                <a:latin typeface="Times New Roman" charset="0"/>
              </a:rPr>
              <a:pPr eaLnBrk="1" hangingPunct="1"/>
              <a:t>11</a:t>
            </a:fld>
            <a:endParaRPr lang="en-US" altLang="zh-CN">
              <a:latin typeface="Times New Roman" charset="0"/>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If we look at the client-server model in detail, we see that two processes are involved, one on the client machine and one on the server machine. Communication takes the form of the client process sending a message over the network to the server process. The client process then waits for a reply message. When the server process gets the request, it performs the requested work or looks up the requested data and sends back a reply. </a:t>
            </a:r>
            <a:endParaRPr lang="zh-CN" altLang="en-US" dirty="0">
              <a:cs typeface="宋体" charset="0"/>
            </a:endParaRPr>
          </a:p>
        </p:txBody>
      </p:sp>
    </p:spTree>
    <p:extLst>
      <p:ext uri="{BB962C8B-B14F-4D97-AF65-F5344CB8AC3E}">
        <p14:creationId xmlns:p14="http://schemas.microsoft.com/office/powerpoint/2010/main" val="471996459"/>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84CC522-24F0-6949-ABE7-AD0F6CBC6964}" type="slidenum">
              <a:rPr lang="zh-CN" altLang="en-US">
                <a:latin typeface="Times New Roman" charset="0"/>
              </a:rPr>
              <a:pPr eaLnBrk="1" hangingPunct="1"/>
              <a:t>119</a:t>
            </a:fld>
            <a:endParaRPr lang="en-US" altLang="zh-CN">
              <a:latin typeface="Times New Roman" charset="0"/>
            </a:endParaRPr>
          </a:p>
        </p:txBody>
      </p:sp>
      <p:sp>
        <p:nvSpPr>
          <p:cNvPr id="240643" name="Rectangle 2"/>
          <p:cNvSpPr>
            <a:spLocks noGrp="1" noRot="1" noChangeAspect="1" noChangeArrowheads="1" noTextEdit="1"/>
          </p:cNvSpPr>
          <p:nvPr>
            <p:ph type="sldImg"/>
          </p:nvPr>
        </p:nvSpPr>
        <p:spPr>
          <a:ln/>
        </p:spPr>
      </p:sp>
      <p:sp>
        <p:nvSpPr>
          <p:cNvPr id="24064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832647029"/>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F9A1C78-1936-6049-B6B0-D3C9C9D9EFA9}" type="slidenum">
              <a:rPr lang="zh-CN" altLang="en-US">
                <a:latin typeface="Times New Roman" charset="0"/>
              </a:rPr>
              <a:pPr eaLnBrk="1" hangingPunct="1"/>
              <a:t>124</a:t>
            </a:fld>
            <a:endParaRPr lang="en-US" altLang="zh-CN">
              <a:latin typeface="Times New Roman" charset="0"/>
            </a:endParaRPr>
          </a:p>
        </p:txBody>
      </p:sp>
      <p:sp>
        <p:nvSpPr>
          <p:cNvPr id="241667" name="Rectangle 2"/>
          <p:cNvSpPr>
            <a:spLocks noGrp="1" noRot="1" noChangeAspect="1" noChangeArrowheads="1" noTextEdit="1"/>
          </p:cNvSpPr>
          <p:nvPr>
            <p:ph type="sldImg"/>
          </p:nvPr>
        </p:nvSpPr>
        <p:spPr>
          <a:ln/>
        </p:spPr>
      </p:sp>
      <p:sp>
        <p:nvSpPr>
          <p:cNvPr id="24166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5402107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C0547F05-92A3-EE47-8D1D-6AA4793EE670}" type="slidenum">
              <a:rPr lang="zh-CN" altLang="en-US">
                <a:latin typeface="Times New Roman" charset="0"/>
              </a:rPr>
              <a:pPr eaLnBrk="1" hangingPunct="1"/>
              <a:t>127</a:t>
            </a:fld>
            <a:endParaRPr lang="en-US" altLang="zh-CN">
              <a:latin typeface="Times New Roman" charset="0"/>
            </a:endParaRPr>
          </a:p>
        </p:txBody>
      </p:sp>
      <p:sp>
        <p:nvSpPr>
          <p:cNvPr id="242691" name="Rectangle 2"/>
          <p:cNvSpPr>
            <a:spLocks noGrp="1" noRot="1" noChangeAspect="1" noChangeArrowheads="1" noTextEdit="1"/>
          </p:cNvSpPr>
          <p:nvPr>
            <p:ph type="sldImg"/>
          </p:nvPr>
        </p:nvSpPr>
        <p:spPr>
          <a:ln/>
        </p:spPr>
      </p:sp>
      <p:sp>
        <p:nvSpPr>
          <p:cNvPr id="2426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t>Devices operating in the 2.4 GHz range include: microwave ovens, Bluetooth devices, baby monitors, and cordless telephones.</a:t>
            </a:r>
            <a:endParaRPr lang="zh-CN" altLang="en-US">
              <a:cs typeface="宋体" charset="0"/>
            </a:endParaRPr>
          </a:p>
        </p:txBody>
      </p:sp>
    </p:spTree>
    <p:extLst>
      <p:ext uri="{BB962C8B-B14F-4D97-AF65-F5344CB8AC3E}">
        <p14:creationId xmlns:p14="http://schemas.microsoft.com/office/powerpoint/2010/main" val="2676363824"/>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B7F1F16-89AC-2F4A-AC00-4F7E7C88A376}" type="slidenum">
              <a:rPr lang="zh-CN" altLang="en-US">
                <a:latin typeface="Times New Roman" charset="0"/>
              </a:rPr>
              <a:pPr eaLnBrk="1" hangingPunct="1"/>
              <a:t>130</a:t>
            </a:fld>
            <a:endParaRPr lang="en-US" altLang="zh-CN">
              <a:latin typeface="Times New Roman" charset="0"/>
            </a:endParaRPr>
          </a:p>
        </p:txBody>
      </p:sp>
      <p:sp>
        <p:nvSpPr>
          <p:cNvPr id="243715" name="Rectangle 2"/>
          <p:cNvSpPr>
            <a:spLocks noGrp="1" noRot="1" noChangeAspect="1" noChangeArrowheads="1" noTextEdit="1"/>
          </p:cNvSpPr>
          <p:nvPr>
            <p:ph type="sldImg"/>
          </p:nvPr>
        </p:nvSpPr>
        <p:spPr>
          <a:ln/>
        </p:spPr>
      </p:sp>
      <p:sp>
        <p:nvSpPr>
          <p:cNvPr id="2437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Latin for from the fact and by law</a:t>
            </a:r>
          </a:p>
        </p:txBody>
      </p:sp>
    </p:spTree>
    <p:extLst>
      <p:ext uri="{BB962C8B-B14F-4D97-AF65-F5344CB8AC3E}">
        <p14:creationId xmlns:p14="http://schemas.microsoft.com/office/powerpoint/2010/main" val="124785786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0C37321-EEEC-DB42-852A-3126A32B1462}" type="slidenum">
              <a:rPr lang="zh-CN" altLang="en-US">
                <a:latin typeface="Times New Roman" charset="0"/>
              </a:rPr>
              <a:pPr eaLnBrk="1" hangingPunct="1"/>
              <a:t>131</a:t>
            </a:fld>
            <a:endParaRPr lang="en-US" altLang="zh-CN">
              <a:latin typeface="Times New Roman" charset="0"/>
            </a:endParaRPr>
          </a:p>
        </p:txBody>
      </p:sp>
      <p:sp>
        <p:nvSpPr>
          <p:cNvPr id="244739" name="Rectangle 2"/>
          <p:cNvSpPr>
            <a:spLocks noGrp="1" noRot="1" noChangeAspect="1" noChangeArrowheads="1" noTextEdit="1"/>
          </p:cNvSpPr>
          <p:nvPr>
            <p:ph type="sldImg"/>
          </p:nvPr>
        </p:nvSpPr>
        <p:spPr>
          <a:ln/>
        </p:spPr>
      </p:sp>
      <p:sp>
        <p:nvSpPr>
          <p:cNvPr id="24474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536648850"/>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2FDCF27-4343-4A49-90B0-8325DF43E022}" type="slidenum">
              <a:rPr lang="zh-CN" altLang="en-US">
                <a:latin typeface="Times New Roman" charset="0"/>
              </a:rPr>
              <a:pPr eaLnBrk="1" hangingPunct="1"/>
              <a:t>132</a:t>
            </a:fld>
            <a:endParaRPr lang="en-US" altLang="zh-CN">
              <a:latin typeface="Times New Roman" charset="0"/>
            </a:endParaRPr>
          </a:p>
        </p:txBody>
      </p:sp>
      <p:sp>
        <p:nvSpPr>
          <p:cNvPr id="245763" name="Rectangle 2"/>
          <p:cNvSpPr>
            <a:spLocks noGrp="1" noRot="1" noChangeAspect="1" noChangeArrowheads="1" noTextEdit="1"/>
          </p:cNvSpPr>
          <p:nvPr>
            <p:ph type="sldImg"/>
          </p:nvPr>
        </p:nvSpPr>
        <p:spPr>
          <a:ln/>
        </p:spPr>
      </p:sp>
      <p:sp>
        <p:nvSpPr>
          <p:cNvPr id="2457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349428949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D56CA63-8E7D-9643-BC14-18946D78C31E}" type="slidenum">
              <a:rPr lang="zh-CN" altLang="en-US">
                <a:latin typeface="Times New Roman" charset="0"/>
              </a:rPr>
              <a:pPr eaLnBrk="1" hangingPunct="1"/>
              <a:t>133</a:t>
            </a:fld>
            <a:endParaRPr lang="en-US" altLang="zh-CN">
              <a:latin typeface="Times New Roman" charset="0"/>
            </a:endParaRPr>
          </a:p>
        </p:txBody>
      </p:sp>
      <p:sp>
        <p:nvSpPr>
          <p:cNvPr id="246787" name="Rectangle 2"/>
          <p:cNvSpPr>
            <a:spLocks noGrp="1" noRot="1" noChangeAspect="1" noChangeArrowheads="1" noTextEdit="1"/>
          </p:cNvSpPr>
          <p:nvPr>
            <p:ph type="sldImg"/>
          </p:nvPr>
        </p:nvSpPr>
        <p:spPr>
          <a:ln/>
        </p:spPr>
      </p:sp>
      <p:sp>
        <p:nvSpPr>
          <p:cNvPr id="24678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952618415"/>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0A98A2B-6D7D-A84A-91A4-246E6794E3FF}" type="slidenum">
              <a:rPr lang="zh-CN" altLang="en-US">
                <a:latin typeface="Times New Roman" charset="0"/>
              </a:rPr>
              <a:pPr eaLnBrk="1" hangingPunct="1"/>
              <a:t>135</a:t>
            </a:fld>
            <a:endParaRPr lang="en-US" altLang="zh-CN">
              <a:latin typeface="Times New Roman" charset="0"/>
            </a:endParaRPr>
          </a:p>
        </p:txBody>
      </p:sp>
      <p:sp>
        <p:nvSpPr>
          <p:cNvPr id="247811" name="Rectangle 2"/>
          <p:cNvSpPr>
            <a:spLocks noGrp="1" noRot="1" noChangeAspect="1" noChangeArrowheads="1" noTextEdit="1"/>
          </p:cNvSpPr>
          <p:nvPr>
            <p:ph type="sldImg"/>
          </p:nvPr>
        </p:nvSpPr>
        <p:spPr>
          <a:ln/>
        </p:spPr>
      </p:sp>
      <p:sp>
        <p:nvSpPr>
          <p:cNvPr id="2478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74521502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AEE45D4-336A-D048-91A9-8FBAA8B9ECF3}" type="slidenum">
              <a:rPr lang="zh-CN" altLang="en-US">
                <a:latin typeface="Times New Roman" charset="0"/>
              </a:rPr>
              <a:pPr eaLnBrk="1" hangingPunct="1"/>
              <a:t>136</a:t>
            </a:fld>
            <a:endParaRPr lang="en-US" altLang="zh-CN">
              <a:latin typeface="Times New Roman" charset="0"/>
            </a:endParaRPr>
          </a:p>
        </p:txBody>
      </p:sp>
      <p:sp>
        <p:nvSpPr>
          <p:cNvPr id="248835" name="Rectangle 2"/>
          <p:cNvSpPr>
            <a:spLocks noGrp="1" noRot="1" noChangeAspect="1" noChangeArrowheads="1" noTextEdit="1"/>
          </p:cNvSpPr>
          <p:nvPr>
            <p:ph type="sldImg"/>
          </p:nvPr>
        </p:nvSpPr>
        <p:spPr>
          <a:ln/>
        </p:spPr>
      </p:sp>
      <p:sp>
        <p:nvSpPr>
          <p:cNvPr id="2488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lnSpc>
                <a:spcPct val="90000"/>
              </a:lnSpc>
            </a:pPr>
            <a:r>
              <a:rPr lang="en-US" altLang="zh-CN" sz="2800">
                <a:cs typeface="宋体" charset="0"/>
              </a:rPr>
              <a:t>Sample Lab Report</a:t>
            </a:r>
          </a:p>
          <a:p>
            <a:pPr eaLnBrk="1" hangingPunct="1">
              <a:lnSpc>
                <a:spcPct val="90000"/>
              </a:lnSpc>
            </a:pPr>
            <a:endParaRPr lang="en-US" altLang="zh-CN" sz="2600">
              <a:cs typeface="宋体" charset="0"/>
            </a:endParaRPr>
          </a:p>
          <a:p>
            <a:pPr eaLnBrk="1" hangingPunct="1">
              <a:lnSpc>
                <a:spcPct val="90000"/>
              </a:lnSpc>
            </a:pPr>
            <a:r>
              <a:rPr lang="en-US" altLang="zh-CN" sz="2600">
                <a:cs typeface="宋体" charset="0"/>
              </a:rPr>
              <a:t>1: Introduction</a:t>
            </a:r>
          </a:p>
          <a:p>
            <a:pPr lvl="2" eaLnBrk="1" hangingPunct="1">
              <a:lnSpc>
                <a:spcPct val="90000"/>
              </a:lnSpc>
            </a:pPr>
            <a:r>
              <a:rPr lang="en-US" altLang="zh-CN" sz="2100">
                <a:cs typeface="宋体" charset="0"/>
              </a:rPr>
              <a:t>topic description</a:t>
            </a:r>
          </a:p>
          <a:p>
            <a:pPr lvl="2" eaLnBrk="1" hangingPunct="1">
              <a:lnSpc>
                <a:spcPct val="90000"/>
              </a:lnSpc>
            </a:pPr>
            <a:r>
              <a:rPr lang="en-US" altLang="zh-CN" sz="2100">
                <a:cs typeface="宋体" charset="0"/>
              </a:rPr>
              <a:t>Method to solve the topic</a:t>
            </a:r>
          </a:p>
          <a:p>
            <a:pPr eaLnBrk="1" hangingPunct="1">
              <a:lnSpc>
                <a:spcPct val="90000"/>
              </a:lnSpc>
            </a:pPr>
            <a:r>
              <a:rPr lang="en-US" altLang="zh-CN" sz="2600">
                <a:cs typeface="宋体" charset="0"/>
              </a:rPr>
              <a:t>2:Main Topic </a:t>
            </a:r>
          </a:p>
          <a:p>
            <a:pPr lvl="2" eaLnBrk="1" hangingPunct="1">
              <a:lnSpc>
                <a:spcPct val="90000"/>
              </a:lnSpc>
            </a:pPr>
            <a:r>
              <a:rPr lang="en-US" altLang="zh-CN" sz="2100">
                <a:cs typeface="宋体" charset="0"/>
              </a:rPr>
              <a:t>Overview</a:t>
            </a:r>
          </a:p>
          <a:p>
            <a:pPr lvl="2" eaLnBrk="1" hangingPunct="1">
              <a:lnSpc>
                <a:spcPct val="90000"/>
              </a:lnSpc>
            </a:pPr>
            <a:r>
              <a:rPr lang="en-US" altLang="zh-CN" sz="2100">
                <a:cs typeface="宋体" charset="0"/>
              </a:rPr>
              <a:t>Details of the main topic</a:t>
            </a:r>
          </a:p>
          <a:p>
            <a:pPr lvl="2" eaLnBrk="1" hangingPunct="1">
              <a:lnSpc>
                <a:spcPct val="90000"/>
              </a:lnSpc>
            </a:pPr>
            <a:r>
              <a:rPr lang="en-US" altLang="zh-CN" sz="2100">
                <a:cs typeface="宋体" charset="0"/>
              </a:rPr>
              <a:t>Test or operate method</a:t>
            </a:r>
          </a:p>
          <a:p>
            <a:pPr eaLnBrk="1" hangingPunct="1">
              <a:lnSpc>
                <a:spcPct val="90000"/>
              </a:lnSpc>
            </a:pPr>
            <a:r>
              <a:rPr lang="en-US" altLang="zh-CN" sz="2600">
                <a:cs typeface="宋体" charset="0"/>
              </a:rPr>
              <a:t>3:Summary</a:t>
            </a:r>
          </a:p>
          <a:p>
            <a:pPr lvl="2" eaLnBrk="1" hangingPunct="1">
              <a:lnSpc>
                <a:spcPct val="90000"/>
              </a:lnSpc>
            </a:pPr>
            <a:r>
              <a:rPr lang="en-US" altLang="zh-CN" sz="2100">
                <a:cs typeface="宋体" charset="0"/>
              </a:rPr>
              <a:t>Results and analysis</a:t>
            </a:r>
          </a:p>
          <a:p>
            <a:pPr eaLnBrk="1" hangingPunct="1">
              <a:lnSpc>
                <a:spcPct val="90000"/>
              </a:lnSpc>
            </a:pPr>
            <a:r>
              <a:rPr lang="en-US" altLang="zh-CN" sz="2600">
                <a:cs typeface="宋体" charset="0"/>
              </a:rPr>
              <a:t>Appendix: </a:t>
            </a:r>
          </a:p>
          <a:p>
            <a:pPr lvl="2" eaLnBrk="1" hangingPunct="1">
              <a:lnSpc>
                <a:spcPct val="90000"/>
              </a:lnSpc>
            </a:pPr>
            <a:r>
              <a:rPr lang="en-US" altLang="zh-CN" sz="2100">
                <a:cs typeface="宋体" charset="0"/>
              </a:rPr>
              <a:t>Duty assignments</a:t>
            </a:r>
            <a:endParaRPr lang="zh-CN" altLang="en-US" sz="2100">
              <a:cs typeface="宋体" charset="0"/>
            </a:endParaRPr>
          </a:p>
          <a:p>
            <a:pPr eaLnBrk="1" hangingPunct="1">
              <a:lnSpc>
                <a:spcPct val="80000"/>
              </a:lnSpc>
            </a:pPr>
            <a:endParaRPr lang="zh-CN" altLang="en-US" sz="800">
              <a:cs typeface="宋体" charset="0"/>
            </a:endParaRPr>
          </a:p>
        </p:txBody>
      </p:sp>
    </p:spTree>
    <p:extLst>
      <p:ext uri="{BB962C8B-B14F-4D97-AF65-F5344CB8AC3E}">
        <p14:creationId xmlns:p14="http://schemas.microsoft.com/office/powerpoint/2010/main" val="27508497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3A44113-42C5-BC4B-AA30-E997B951711F}" type="slidenum">
              <a:rPr lang="zh-CN" altLang="en-US">
                <a:latin typeface="Times New Roman" charset="0"/>
              </a:rPr>
              <a:pPr eaLnBrk="1" hangingPunct="1"/>
              <a:t>12</a:t>
            </a:fld>
            <a:endParaRPr lang="en-US" altLang="zh-CN">
              <a:latin typeface="Times New Roman" charset="0"/>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A social network service focuses on building online communities of people who share interests and/or activities, or who are interested in exploring the interests and activities of others. Most social network services are web based and provide a variety of ways for users to interact, such as e-mail and instant messaging services.</a:t>
            </a:r>
          </a:p>
          <a:p>
            <a:pPr eaLnBrk="1" hangingPunct="1"/>
            <a:endParaRPr lang="en-US" altLang="zh-CN">
              <a:cs typeface="宋体" charset="0"/>
            </a:endParaRPr>
          </a:p>
          <a:p>
            <a:pPr eaLnBrk="1" hangingPunct="1"/>
            <a:r>
              <a:rPr lang="en-US" altLang="zh-CN">
                <a:cs typeface="宋体" charset="0"/>
              </a:rPr>
              <a:t>Social networking has encouraged new ways to communicate and share information. Social networking websites are being used regularly by millions of people.</a:t>
            </a:r>
          </a:p>
          <a:p>
            <a:pPr eaLnBrk="1" hangingPunct="1"/>
            <a:endParaRPr lang="en-US" altLang="zh-CN">
              <a:cs typeface="宋体" charset="0"/>
            </a:endParaRPr>
          </a:p>
          <a:p>
            <a:pPr eaLnBrk="1" hangingPunct="1"/>
            <a:r>
              <a:rPr lang="en-US" altLang="zh-CN">
                <a:cs typeface="宋体" charset="0"/>
              </a:rPr>
              <a:t>While it could be said that email and websites have most of the essential elements of social network services, proprietary encapsulated services gained popularity in the first decade of the 21st century.</a:t>
            </a:r>
            <a:endParaRPr lang="zh-CN" altLang="en-US">
              <a:cs typeface="宋体" charset="0"/>
            </a:endParaRPr>
          </a:p>
        </p:txBody>
      </p:sp>
    </p:spTree>
    <p:extLst>
      <p:ext uri="{BB962C8B-B14F-4D97-AF65-F5344CB8AC3E}">
        <p14:creationId xmlns:p14="http://schemas.microsoft.com/office/powerpoint/2010/main" val="3944360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4212F5B-4ED8-4743-9236-6D3A21B4DBD1}" type="slidenum">
              <a:rPr lang="zh-CN" altLang="en-US">
                <a:latin typeface="Times New Roman" charset="0"/>
              </a:rPr>
              <a:pPr eaLnBrk="1" hangingPunct="1"/>
              <a:t>13</a:t>
            </a:fld>
            <a:endParaRPr lang="en-US" altLang="zh-CN">
              <a:latin typeface="Times New Roman" charset="0"/>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3731571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6CF7985-E387-B34F-8F84-5888B53CFEDF}" type="slidenum">
              <a:rPr lang="zh-CN" altLang="en-US">
                <a:latin typeface="Times New Roman" charset="0"/>
              </a:rPr>
              <a:pPr eaLnBrk="1" hangingPunct="1"/>
              <a:t>14</a:t>
            </a:fld>
            <a:endParaRPr lang="en-US" altLang="zh-CN">
              <a:latin typeface="Times New Roman" charset="0"/>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People initially bought computers for word processing and games. </a:t>
            </a:r>
          </a:p>
          <a:p>
            <a:pPr eaLnBrk="1" hangingPunct="1"/>
            <a:r>
              <a:rPr lang="en-US" altLang="zh-CN" dirty="0">
                <a:cs typeface="宋体" charset="0"/>
              </a:rPr>
              <a:t>Recently</a:t>
            </a:r>
            <a:r>
              <a:rPr lang="en-US" altLang="zh-CN" baseline="0" dirty="0">
                <a:cs typeface="宋体" charset="0"/>
              </a:rPr>
              <a:t>, the biggest reason to buy a home computer was probably for Internet access.</a:t>
            </a:r>
          </a:p>
          <a:p>
            <a:pPr eaLnBrk="1" hangingPunct="1"/>
            <a:endParaRPr lang="en-US" altLang="zh-CN" baseline="0" dirty="0">
              <a:cs typeface="宋体" charset="0"/>
            </a:endParaRPr>
          </a:p>
          <a:p>
            <a:pPr eaLnBrk="1" hangingPunct="1"/>
            <a:r>
              <a:rPr lang="en-US" altLang="zh-CN" baseline="0" dirty="0">
                <a:cs typeface="宋体" charset="0"/>
              </a:rPr>
              <a:t>Metcalf’s law.  The value of a network is proportional to the square of the number of users because this is roughly the number of different connections that may be made.</a:t>
            </a:r>
            <a:endParaRPr lang="zh-CN" altLang="en-US" dirty="0">
              <a:cs typeface="宋体" charset="0"/>
            </a:endParaRPr>
          </a:p>
        </p:txBody>
      </p:sp>
    </p:spTree>
    <p:extLst>
      <p:ext uri="{BB962C8B-B14F-4D97-AF65-F5344CB8AC3E}">
        <p14:creationId xmlns:p14="http://schemas.microsoft.com/office/powerpoint/2010/main" val="6171701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72E42A9-614E-6E4E-BBAC-7D1257E8B416}" type="slidenum">
              <a:rPr lang="zh-CN" altLang="en-US">
                <a:latin typeface="Times New Roman" charset="0"/>
              </a:rPr>
              <a:pPr eaLnBrk="1" hangingPunct="1"/>
              <a:t>15</a:t>
            </a:fld>
            <a:endParaRPr lang="en-US" altLang="zh-CN">
              <a:latin typeface="Times New Roman" charset="0"/>
            </a:endParaRPr>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in</a:t>
            </a:r>
            <a:r>
              <a:rPr lang="zh-CN" altLang="en-US" dirty="0">
                <a:cs typeface="宋体" charset="0"/>
              </a:rPr>
              <a:t> </a:t>
            </a:r>
            <a:r>
              <a:rPr lang="en-US" altLang="zh-CN" dirty="0">
                <a:cs typeface="宋体" charset="0"/>
              </a:rPr>
              <a:t>this</a:t>
            </a:r>
            <a:r>
              <a:rPr lang="zh-CN" altLang="en-US" dirty="0">
                <a:cs typeface="宋体" charset="0"/>
              </a:rPr>
              <a:t> </a:t>
            </a:r>
            <a:r>
              <a:rPr lang="en-US" altLang="zh-CN" dirty="0">
                <a:cs typeface="宋体" charset="0"/>
              </a:rPr>
              <a:t>form,</a:t>
            </a:r>
            <a:r>
              <a:rPr lang="zh-CN" altLang="en-US" dirty="0">
                <a:cs typeface="宋体" charset="0"/>
              </a:rPr>
              <a:t> </a:t>
            </a:r>
            <a:r>
              <a:rPr lang="en-US" altLang="zh-CN" dirty="0">
                <a:cs typeface="宋体" charset="0"/>
              </a:rPr>
              <a:t>individuals</a:t>
            </a:r>
            <a:r>
              <a:rPr lang="zh-CN" altLang="en-US" dirty="0">
                <a:cs typeface="宋体" charset="0"/>
              </a:rPr>
              <a:t> </a:t>
            </a:r>
            <a:r>
              <a:rPr lang="en-US" altLang="zh-CN" dirty="0">
                <a:cs typeface="宋体" charset="0"/>
              </a:rPr>
              <a:t>who</a:t>
            </a:r>
            <a:r>
              <a:rPr lang="zh-CN" altLang="en-US" dirty="0">
                <a:cs typeface="宋体" charset="0"/>
              </a:rPr>
              <a:t> </a:t>
            </a:r>
            <a:r>
              <a:rPr lang="en-US" altLang="zh-CN" dirty="0">
                <a:cs typeface="宋体" charset="0"/>
              </a:rPr>
              <a:t>form</a:t>
            </a:r>
            <a:r>
              <a:rPr lang="zh-CN" altLang="en-US" dirty="0">
                <a:cs typeface="宋体" charset="0"/>
              </a:rPr>
              <a:t> </a:t>
            </a:r>
            <a:r>
              <a:rPr lang="en-US" altLang="zh-CN" dirty="0">
                <a:cs typeface="宋体" charset="0"/>
              </a:rPr>
              <a:t>a</a:t>
            </a:r>
            <a:r>
              <a:rPr lang="zh-CN" altLang="en-US" dirty="0">
                <a:cs typeface="宋体" charset="0"/>
              </a:rPr>
              <a:t> </a:t>
            </a:r>
            <a:r>
              <a:rPr lang="en-US" altLang="zh-CN" dirty="0">
                <a:cs typeface="宋体" charset="0"/>
              </a:rPr>
              <a:t>loose</a:t>
            </a:r>
            <a:r>
              <a:rPr lang="zh-CN" altLang="en-US" dirty="0">
                <a:cs typeface="宋体" charset="0"/>
              </a:rPr>
              <a:t> </a:t>
            </a:r>
            <a:r>
              <a:rPr lang="en-US" altLang="zh-CN" dirty="0">
                <a:cs typeface="宋体" charset="0"/>
              </a:rPr>
              <a:t>group</a:t>
            </a:r>
            <a:r>
              <a:rPr lang="zh-CN" altLang="en-US" dirty="0">
                <a:cs typeface="宋体" charset="0"/>
              </a:rPr>
              <a:t> </a:t>
            </a:r>
            <a:r>
              <a:rPr lang="en-US" altLang="zh-CN" dirty="0">
                <a:cs typeface="宋体" charset="0"/>
              </a:rPr>
              <a:t>can</a:t>
            </a:r>
            <a:r>
              <a:rPr lang="zh-CN" altLang="en-US" dirty="0">
                <a:cs typeface="宋体" charset="0"/>
              </a:rPr>
              <a:t> </a:t>
            </a:r>
            <a:r>
              <a:rPr lang="en-US" altLang="zh-CN" dirty="0">
                <a:cs typeface="宋体" charset="0"/>
              </a:rPr>
              <a:t>communicate</a:t>
            </a:r>
            <a:r>
              <a:rPr lang="zh-CN" altLang="en-US" dirty="0">
                <a:cs typeface="宋体" charset="0"/>
              </a:rPr>
              <a:t> </a:t>
            </a:r>
            <a:r>
              <a:rPr lang="en-US" altLang="zh-CN" dirty="0">
                <a:cs typeface="宋体" charset="0"/>
              </a:rPr>
              <a:t>with</a:t>
            </a:r>
            <a:r>
              <a:rPr lang="zh-CN" altLang="en-US" dirty="0">
                <a:cs typeface="宋体" charset="0"/>
              </a:rPr>
              <a:t> </a:t>
            </a:r>
            <a:r>
              <a:rPr lang="en-US" altLang="zh-CN" dirty="0">
                <a:cs typeface="宋体" charset="0"/>
              </a:rPr>
              <a:t>others</a:t>
            </a:r>
            <a:r>
              <a:rPr lang="zh-CN" altLang="en-US" dirty="0">
                <a:cs typeface="宋体" charset="0"/>
              </a:rPr>
              <a:t> </a:t>
            </a:r>
            <a:r>
              <a:rPr lang="en-US" altLang="zh-CN" dirty="0">
                <a:cs typeface="宋体" charset="0"/>
              </a:rPr>
              <a:t>in</a:t>
            </a:r>
            <a:r>
              <a:rPr lang="zh-CN" altLang="en-US" dirty="0">
                <a:cs typeface="宋体" charset="0"/>
              </a:rPr>
              <a:t> </a:t>
            </a:r>
            <a:r>
              <a:rPr lang="en-US" altLang="zh-CN" dirty="0">
                <a:cs typeface="宋体" charset="0"/>
              </a:rPr>
              <a:t>the</a:t>
            </a:r>
            <a:r>
              <a:rPr lang="zh-CN" altLang="en-US" dirty="0">
                <a:cs typeface="宋体" charset="0"/>
              </a:rPr>
              <a:t> </a:t>
            </a:r>
            <a:r>
              <a:rPr lang="en-US" altLang="zh-CN" dirty="0">
                <a:cs typeface="宋体" charset="0"/>
              </a:rPr>
              <a:t>group,</a:t>
            </a:r>
            <a:r>
              <a:rPr lang="zh-CN" altLang="en-US" dirty="0">
                <a:cs typeface="宋体" charset="0"/>
              </a:rPr>
              <a:t> </a:t>
            </a:r>
            <a:r>
              <a:rPr lang="en-US" altLang="zh-CN" dirty="0">
                <a:cs typeface="宋体" charset="0"/>
              </a:rPr>
              <a:t>as</a:t>
            </a:r>
            <a:r>
              <a:rPr lang="zh-CN" altLang="en-US" dirty="0">
                <a:cs typeface="宋体" charset="0"/>
              </a:rPr>
              <a:t> </a:t>
            </a:r>
            <a:r>
              <a:rPr lang="en-US" altLang="zh-CN" dirty="0">
                <a:cs typeface="宋体" charset="0"/>
              </a:rPr>
              <a:t>shown</a:t>
            </a:r>
            <a:r>
              <a:rPr lang="zh-CN" altLang="en-US" dirty="0">
                <a:cs typeface="宋体" charset="0"/>
              </a:rPr>
              <a:t> </a:t>
            </a:r>
            <a:r>
              <a:rPr lang="en-US" altLang="zh-CN" dirty="0">
                <a:cs typeface="宋体" charset="0"/>
              </a:rPr>
              <a:t>in</a:t>
            </a:r>
            <a:r>
              <a:rPr lang="zh-CN" altLang="en-US" dirty="0">
                <a:cs typeface="宋体" charset="0"/>
              </a:rPr>
              <a:t> </a:t>
            </a:r>
            <a:r>
              <a:rPr lang="en-US" altLang="zh-CN" dirty="0">
                <a:cs typeface="宋体" charset="0"/>
              </a:rPr>
              <a:t>the</a:t>
            </a:r>
            <a:r>
              <a:rPr lang="zh-CN" altLang="en-US" dirty="0">
                <a:cs typeface="宋体" charset="0"/>
              </a:rPr>
              <a:t> </a:t>
            </a:r>
            <a:r>
              <a:rPr lang="en-US" altLang="zh-CN" dirty="0">
                <a:cs typeface="宋体" charset="0"/>
              </a:rPr>
              <a:t>figure.</a:t>
            </a:r>
            <a:r>
              <a:rPr lang="zh-CN" altLang="en-US" dirty="0">
                <a:cs typeface="宋体" charset="0"/>
              </a:rPr>
              <a:t> </a:t>
            </a:r>
            <a:r>
              <a:rPr lang="en-US" altLang="zh-CN" dirty="0">
                <a:cs typeface="宋体" charset="0"/>
                <a:hlinkClick r:id="rId3" tooltip="Peer-to-peer"/>
              </a:rPr>
              <a:t>E</a:t>
            </a:r>
            <a:r>
              <a:rPr lang="en-US" altLang="zh-CN" dirty="0">
                <a:cs typeface="宋体" charset="0"/>
              </a:rPr>
              <a:t>very</a:t>
            </a:r>
            <a:r>
              <a:rPr lang="zh-CN" altLang="en-US" dirty="0">
                <a:cs typeface="宋体" charset="0"/>
              </a:rPr>
              <a:t> </a:t>
            </a:r>
            <a:r>
              <a:rPr lang="en-US" altLang="zh-CN" dirty="0">
                <a:cs typeface="宋体" charset="0"/>
              </a:rPr>
              <a:t>person</a:t>
            </a:r>
            <a:r>
              <a:rPr lang="zh-CN" altLang="en-US" dirty="0">
                <a:cs typeface="宋体" charset="0"/>
              </a:rPr>
              <a:t> </a:t>
            </a:r>
            <a:r>
              <a:rPr lang="en-US" altLang="zh-CN" dirty="0">
                <a:cs typeface="宋体" charset="0"/>
              </a:rPr>
              <a:t>can,</a:t>
            </a:r>
            <a:r>
              <a:rPr lang="zh-CN" altLang="en-US" dirty="0">
                <a:cs typeface="宋体" charset="0"/>
              </a:rPr>
              <a:t> </a:t>
            </a:r>
            <a:r>
              <a:rPr lang="en-US" altLang="zh-CN" dirty="0">
                <a:cs typeface="宋体" charset="0"/>
              </a:rPr>
              <a:t>in</a:t>
            </a:r>
            <a:r>
              <a:rPr lang="zh-CN" altLang="en-US" dirty="0">
                <a:cs typeface="宋体" charset="0"/>
              </a:rPr>
              <a:t> </a:t>
            </a:r>
            <a:r>
              <a:rPr lang="en-US" altLang="zh-CN" dirty="0">
                <a:cs typeface="宋体" charset="0"/>
              </a:rPr>
              <a:t>principle,</a:t>
            </a:r>
            <a:r>
              <a:rPr lang="zh-CN" altLang="en-US" dirty="0">
                <a:cs typeface="宋体" charset="0"/>
              </a:rPr>
              <a:t> </a:t>
            </a:r>
            <a:r>
              <a:rPr lang="en-US" altLang="zh-CN" dirty="0">
                <a:cs typeface="宋体" charset="0"/>
              </a:rPr>
              <a:t>communicate</a:t>
            </a:r>
            <a:r>
              <a:rPr lang="zh-CN" altLang="en-US" dirty="0">
                <a:cs typeface="宋体" charset="0"/>
              </a:rPr>
              <a:t> </a:t>
            </a:r>
            <a:r>
              <a:rPr lang="en-US" altLang="zh-CN" dirty="0">
                <a:cs typeface="宋体" charset="0"/>
              </a:rPr>
              <a:t>with</a:t>
            </a:r>
            <a:r>
              <a:rPr lang="zh-CN" altLang="en-US" dirty="0">
                <a:cs typeface="宋体" charset="0"/>
              </a:rPr>
              <a:t> </a:t>
            </a:r>
            <a:r>
              <a:rPr lang="en-US" altLang="zh-CN" dirty="0">
                <a:cs typeface="宋体" charset="0"/>
              </a:rPr>
              <a:t>one</a:t>
            </a:r>
            <a:r>
              <a:rPr lang="zh-CN" altLang="en-US" dirty="0">
                <a:cs typeface="宋体" charset="0"/>
              </a:rPr>
              <a:t> </a:t>
            </a:r>
            <a:r>
              <a:rPr lang="en-US" altLang="zh-CN" dirty="0">
                <a:cs typeface="宋体" charset="0"/>
              </a:rPr>
              <a:t>or</a:t>
            </a:r>
            <a:r>
              <a:rPr lang="zh-CN" altLang="en-US" dirty="0">
                <a:cs typeface="宋体" charset="0"/>
              </a:rPr>
              <a:t> </a:t>
            </a:r>
            <a:r>
              <a:rPr lang="en-US" altLang="zh-CN" dirty="0">
                <a:cs typeface="宋体" charset="0"/>
              </a:rPr>
              <a:t>more</a:t>
            </a:r>
            <a:r>
              <a:rPr lang="zh-CN" altLang="en-US" dirty="0">
                <a:cs typeface="宋体" charset="0"/>
              </a:rPr>
              <a:t> </a:t>
            </a:r>
            <a:r>
              <a:rPr lang="en-US" altLang="zh-CN" dirty="0">
                <a:cs typeface="宋体" charset="0"/>
              </a:rPr>
              <a:t>other</a:t>
            </a:r>
            <a:r>
              <a:rPr lang="zh-CN" altLang="en-US" dirty="0">
                <a:cs typeface="宋体" charset="0"/>
              </a:rPr>
              <a:t> </a:t>
            </a:r>
            <a:r>
              <a:rPr lang="en-US" altLang="zh-CN" dirty="0">
                <a:cs typeface="宋体" charset="0"/>
              </a:rPr>
              <a:t>people;</a:t>
            </a:r>
            <a:r>
              <a:rPr lang="zh-CN" altLang="en-US" dirty="0">
                <a:cs typeface="宋体" charset="0"/>
              </a:rPr>
              <a:t> </a:t>
            </a:r>
            <a:r>
              <a:rPr lang="en-US" altLang="zh-CN" dirty="0">
                <a:cs typeface="宋体" charset="0"/>
              </a:rPr>
              <a:t>there</a:t>
            </a:r>
            <a:r>
              <a:rPr lang="zh-CN" altLang="en-US" dirty="0">
                <a:cs typeface="宋体" charset="0"/>
              </a:rPr>
              <a:t> </a:t>
            </a:r>
            <a:r>
              <a:rPr lang="en-US" altLang="zh-CN" dirty="0">
                <a:cs typeface="宋体" charset="0"/>
              </a:rPr>
              <a:t>is</a:t>
            </a:r>
            <a:r>
              <a:rPr lang="zh-CN" altLang="en-US" dirty="0">
                <a:cs typeface="宋体" charset="0"/>
              </a:rPr>
              <a:t> </a:t>
            </a:r>
            <a:r>
              <a:rPr lang="en-US" altLang="zh-CN" dirty="0">
                <a:cs typeface="宋体" charset="0"/>
              </a:rPr>
              <a:t>no</a:t>
            </a:r>
            <a:r>
              <a:rPr lang="zh-CN" altLang="en-US" dirty="0">
                <a:cs typeface="宋体" charset="0"/>
              </a:rPr>
              <a:t> </a:t>
            </a:r>
            <a:r>
              <a:rPr lang="en-US" altLang="zh-CN" dirty="0">
                <a:cs typeface="宋体" charset="0"/>
              </a:rPr>
              <a:t>fixed</a:t>
            </a:r>
            <a:r>
              <a:rPr lang="zh-CN" altLang="en-US" dirty="0">
                <a:cs typeface="宋体" charset="0"/>
              </a:rPr>
              <a:t> </a:t>
            </a:r>
            <a:r>
              <a:rPr lang="en-US" altLang="zh-CN" dirty="0">
                <a:cs typeface="宋体" charset="0"/>
              </a:rPr>
              <a:t>division</a:t>
            </a:r>
            <a:r>
              <a:rPr lang="zh-CN" altLang="en-US" dirty="0">
                <a:cs typeface="宋体" charset="0"/>
              </a:rPr>
              <a:t> </a:t>
            </a:r>
            <a:r>
              <a:rPr lang="en-US" altLang="zh-CN" dirty="0">
                <a:cs typeface="宋体" charset="0"/>
              </a:rPr>
              <a:t>into</a:t>
            </a:r>
            <a:r>
              <a:rPr lang="zh-CN" altLang="en-US" dirty="0">
                <a:cs typeface="宋体" charset="0"/>
              </a:rPr>
              <a:t> </a:t>
            </a:r>
            <a:r>
              <a:rPr lang="en-US" altLang="zh-CN" dirty="0">
                <a:cs typeface="宋体" charset="0"/>
              </a:rPr>
              <a:t>clients</a:t>
            </a:r>
            <a:r>
              <a:rPr lang="zh-CN" altLang="en-US" dirty="0">
                <a:cs typeface="宋体" charset="0"/>
              </a:rPr>
              <a:t> </a:t>
            </a:r>
            <a:r>
              <a:rPr lang="en-US" altLang="zh-CN" dirty="0">
                <a:cs typeface="宋体" charset="0"/>
              </a:rPr>
              <a:t>and</a:t>
            </a:r>
            <a:r>
              <a:rPr lang="zh-CN" altLang="en-US" dirty="0">
                <a:cs typeface="宋体" charset="0"/>
              </a:rPr>
              <a:t> </a:t>
            </a:r>
            <a:r>
              <a:rPr lang="en-US" altLang="zh-CN" dirty="0">
                <a:cs typeface="宋体" charset="0"/>
              </a:rPr>
              <a:t>servers.</a:t>
            </a:r>
          </a:p>
          <a:p>
            <a:pPr eaLnBrk="1" hangingPunct="1"/>
            <a:endParaRPr lang="en-US" altLang="zh-CN" dirty="0">
              <a:cs typeface="宋体" charset="0"/>
              <a:hlinkClick r:id="rId3" tooltip="Peer-to-peer"/>
            </a:endParaRPr>
          </a:p>
          <a:p>
            <a:pPr eaLnBrk="1" hangingPunct="1"/>
            <a:r>
              <a:rPr lang="en-US" altLang="zh-CN" dirty="0">
                <a:cs typeface="宋体" charset="0"/>
                <a:hlinkClick r:id="rId3" tooltip="Peer-to-peer"/>
              </a:rPr>
              <a:t>Peer-to-peer</a:t>
            </a:r>
            <a:r>
              <a:rPr lang="en-US" altLang="zh-CN" dirty="0">
                <a:cs typeface="宋体" charset="0"/>
              </a:rPr>
              <a:t>, a distributed computing architecture</a:t>
            </a:r>
          </a:p>
          <a:p>
            <a:pPr eaLnBrk="1" hangingPunct="1"/>
            <a:r>
              <a:rPr lang="en-US" altLang="zh-CN" dirty="0">
                <a:cs typeface="宋体" charset="0"/>
              </a:rPr>
              <a:t>Another type of person-to-person communication often goes by the name of p2p communication, to distinguish it from the client-server model.</a:t>
            </a:r>
          </a:p>
          <a:p>
            <a:pPr eaLnBrk="1" hangingPunct="1"/>
            <a:endParaRPr lang="en-US" altLang="zh-CN" dirty="0">
              <a:cs typeface="宋体" charset="0"/>
            </a:endParaRPr>
          </a:p>
          <a:p>
            <a:pPr eaLnBrk="1" hangingPunct="1"/>
            <a:endParaRPr lang="en-US" altLang="zh-CN" dirty="0">
              <a:cs typeface="宋体" charset="0"/>
            </a:endParaRPr>
          </a:p>
          <a:p>
            <a:pPr eaLnBrk="1" hangingPunct="1"/>
            <a:endParaRPr lang="en-US" altLang="zh-CN" dirty="0">
              <a:cs typeface="宋体" charset="0"/>
            </a:endParaRPr>
          </a:p>
          <a:p>
            <a:pPr eaLnBrk="1" hangingPunct="1"/>
            <a:endParaRPr lang="en-US" altLang="zh-CN" dirty="0">
              <a:cs typeface="宋体" charset="0"/>
            </a:endParaRPr>
          </a:p>
          <a:p>
            <a:pPr eaLnBrk="1" hangingPunct="1"/>
            <a:endParaRPr lang="en-US" altLang="zh-CN" dirty="0">
              <a:cs typeface="宋体" charset="0"/>
            </a:endParaRPr>
          </a:p>
          <a:p>
            <a:pPr eaLnBrk="1" hangingPunct="1"/>
            <a:endParaRPr lang="zh-CN" altLang="en-US" dirty="0">
              <a:cs typeface="宋体" charset="0"/>
            </a:endParaRPr>
          </a:p>
        </p:txBody>
      </p:sp>
    </p:spTree>
    <p:extLst>
      <p:ext uri="{BB962C8B-B14F-4D97-AF65-F5344CB8AC3E}">
        <p14:creationId xmlns:p14="http://schemas.microsoft.com/office/powerpoint/2010/main" val="472263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B0574FD-E0D9-8441-8C3C-5F02A64EFB7F}" type="slidenum">
              <a:rPr lang="zh-CN" altLang="en-US">
                <a:latin typeface="Times New Roman" charset="0"/>
              </a:rPr>
              <a:pPr eaLnBrk="1" hangingPunct="1"/>
              <a:t>17</a:t>
            </a:fld>
            <a:endParaRPr lang="en-US" altLang="zh-CN">
              <a:latin typeface="Times New Roman" charset="0"/>
            </a:endParaRPr>
          </a:p>
        </p:txBody>
      </p:sp>
      <p:sp>
        <p:nvSpPr>
          <p:cNvPr id="158723" name="Rectangle 2"/>
          <p:cNvSpPr>
            <a:spLocks noGrp="1" noRot="1" noChangeAspect="1" noChangeArrowheads="1" noTextEdit="1"/>
          </p:cNvSpPr>
          <p:nvPr>
            <p:ph type="sldImg"/>
          </p:nvPr>
        </p:nvSpPr>
        <p:spPr>
          <a:ln/>
        </p:spPr>
      </p:sp>
      <p:sp>
        <p:nvSpPr>
          <p:cNvPr id="15872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1969892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latin typeface="Arial" charset="0"/>
                <a:ea typeface="宋体" charset="0"/>
                <a:cs typeface="+mn-cs"/>
              </a:rPr>
              <a:t>The </a:t>
            </a:r>
            <a:r>
              <a:rPr lang="en-US" altLang="zh-CN" sz="1200" kern="1200" dirty="0" err="1">
                <a:solidFill>
                  <a:schemeClr val="tx1"/>
                </a:solidFill>
                <a:latin typeface="Arial" charset="0"/>
                <a:ea typeface="宋体" charset="0"/>
                <a:cs typeface="+mn-cs"/>
              </a:rPr>
              <a:t>Fitbit</a:t>
            </a:r>
            <a:r>
              <a:rPr lang="en-US" altLang="zh-CN" sz="1200" kern="1200" dirty="0">
                <a:solidFill>
                  <a:schemeClr val="tx1"/>
                </a:solidFill>
                <a:latin typeface="Arial" charset="0"/>
                <a:ea typeface="宋体" charset="0"/>
                <a:cs typeface="+mn-cs"/>
              </a:rPr>
              <a:t> Charge is essentially a replacement to the recalled </a:t>
            </a:r>
            <a:r>
              <a:rPr lang="en-US" altLang="zh-CN" sz="1200" kern="1200" dirty="0" err="1">
                <a:solidFill>
                  <a:schemeClr val="tx1"/>
                </a:solidFill>
                <a:latin typeface="Arial" charset="0"/>
                <a:ea typeface="宋体" charset="0"/>
                <a:cs typeface="+mn-cs"/>
              </a:rPr>
              <a:t>Fitbit</a:t>
            </a:r>
            <a:r>
              <a:rPr lang="en-US" altLang="zh-CN" sz="1200" kern="1200" dirty="0">
                <a:solidFill>
                  <a:schemeClr val="tx1"/>
                </a:solidFill>
                <a:latin typeface="Arial" charset="0"/>
                <a:ea typeface="宋体" charset="0"/>
                <a:cs typeface="+mn-cs"/>
              </a:rPr>
              <a:t> Force. It's a wrist-worn tracker that sports a rubber strap and small OLED display that shows your current data such as time, steps, and calories burned. It's a click up from the popular </a:t>
            </a:r>
            <a:r>
              <a:rPr lang="en-US" altLang="zh-CN" sz="1200" kern="1200" dirty="0" err="1">
                <a:solidFill>
                  <a:schemeClr val="tx1"/>
                </a:solidFill>
                <a:latin typeface="Arial" charset="0"/>
                <a:ea typeface="宋体" charset="0"/>
                <a:cs typeface="+mn-cs"/>
              </a:rPr>
              <a:t>Fitbit</a:t>
            </a:r>
            <a:r>
              <a:rPr lang="en-US" altLang="zh-CN" sz="1200" kern="1200" dirty="0">
                <a:solidFill>
                  <a:schemeClr val="tx1"/>
                </a:solidFill>
                <a:latin typeface="Arial" charset="0"/>
                <a:ea typeface="宋体" charset="0"/>
                <a:cs typeface="+mn-cs"/>
              </a:rPr>
              <a:t> Flex which doesn't show your data on the actual device, so it makes it a better option for those looking to view stats right on the device.</a:t>
            </a:r>
          </a:p>
          <a:p>
            <a:endParaRPr lang="en-US" altLang="zh-CN" sz="1200" kern="1200" dirty="0">
              <a:solidFill>
                <a:schemeClr val="tx1"/>
              </a:solidFill>
              <a:latin typeface="Arial" charset="0"/>
              <a:ea typeface="宋体" charset="0"/>
              <a:cs typeface="+mn-cs"/>
            </a:endParaRPr>
          </a:p>
          <a:p>
            <a:r>
              <a:rPr lang="en-US" altLang="zh-CN" sz="1200" kern="1200" dirty="0" err="1">
                <a:solidFill>
                  <a:schemeClr val="tx1"/>
                </a:solidFill>
                <a:latin typeface="Arial" charset="0"/>
                <a:ea typeface="宋体" charset="0"/>
                <a:cs typeface="+mn-cs"/>
              </a:rPr>
              <a:t>Fitbit</a:t>
            </a:r>
            <a:r>
              <a:rPr lang="en-US" altLang="zh-CN" sz="1200" kern="1200" dirty="0">
                <a:solidFill>
                  <a:schemeClr val="tx1"/>
                </a:solidFill>
                <a:latin typeface="Arial" charset="0"/>
                <a:ea typeface="宋体" charset="0"/>
                <a:cs typeface="+mn-cs"/>
              </a:rPr>
              <a:t> Inc. is a company headquartered in San Francisco, California, United States. Founded and managed by James Park and Eric Friedman, the company is known for its products of the same name, which are activity trackers, wireless-enabled wearable devices that measure data such as the number of steps walked, quality of sleep and other personal metrics. The first of these was the </a:t>
            </a:r>
            <a:r>
              <a:rPr lang="en-US" altLang="zh-CN" sz="1200" kern="1200" dirty="0" err="1">
                <a:solidFill>
                  <a:schemeClr val="tx1"/>
                </a:solidFill>
                <a:latin typeface="Arial" charset="0"/>
                <a:ea typeface="宋体" charset="0"/>
                <a:cs typeface="+mn-cs"/>
              </a:rPr>
              <a:t>Fitbit</a:t>
            </a:r>
            <a:r>
              <a:rPr lang="en-US" altLang="zh-CN" sz="1200" kern="1200" dirty="0">
                <a:solidFill>
                  <a:schemeClr val="tx1"/>
                </a:solidFill>
                <a:latin typeface="Arial" charset="0"/>
                <a:ea typeface="宋体" charset="0"/>
                <a:cs typeface="+mn-cs"/>
              </a:rPr>
              <a:t> Tracker.</a:t>
            </a:r>
          </a:p>
          <a:p>
            <a:endParaRPr kumimoji="1" lang="en-US" altLang="zh-CN" sz="1200" kern="1200" dirty="0">
              <a:solidFill>
                <a:schemeClr val="tx1"/>
              </a:solidFill>
              <a:latin typeface="Arial" charset="0"/>
              <a:ea typeface="宋体" charset="0"/>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586FA6E9-F77B-C046-8D1A-5D2F91332623}" type="slidenum">
              <a:rPr lang="zh-CN" altLang="en-US" smtClean="0"/>
              <a:pPr/>
              <a:t>18</a:t>
            </a:fld>
            <a:endParaRPr lang="en-US" altLang="zh-CN"/>
          </a:p>
        </p:txBody>
      </p:sp>
    </p:spTree>
    <p:extLst>
      <p:ext uri="{BB962C8B-B14F-4D97-AF65-F5344CB8AC3E}">
        <p14:creationId xmlns:p14="http://schemas.microsoft.com/office/powerpoint/2010/main" val="5520063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642B0B3-3145-9F41-8D92-AFC42911CE8F}" type="slidenum">
              <a:rPr lang="zh-CN" altLang="en-US">
                <a:latin typeface="Times New Roman" charset="0"/>
              </a:rPr>
              <a:pPr eaLnBrk="1" hangingPunct="1"/>
              <a:t>19</a:t>
            </a:fld>
            <a:endParaRPr lang="en-US" altLang="zh-CN">
              <a:latin typeface="Times New Roman" charset="0"/>
            </a:endParaRPr>
          </a:p>
        </p:txBody>
      </p:sp>
      <p:sp>
        <p:nvSpPr>
          <p:cNvPr id="159747" name="Rectangle 2"/>
          <p:cNvSpPr>
            <a:spLocks noGrp="1" noRot="1" noChangeAspect="1" noChangeArrowheads="1" noTextEdit="1"/>
          </p:cNvSpPr>
          <p:nvPr>
            <p:ph type="sldImg"/>
          </p:nvPr>
        </p:nvSpPr>
        <p:spPr>
          <a:ln/>
        </p:spPr>
      </p:sp>
      <p:sp>
        <p:nvSpPr>
          <p:cNvPr id="1597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7450743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CC4E7EE-D743-5D42-9D0B-E30F6BE78827}" type="slidenum">
              <a:rPr lang="zh-CN" altLang="en-US">
                <a:latin typeface="Times New Roman" charset="0"/>
              </a:rPr>
              <a:pPr eaLnBrk="1" hangingPunct="1"/>
              <a:t>20</a:t>
            </a:fld>
            <a:endParaRPr lang="en-US" altLang="zh-CN">
              <a:latin typeface="Times New Roman" charset="0"/>
            </a:endParaRPr>
          </a:p>
        </p:txBody>
      </p:sp>
      <p:sp>
        <p:nvSpPr>
          <p:cNvPr id="160771" name="Rectangle 2"/>
          <p:cNvSpPr>
            <a:spLocks noGrp="1" noRot="1" noChangeAspect="1" noChangeArrowheads="1" noTextEdit="1"/>
          </p:cNvSpPr>
          <p:nvPr>
            <p:ph type="sldImg"/>
          </p:nvPr>
        </p:nvSpPr>
        <p:spPr>
          <a:ln/>
        </p:spPr>
      </p:sp>
      <p:sp>
        <p:nvSpPr>
          <p:cNvPr id="16077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is-IS" altLang="zh-CN" sz="1200" kern="1200" dirty="0">
                <a:solidFill>
                  <a:schemeClr val="tx1"/>
                </a:solidFill>
                <a:latin typeface="Arial" charset="0"/>
                <a:ea typeface="宋体" charset="0"/>
                <a:cs typeface="+mn-cs"/>
              </a:rPr>
              <a:t>Taxonomy [tæk'sɒnəmɪ]</a:t>
            </a:r>
            <a:r>
              <a:rPr lang="zh-CN" altLang="en-US" sz="1200" kern="1200" dirty="0">
                <a:solidFill>
                  <a:schemeClr val="tx1"/>
                </a:solidFill>
                <a:latin typeface="Arial" charset="0"/>
                <a:ea typeface="宋体" charset="0"/>
                <a:cs typeface="+mn-cs"/>
              </a:rPr>
              <a:t>分类学；分类法</a:t>
            </a:r>
            <a:endParaRPr lang="zh-CN" altLang="en-US" dirty="0">
              <a:cs typeface="宋体" charset="0"/>
            </a:endParaRPr>
          </a:p>
        </p:txBody>
      </p:sp>
    </p:spTree>
    <p:extLst>
      <p:ext uri="{BB962C8B-B14F-4D97-AF65-F5344CB8AC3E}">
        <p14:creationId xmlns:p14="http://schemas.microsoft.com/office/powerpoint/2010/main" val="23447224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738A0078-7917-AF45-B8C3-71BF1C1477DD}" type="slidenum">
              <a:rPr lang="zh-CN" altLang="en-US">
                <a:latin typeface="Times New Roman" charset="0"/>
              </a:rPr>
              <a:pPr eaLnBrk="1" hangingPunct="1"/>
              <a:t>21</a:t>
            </a:fld>
            <a:endParaRPr lang="en-US" altLang="zh-CN">
              <a:latin typeface="Times New Roman" charset="0"/>
            </a:endParaRPr>
          </a:p>
        </p:txBody>
      </p:sp>
      <p:sp>
        <p:nvSpPr>
          <p:cNvPr id="161795" name="Rectangle 2"/>
          <p:cNvSpPr>
            <a:spLocks noGrp="1" noRot="1" noChangeAspect="1" noChangeArrowheads="1" noTextEdit="1"/>
          </p:cNvSpPr>
          <p:nvPr>
            <p:ph type="sldImg"/>
          </p:nvPr>
        </p:nvSpPr>
        <p:spPr>
          <a:ln/>
        </p:spPr>
      </p:sp>
      <p:sp>
        <p:nvSpPr>
          <p:cNvPr id="16179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There is no generally accepted taxonomy into which all computer networks fit, but two dimensions stand out as</a:t>
            </a:r>
            <a:r>
              <a:rPr lang="en-US" altLang="zh-CN" baseline="0" dirty="0">
                <a:cs typeface="宋体" charset="0"/>
              </a:rPr>
              <a:t> important: transmission technology and scale.</a:t>
            </a:r>
          </a:p>
          <a:p>
            <a:pPr eaLnBrk="1" hangingPunct="1"/>
            <a:endParaRPr lang="en-US" altLang="zh-CN" baseline="0" dirty="0">
              <a:cs typeface="宋体" charset="0"/>
            </a:endParaRPr>
          </a:p>
          <a:p>
            <a:pPr eaLnBrk="1" hangingPunct="1"/>
            <a:r>
              <a:rPr lang="en-US" altLang="zh-CN" baseline="0" dirty="0">
                <a:cs typeface="宋体" charset="0"/>
              </a:rPr>
              <a:t>We will now examine each of these in turn.</a:t>
            </a:r>
            <a:endParaRPr lang="zh-CN" altLang="en-US" dirty="0">
              <a:cs typeface="宋体" charset="0"/>
            </a:endParaRPr>
          </a:p>
        </p:txBody>
      </p:sp>
    </p:spTree>
    <p:extLst>
      <p:ext uri="{BB962C8B-B14F-4D97-AF65-F5344CB8AC3E}">
        <p14:creationId xmlns:p14="http://schemas.microsoft.com/office/powerpoint/2010/main" val="205614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EFC75426-CC27-5D43-B440-D1B6FEB13E27}" type="slidenum">
              <a:rPr lang="zh-CN" altLang="en-US">
                <a:latin typeface="Times New Roman" charset="0"/>
              </a:rPr>
              <a:pPr eaLnBrk="1" hangingPunct="1"/>
              <a:t>2</a:t>
            </a:fld>
            <a:endParaRPr lang="en-US" altLang="zh-CN">
              <a:latin typeface="Times New Roman" charset="0"/>
            </a:endParaRPr>
          </a:p>
        </p:txBody>
      </p:sp>
      <p:sp>
        <p:nvSpPr>
          <p:cNvPr id="30723" name="Rectangle 2"/>
          <p:cNvSpPr>
            <a:spLocks noGrp="1" noRot="1" noChangeAspect="1" noChangeArrowheads="1" noTextEdit="1"/>
          </p:cNvSpPr>
          <p:nvPr>
            <p:ph type="sldImg"/>
          </p:nvPr>
        </p:nvSpPr>
        <p:spPr>
          <a:xfrm>
            <a:off x="990600" y="765175"/>
            <a:ext cx="5119688" cy="3840163"/>
          </a:xfrm>
          <a:ln/>
        </p:spPr>
      </p:sp>
      <p:sp>
        <p:nvSpPr>
          <p:cNvPr id="30724" name="Rectangle 3"/>
          <p:cNvSpPr>
            <a:spLocks noGrp="1" noChangeArrowheads="1"/>
          </p:cNvSpPr>
          <p:nvPr>
            <p:ph type="body" idx="1"/>
          </p:nvPr>
        </p:nvSpPr>
        <p:spPr>
          <a:xfrm>
            <a:off x="946150" y="4859338"/>
            <a:ext cx="5207000" cy="46101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0"/>
              </a:rPr>
              <a:t>Computer networks are nearly ubiquitous today. And, new applications extending their use are being developed daily. They are essential to numerous distributed systems and exciting applications. </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This course will provide a modern introduction to the dynamic field of computer networks. It will provide fundamental understanding as well as insights to understanding today's networks and those of the future. In this course, we will use the public Internet as our main example for discussing computer networks and their protocols.</a:t>
            </a:r>
            <a:endParaRPr lang="zh-CN" altLang="en-US">
              <a:latin typeface="Times New Roman" charset="0"/>
              <a:ea typeface="宋体" charset="0"/>
            </a:endParaRPr>
          </a:p>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284579108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1A8766B-8FF0-7C4B-9C6E-15A4977EE59A}" type="slidenum">
              <a:rPr lang="zh-CN" altLang="en-US">
                <a:latin typeface="Times New Roman" charset="0"/>
              </a:rPr>
              <a:pPr eaLnBrk="1" hangingPunct="1"/>
              <a:t>22</a:t>
            </a:fld>
            <a:endParaRPr lang="en-US" altLang="zh-CN">
              <a:latin typeface="Times New Roman" charset="0"/>
            </a:endParaRPr>
          </a:p>
        </p:txBody>
      </p:sp>
      <p:sp>
        <p:nvSpPr>
          <p:cNvPr id="162819" name="Rectangle 2"/>
          <p:cNvSpPr>
            <a:spLocks noGrp="1" noRot="1" noChangeAspect="1" noChangeArrowheads="1" noTextEdit="1"/>
          </p:cNvSpPr>
          <p:nvPr>
            <p:ph type="sldImg"/>
          </p:nvPr>
        </p:nvSpPr>
        <p:spPr>
          <a:ln/>
        </p:spPr>
      </p:sp>
      <p:sp>
        <p:nvSpPr>
          <p:cNvPr id="16282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Broadly</a:t>
            </a:r>
            <a:r>
              <a:rPr lang="en-US" altLang="zh-CN" baseline="0" dirty="0">
                <a:cs typeface="宋体" charset="0"/>
              </a:rPr>
              <a:t> speaking,</a:t>
            </a:r>
            <a:endParaRPr lang="zh-CN" altLang="en-US" dirty="0">
              <a:cs typeface="宋体" charset="0"/>
            </a:endParaRPr>
          </a:p>
        </p:txBody>
      </p:sp>
    </p:spTree>
    <p:extLst>
      <p:ext uri="{BB962C8B-B14F-4D97-AF65-F5344CB8AC3E}">
        <p14:creationId xmlns:p14="http://schemas.microsoft.com/office/powerpoint/2010/main" val="35908333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A29CDC5-E990-674C-9CDC-36B110C7CA63}" type="slidenum">
              <a:rPr lang="zh-CN" altLang="en-US">
                <a:latin typeface="Times New Roman" charset="0"/>
              </a:rPr>
              <a:pPr eaLnBrk="1" hangingPunct="1"/>
              <a:t>23</a:t>
            </a:fld>
            <a:endParaRPr lang="en-US" altLang="zh-CN">
              <a:latin typeface="Times New Roman" charset="0"/>
            </a:endParaRPr>
          </a:p>
        </p:txBody>
      </p:sp>
      <p:sp>
        <p:nvSpPr>
          <p:cNvPr id="163843" name="Rectangle 2"/>
          <p:cNvSpPr>
            <a:spLocks noGrp="1" noRot="1" noChangeAspect="1" noChangeArrowheads="1" noTextEdit="1"/>
          </p:cNvSpPr>
          <p:nvPr>
            <p:ph type="sldImg"/>
          </p:nvPr>
        </p:nvSpPr>
        <p:spPr>
          <a:ln/>
        </p:spPr>
      </p:sp>
      <p:sp>
        <p:nvSpPr>
          <p:cNvPr id="1638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Point-to-point  transmission with one sender and one receiver is sometimes called uncasing.</a:t>
            </a:r>
            <a:endParaRPr lang="zh-CN" altLang="en-US">
              <a:cs typeface="宋体" charset="0"/>
            </a:endParaRPr>
          </a:p>
        </p:txBody>
      </p:sp>
    </p:spTree>
    <p:extLst>
      <p:ext uri="{BB962C8B-B14F-4D97-AF65-F5344CB8AC3E}">
        <p14:creationId xmlns:p14="http://schemas.microsoft.com/office/powerpoint/2010/main" val="18445520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F1EAB21-0C3E-9B4A-9BCA-F21D3A8C6A23}" type="slidenum">
              <a:rPr lang="zh-CN" altLang="en-US">
                <a:latin typeface="Times New Roman" charset="0"/>
              </a:rPr>
              <a:pPr eaLnBrk="1" hangingPunct="1"/>
              <a:t>24</a:t>
            </a:fld>
            <a:endParaRPr lang="en-US" altLang="zh-CN">
              <a:latin typeface="Times New Roman" charset="0"/>
            </a:endParaRPr>
          </a:p>
        </p:txBody>
      </p:sp>
      <p:sp>
        <p:nvSpPr>
          <p:cNvPr id="164867" name="Rectangle 2"/>
          <p:cNvSpPr>
            <a:spLocks noGrp="1" noRot="1" noChangeAspect="1" noChangeArrowheads="1" noTextEdit="1"/>
          </p:cNvSpPr>
          <p:nvPr>
            <p:ph type="sldImg"/>
          </p:nvPr>
        </p:nvSpPr>
        <p:spPr>
          <a:ln/>
        </p:spPr>
      </p:sp>
      <p:sp>
        <p:nvSpPr>
          <p:cNvPr id="1648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As an analogy, consider someone standing at then end of a corridor with many rooms off it and shouting “waton, come here, I want you”. Although the packet may actually be received/heard by many people, only Watson responds. The others just ignore it. </a:t>
            </a:r>
          </a:p>
          <a:p>
            <a:pPr eaLnBrk="1" hangingPunct="1"/>
            <a:endParaRPr lang="en-US" altLang="zh-CN">
              <a:cs typeface="宋体" charset="0"/>
            </a:endParaRPr>
          </a:p>
          <a:p>
            <a:pPr eaLnBrk="1" hangingPunct="1"/>
            <a:r>
              <a:rPr lang="en-US" altLang="zh-CN">
                <a:cs typeface="宋体" charset="0"/>
              </a:rPr>
              <a:t>Another analogy is an airport announcement asking all flight 644 passenger to report to gate 12 for immediate boarding .</a:t>
            </a:r>
            <a:endParaRPr lang="zh-CN" altLang="en-US">
              <a:cs typeface="宋体" charset="0"/>
            </a:endParaRPr>
          </a:p>
        </p:txBody>
      </p:sp>
    </p:spTree>
    <p:extLst>
      <p:ext uri="{BB962C8B-B14F-4D97-AF65-F5344CB8AC3E}">
        <p14:creationId xmlns:p14="http://schemas.microsoft.com/office/powerpoint/2010/main" val="33507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835CD72-3961-E64E-A392-840120C33DFD}" type="slidenum">
              <a:rPr lang="zh-CN" altLang="en-US">
                <a:latin typeface="Times New Roman" charset="0"/>
              </a:rPr>
              <a:pPr eaLnBrk="1" hangingPunct="1"/>
              <a:t>25</a:t>
            </a:fld>
            <a:endParaRPr lang="en-US" altLang="zh-CN">
              <a:latin typeface="Times New Roman" charset="0"/>
            </a:endParaRPr>
          </a:p>
        </p:txBody>
      </p:sp>
      <p:sp>
        <p:nvSpPr>
          <p:cNvPr id="165891" name="Rectangle 2"/>
          <p:cNvSpPr>
            <a:spLocks noGrp="1" noRot="1" noChangeAspect="1" noChangeArrowheads="1" noTextEdit="1"/>
          </p:cNvSpPr>
          <p:nvPr>
            <p:ph type="sldImg"/>
          </p:nvPr>
        </p:nvSpPr>
        <p:spPr>
          <a:ln/>
        </p:spPr>
      </p:sp>
      <p:sp>
        <p:nvSpPr>
          <p:cNvPr id="1658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One possible scheme is to reserve one bit to indicate multicasting. The remaining n - 1 address bits can hold a group number. Each machine can ''subscribe'' to any or all of the groups. When a packet is sent to a certain group, it is delivered to all machines subscribing to that group.</a:t>
            </a:r>
            <a:endParaRPr lang="zh-CN" altLang="en-US">
              <a:cs typeface="宋体" charset="0"/>
            </a:endParaRPr>
          </a:p>
        </p:txBody>
      </p:sp>
    </p:spTree>
    <p:extLst>
      <p:ext uri="{BB962C8B-B14F-4D97-AF65-F5344CB8AC3E}">
        <p14:creationId xmlns:p14="http://schemas.microsoft.com/office/powerpoint/2010/main" val="38211272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In computer networking, topology </a:t>
            </a:r>
            <a:r>
              <a:rPr lang="en-US" altLang="zh-CN" sz="1400" b="1">
                <a:solidFill>
                  <a:srgbClr val="FF0000"/>
                </a:solidFill>
              </a:rPr>
              <a:t>refers</a:t>
            </a:r>
            <a:r>
              <a:rPr lang="en-US" altLang="zh-CN" sz="1400"/>
              <a:t> </a:t>
            </a:r>
            <a:r>
              <a:rPr lang="en-US" altLang="zh-CN"/>
              <a:t>to the layout of connected devices. This article introduces the standard topologies of networking.</a:t>
            </a:r>
          </a:p>
          <a:p>
            <a:r>
              <a:rPr lang="en-US" altLang="zh-CN"/>
              <a:t>Topology in Network Design</a:t>
            </a:r>
          </a:p>
          <a:p>
            <a:endParaRPr lang="en-US" altLang="zh-CN"/>
          </a:p>
          <a:p>
            <a:r>
              <a:rPr lang="en-US" altLang="zh-CN"/>
              <a:t>Think of a topology as a network's virtual shape or structure. This shape does not necessarily correspond to the actual physical layout of the devices on the network. For example, the computers on a home LAN may be arranged in a circle in a family room, but it would be highly unlikely to find a ring topology there. </a:t>
            </a:r>
          </a:p>
          <a:p>
            <a:endParaRPr lang="en-US" altLang="zh-CN"/>
          </a:p>
          <a:p>
            <a:r>
              <a:rPr lang="en-US" altLang="zh-CN"/>
              <a:t>Network topologies are categorized into the following basic types: </a:t>
            </a:r>
          </a:p>
          <a:p>
            <a:pPr>
              <a:buFontTx/>
              <a:buChar char="•"/>
            </a:pPr>
            <a:r>
              <a:rPr lang="en-US" altLang="zh-CN"/>
              <a:t>bus </a:t>
            </a:r>
          </a:p>
          <a:p>
            <a:pPr>
              <a:buFontTx/>
              <a:buChar char="•"/>
            </a:pPr>
            <a:r>
              <a:rPr lang="en-US" altLang="zh-CN"/>
              <a:t>ring </a:t>
            </a:r>
          </a:p>
          <a:p>
            <a:pPr>
              <a:buFontTx/>
              <a:buChar char="•"/>
            </a:pPr>
            <a:r>
              <a:rPr lang="en-US" altLang="zh-CN"/>
              <a:t>star </a:t>
            </a:r>
          </a:p>
          <a:p>
            <a:pPr>
              <a:buFontTx/>
              <a:buChar char="•"/>
            </a:pPr>
            <a:r>
              <a:rPr lang="en-US" altLang="zh-CN"/>
              <a:t>tree </a:t>
            </a:r>
          </a:p>
          <a:p>
            <a:pPr>
              <a:buFontTx/>
              <a:buChar char="•"/>
            </a:pPr>
            <a:r>
              <a:rPr lang="en-US" altLang="zh-CN"/>
              <a:t>mesh </a:t>
            </a:r>
          </a:p>
          <a:p>
            <a:pPr>
              <a:buFontTx/>
              <a:buChar char="•"/>
            </a:pPr>
            <a:endParaRPr lang="en-US" altLang="zh-CN"/>
          </a:p>
          <a:p>
            <a:r>
              <a:rPr lang="en-US" altLang="zh-CN"/>
              <a:t>More complex networks can be built as hybrids of two or more of the above basic topologies. </a:t>
            </a:r>
          </a:p>
          <a:p>
            <a:endParaRPr lang="en-US" altLang="zh-CN"/>
          </a:p>
          <a:p>
            <a:endParaRPr lang="en-US" altLang="zh-CN"/>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95E75826-79F4-534A-92BE-854A08D99D61}" type="slidenum">
              <a:rPr lang="zh-CN" altLang="en-US">
                <a:latin typeface="Times New Roman" charset="0"/>
              </a:rPr>
              <a:pPr eaLnBrk="1" hangingPunct="1"/>
              <a:t>26</a:t>
            </a:fld>
            <a:endParaRPr lang="en-US" altLang="zh-CN">
              <a:latin typeface="Times New Roman" charset="0"/>
            </a:endParaRPr>
          </a:p>
        </p:txBody>
      </p:sp>
    </p:spTree>
    <p:extLst>
      <p:ext uri="{BB962C8B-B14F-4D97-AF65-F5344CB8AC3E}">
        <p14:creationId xmlns:p14="http://schemas.microsoft.com/office/powerpoint/2010/main" val="39343063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22366AF-D961-1B4C-9A5D-06D1E2848805}" type="slidenum">
              <a:rPr lang="zh-CN" altLang="en-US">
                <a:latin typeface="Times New Roman" charset="0"/>
              </a:rPr>
              <a:pPr eaLnBrk="1" hangingPunct="1"/>
              <a:t>28</a:t>
            </a:fld>
            <a:endParaRPr lang="en-US" altLang="zh-CN">
              <a:latin typeface="Times New Roman" charset="0"/>
            </a:endParaRPr>
          </a:p>
        </p:txBody>
      </p:sp>
      <p:sp>
        <p:nvSpPr>
          <p:cNvPr id="167939" name="Rectangle 2"/>
          <p:cNvSpPr>
            <a:spLocks noGrp="1" noRot="1" noChangeAspect="1" noChangeArrowheads="1" noTextEdit="1"/>
          </p:cNvSpPr>
          <p:nvPr>
            <p:ph type="sldImg"/>
          </p:nvPr>
        </p:nvSpPr>
        <p:spPr>
          <a:ln/>
        </p:spPr>
      </p:sp>
      <p:sp>
        <p:nvSpPr>
          <p:cNvPr id="16794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An</a:t>
            </a:r>
            <a:r>
              <a:rPr lang="zh-CN" altLang="en-US" dirty="0">
                <a:cs typeface="宋体" charset="0"/>
              </a:rPr>
              <a:t> </a:t>
            </a:r>
            <a:r>
              <a:rPr lang="en-US" altLang="zh-CN" dirty="0">
                <a:cs typeface="宋体" charset="0"/>
              </a:rPr>
              <a:t>alternative</a:t>
            </a:r>
            <a:r>
              <a:rPr lang="zh-CN" altLang="en-US" dirty="0">
                <a:cs typeface="宋体" charset="0"/>
              </a:rPr>
              <a:t> </a:t>
            </a:r>
            <a:r>
              <a:rPr lang="en-US" altLang="zh-CN" dirty="0">
                <a:cs typeface="宋体" charset="0"/>
              </a:rPr>
              <a:t>criterion</a:t>
            </a:r>
            <a:r>
              <a:rPr lang="zh-CN" altLang="en-US" dirty="0">
                <a:cs typeface="宋体" charset="0"/>
              </a:rPr>
              <a:t> </a:t>
            </a:r>
            <a:r>
              <a:rPr lang="en-US" altLang="zh-CN" dirty="0">
                <a:cs typeface="宋体" charset="0"/>
              </a:rPr>
              <a:t>for</a:t>
            </a:r>
            <a:r>
              <a:rPr lang="zh-CN" altLang="en-US" dirty="0">
                <a:cs typeface="宋体" charset="0"/>
              </a:rPr>
              <a:t> </a:t>
            </a:r>
            <a:r>
              <a:rPr lang="en-US" altLang="zh-CN" dirty="0">
                <a:cs typeface="宋体" charset="0"/>
              </a:rPr>
              <a:t>classifying</a:t>
            </a:r>
            <a:r>
              <a:rPr lang="zh-CN" altLang="en-US" dirty="0">
                <a:cs typeface="宋体" charset="0"/>
              </a:rPr>
              <a:t> </a:t>
            </a:r>
            <a:r>
              <a:rPr lang="en-US" altLang="zh-CN" dirty="0">
                <a:cs typeface="宋体" charset="0"/>
              </a:rPr>
              <a:t>networks</a:t>
            </a:r>
            <a:r>
              <a:rPr lang="zh-CN" altLang="en-US" dirty="0">
                <a:cs typeface="宋体" charset="0"/>
              </a:rPr>
              <a:t> </a:t>
            </a:r>
            <a:r>
              <a:rPr lang="en-US" altLang="zh-CN" dirty="0">
                <a:cs typeface="宋体" charset="0"/>
              </a:rPr>
              <a:t>is</a:t>
            </a:r>
            <a:r>
              <a:rPr lang="zh-CN" altLang="en-US" dirty="0">
                <a:cs typeface="宋体" charset="0"/>
              </a:rPr>
              <a:t> </a:t>
            </a:r>
            <a:r>
              <a:rPr lang="en-US" altLang="zh-CN" dirty="0">
                <a:cs typeface="宋体" charset="0"/>
              </a:rPr>
              <a:t>by</a:t>
            </a:r>
            <a:r>
              <a:rPr lang="zh-CN" altLang="en-US" dirty="0">
                <a:cs typeface="宋体" charset="0"/>
              </a:rPr>
              <a:t> </a:t>
            </a:r>
            <a:r>
              <a:rPr lang="en-US" altLang="zh-CN" dirty="0">
                <a:cs typeface="宋体" charset="0"/>
              </a:rPr>
              <a:t>scale.</a:t>
            </a:r>
            <a:r>
              <a:rPr lang="zh-CN" altLang="en-US" dirty="0">
                <a:cs typeface="宋体" charset="0"/>
              </a:rPr>
              <a:t> </a:t>
            </a:r>
            <a:r>
              <a:rPr lang="en-US" altLang="zh-CN" dirty="0">
                <a:cs typeface="宋体" charset="0"/>
              </a:rPr>
              <a:t>Distance</a:t>
            </a:r>
            <a:r>
              <a:rPr lang="zh-CN" altLang="en-US" dirty="0">
                <a:cs typeface="宋体" charset="0"/>
              </a:rPr>
              <a:t> </a:t>
            </a:r>
            <a:r>
              <a:rPr lang="en-US" altLang="zh-CN" dirty="0">
                <a:cs typeface="宋体" charset="0"/>
              </a:rPr>
              <a:t>is</a:t>
            </a:r>
            <a:r>
              <a:rPr lang="zh-CN" altLang="en-US" dirty="0">
                <a:cs typeface="宋体" charset="0"/>
              </a:rPr>
              <a:t> </a:t>
            </a:r>
            <a:r>
              <a:rPr lang="en-US" altLang="zh-CN" dirty="0">
                <a:cs typeface="宋体" charset="0"/>
              </a:rPr>
              <a:t>important</a:t>
            </a:r>
            <a:r>
              <a:rPr lang="zh-CN" altLang="en-US" dirty="0">
                <a:cs typeface="宋体" charset="0"/>
              </a:rPr>
              <a:t> </a:t>
            </a:r>
            <a:r>
              <a:rPr lang="en-US" altLang="zh-CN" dirty="0">
                <a:cs typeface="宋体" charset="0"/>
              </a:rPr>
              <a:t>as</a:t>
            </a:r>
            <a:r>
              <a:rPr lang="zh-CN" altLang="en-US" dirty="0">
                <a:cs typeface="宋体" charset="0"/>
              </a:rPr>
              <a:t> </a:t>
            </a:r>
            <a:r>
              <a:rPr lang="en-US" altLang="zh-CN" dirty="0">
                <a:cs typeface="宋体" charset="0"/>
              </a:rPr>
              <a:t>a</a:t>
            </a:r>
            <a:r>
              <a:rPr lang="zh-CN" altLang="en-US" dirty="0">
                <a:cs typeface="宋体" charset="0"/>
              </a:rPr>
              <a:t> </a:t>
            </a:r>
            <a:r>
              <a:rPr lang="en-US" altLang="zh-CN" dirty="0">
                <a:cs typeface="宋体" charset="0"/>
              </a:rPr>
              <a:t>classification</a:t>
            </a:r>
            <a:r>
              <a:rPr lang="zh-CN" altLang="en-US" dirty="0">
                <a:cs typeface="宋体" charset="0"/>
              </a:rPr>
              <a:t> </a:t>
            </a:r>
            <a:r>
              <a:rPr lang="en-US" altLang="zh-CN" dirty="0">
                <a:cs typeface="宋体" charset="0"/>
              </a:rPr>
              <a:t>metric</a:t>
            </a:r>
            <a:r>
              <a:rPr lang="zh-CN" altLang="en-US" dirty="0">
                <a:cs typeface="宋体" charset="0"/>
              </a:rPr>
              <a:t> </a:t>
            </a:r>
            <a:r>
              <a:rPr lang="en-US" altLang="zh-CN" dirty="0">
                <a:cs typeface="宋体" charset="0"/>
              </a:rPr>
              <a:t>because</a:t>
            </a:r>
            <a:r>
              <a:rPr lang="zh-CN" altLang="en-US" dirty="0">
                <a:cs typeface="宋体" charset="0"/>
              </a:rPr>
              <a:t> </a:t>
            </a:r>
            <a:r>
              <a:rPr lang="en-US" altLang="zh-CN" dirty="0">
                <a:cs typeface="宋体" charset="0"/>
              </a:rPr>
              <a:t>different</a:t>
            </a:r>
            <a:r>
              <a:rPr lang="zh-CN" altLang="en-US" dirty="0">
                <a:cs typeface="宋体" charset="0"/>
              </a:rPr>
              <a:t> </a:t>
            </a:r>
            <a:r>
              <a:rPr lang="en-US" altLang="zh-CN" dirty="0">
                <a:cs typeface="宋体" charset="0"/>
              </a:rPr>
              <a:t>technologies</a:t>
            </a:r>
            <a:r>
              <a:rPr lang="zh-CN" altLang="en-US" dirty="0">
                <a:cs typeface="宋体" charset="0"/>
              </a:rPr>
              <a:t> </a:t>
            </a:r>
            <a:r>
              <a:rPr lang="en-US" altLang="zh-CN" dirty="0">
                <a:cs typeface="宋体" charset="0"/>
              </a:rPr>
              <a:t>are</a:t>
            </a:r>
            <a:r>
              <a:rPr lang="zh-CN" altLang="en-US" dirty="0">
                <a:cs typeface="宋体" charset="0"/>
              </a:rPr>
              <a:t> </a:t>
            </a:r>
            <a:r>
              <a:rPr lang="en-US" altLang="zh-CN" dirty="0">
                <a:cs typeface="宋体" charset="0"/>
              </a:rPr>
              <a:t>used</a:t>
            </a:r>
            <a:r>
              <a:rPr lang="zh-CN" altLang="en-US" dirty="0">
                <a:cs typeface="宋体" charset="0"/>
              </a:rPr>
              <a:t> </a:t>
            </a:r>
            <a:r>
              <a:rPr lang="en-US" altLang="zh-CN" dirty="0">
                <a:cs typeface="宋体" charset="0"/>
              </a:rPr>
              <a:t>as</a:t>
            </a:r>
            <a:r>
              <a:rPr lang="zh-CN" altLang="en-US" dirty="0">
                <a:cs typeface="宋体" charset="0"/>
              </a:rPr>
              <a:t> </a:t>
            </a:r>
            <a:r>
              <a:rPr lang="en-US" altLang="zh-CN" dirty="0">
                <a:cs typeface="宋体" charset="0"/>
              </a:rPr>
              <a:t>different</a:t>
            </a:r>
            <a:r>
              <a:rPr lang="zh-CN" altLang="en-US" dirty="0">
                <a:cs typeface="宋体" charset="0"/>
              </a:rPr>
              <a:t> </a:t>
            </a:r>
            <a:r>
              <a:rPr lang="en-US" altLang="zh-CN" dirty="0">
                <a:cs typeface="宋体" charset="0"/>
              </a:rPr>
              <a:t>scales.</a:t>
            </a:r>
          </a:p>
          <a:p>
            <a:pPr eaLnBrk="1" hangingPunct="1"/>
            <a:r>
              <a:rPr lang="en-US" altLang="zh-CN" dirty="0">
                <a:cs typeface="宋体" charset="0"/>
              </a:rPr>
              <a:t>In</a:t>
            </a:r>
            <a:r>
              <a:rPr lang="zh-CN" altLang="en-US" dirty="0">
                <a:cs typeface="宋体" charset="0"/>
              </a:rPr>
              <a:t> </a:t>
            </a:r>
            <a:r>
              <a:rPr lang="en-US" altLang="zh-CN" dirty="0">
                <a:cs typeface="宋体" charset="0"/>
              </a:rPr>
              <a:t>this</a:t>
            </a:r>
            <a:r>
              <a:rPr lang="zh-CN" altLang="en-US" dirty="0">
                <a:cs typeface="宋体" charset="0"/>
              </a:rPr>
              <a:t> </a:t>
            </a:r>
            <a:r>
              <a:rPr lang="en-US" altLang="zh-CN" dirty="0">
                <a:cs typeface="宋体" charset="0"/>
              </a:rPr>
              <a:t>class,</a:t>
            </a:r>
            <a:r>
              <a:rPr lang="zh-CN" altLang="en-US" dirty="0">
                <a:cs typeface="宋体" charset="0"/>
              </a:rPr>
              <a:t> </a:t>
            </a:r>
            <a:r>
              <a:rPr lang="en-US" altLang="zh-CN" dirty="0">
                <a:cs typeface="宋体" charset="0"/>
              </a:rPr>
              <a:t>we</a:t>
            </a:r>
            <a:r>
              <a:rPr lang="zh-CN" altLang="en-US" dirty="0">
                <a:cs typeface="宋体" charset="0"/>
              </a:rPr>
              <a:t> </a:t>
            </a:r>
            <a:r>
              <a:rPr lang="en-US" altLang="zh-CN" dirty="0">
                <a:cs typeface="宋体" charset="0"/>
              </a:rPr>
              <a:t>will</a:t>
            </a:r>
            <a:r>
              <a:rPr lang="zh-CN" altLang="en-US" dirty="0">
                <a:cs typeface="宋体" charset="0"/>
              </a:rPr>
              <a:t> </a:t>
            </a:r>
            <a:r>
              <a:rPr lang="en-US" altLang="zh-CN" dirty="0">
                <a:cs typeface="宋体" charset="0"/>
              </a:rPr>
              <a:t>be</a:t>
            </a:r>
            <a:r>
              <a:rPr lang="zh-CN" altLang="en-US" dirty="0">
                <a:cs typeface="宋体" charset="0"/>
              </a:rPr>
              <a:t> </a:t>
            </a:r>
            <a:r>
              <a:rPr lang="en-US" altLang="zh-CN" dirty="0">
                <a:cs typeface="宋体" charset="0"/>
              </a:rPr>
              <a:t>concerned</a:t>
            </a:r>
            <a:r>
              <a:rPr lang="zh-CN" altLang="en-US" dirty="0">
                <a:cs typeface="宋体" charset="0"/>
              </a:rPr>
              <a:t> </a:t>
            </a:r>
            <a:r>
              <a:rPr lang="en-US" altLang="zh-CN" dirty="0">
                <a:cs typeface="宋体" charset="0"/>
              </a:rPr>
              <a:t>with</a:t>
            </a:r>
            <a:r>
              <a:rPr lang="zh-CN" altLang="en-US" dirty="0">
                <a:cs typeface="宋体" charset="0"/>
              </a:rPr>
              <a:t> </a:t>
            </a:r>
            <a:r>
              <a:rPr lang="en-US" altLang="zh-CN" dirty="0">
                <a:cs typeface="宋体" charset="0"/>
              </a:rPr>
              <a:t>networks</a:t>
            </a:r>
            <a:r>
              <a:rPr lang="zh-CN" altLang="en-US" dirty="0">
                <a:cs typeface="宋体" charset="0"/>
              </a:rPr>
              <a:t> </a:t>
            </a:r>
            <a:r>
              <a:rPr lang="en-US" altLang="zh-CN" dirty="0">
                <a:cs typeface="宋体" charset="0"/>
              </a:rPr>
              <a:t>at</a:t>
            </a:r>
            <a:r>
              <a:rPr lang="zh-CN" altLang="en-US" dirty="0">
                <a:cs typeface="宋体" charset="0"/>
              </a:rPr>
              <a:t> </a:t>
            </a:r>
            <a:r>
              <a:rPr lang="en-US" altLang="zh-CN" dirty="0">
                <a:cs typeface="宋体" charset="0"/>
              </a:rPr>
              <a:t>all</a:t>
            </a:r>
            <a:r>
              <a:rPr lang="zh-CN" altLang="en-US" dirty="0">
                <a:cs typeface="宋体" charset="0"/>
              </a:rPr>
              <a:t> </a:t>
            </a:r>
            <a:r>
              <a:rPr lang="en-US" altLang="zh-CN" dirty="0">
                <a:cs typeface="宋体" charset="0"/>
              </a:rPr>
              <a:t>these</a:t>
            </a:r>
            <a:r>
              <a:rPr lang="zh-CN" altLang="en-US" dirty="0">
                <a:cs typeface="宋体" charset="0"/>
              </a:rPr>
              <a:t> </a:t>
            </a:r>
            <a:r>
              <a:rPr lang="en-US" altLang="zh-CN" dirty="0">
                <a:cs typeface="宋体" charset="0"/>
              </a:rPr>
              <a:t>scales.</a:t>
            </a:r>
            <a:r>
              <a:rPr lang="zh-CN" altLang="en-US" dirty="0">
                <a:cs typeface="宋体" charset="0"/>
              </a:rPr>
              <a:t> </a:t>
            </a:r>
            <a:r>
              <a:rPr lang="en-US" altLang="zh-CN" dirty="0">
                <a:cs typeface="宋体" charset="0"/>
              </a:rPr>
              <a:t>In</a:t>
            </a:r>
            <a:r>
              <a:rPr lang="zh-CN" altLang="en-US" dirty="0">
                <a:cs typeface="宋体" charset="0"/>
              </a:rPr>
              <a:t> </a:t>
            </a:r>
            <a:r>
              <a:rPr lang="en-US" altLang="zh-CN" dirty="0">
                <a:cs typeface="宋体" charset="0"/>
              </a:rPr>
              <a:t>the</a:t>
            </a:r>
            <a:r>
              <a:rPr lang="zh-CN" altLang="en-US" dirty="0">
                <a:cs typeface="宋体" charset="0"/>
              </a:rPr>
              <a:t> </a:t>
            </a:r>
            <a:r>
              <a:rPr lang="en-US" altLang="zh-CN" dirty="0">
                <a:cs typeface="宋体" charset="0"/>
              </a:rPr>
              <a:t>following</a:t>
            </a:r>
            <a:r>
              <a:rPr lang="zh-CN" altLang="en-US" dirty="0">
                <a:cs typeface="宋体" charset="0"/>
              </a:rPr>
              <a:t> </a:t>
            </a:r>
            <a:r>
              <a:rPr lang="en-US" altLang="zh-CN" dirty="0">
                <a:cs typeface="宋体" charset="0"/>
              </a:rPr>
              <a:t>sections,</a:t>
            </a:r>
            <a:r>
              <a:rPr lang="zh-CN" altLang="en-US" dirty="0">
                <a:cs typeface="宋体" charset="0"/>
              </a:rPr>
              <a:t> </a:t>
            </a:r>
            <a:r>
              <a:rPr lang="en-US" altLang="zh-CN" dirty="0">
                <a:cs typeface="宋体" charset="0"/>
              </a:rPr>
              <a:t>we</a:t>
            </a:r>
            <a:r>
              <a:rPr lang="zh-CN" altLang="en-US" dirty="0">
                <a:cs typeface="宋体" charset="0"/>
              </a:rPr>
              <a:t> </a:t>
            </a:r>
            <a:r>
              <a:rPr lang="en-US" altLang="zh-CN" dirty="0">
                <a:cs typeface="宋体" charset="0"/>
              </a:rPr>
              <a:t>give</a:t>
            </a:r>
            <a:r>
              <a:rPr lang="zh-CN" altLang="en-US" dirty="0">
                <a:cs typeface="宋体" charset="0"/>
              </a:rPr>
              <a:t> </a:t>
            </a:r>
            <a:r>
              <a:rPr lang="en-US" altLang="zh-CN" dirty="0">
                <a:cs typeface="宋体" charset="0"/>
              </a:rPr>
              <a:t>a</a:t>
            </a:r>
            <a:r>
              <a:rPr lang="zh-CN" altLang="en-US" dirty="0">
                <a:cs typeface="宋体" charset="0"/>
              </a:rPr>
              <a:t> </a:t>
            </a:r>
            <a:r>
              <a:rPr lang="en-US" altLang="zh-CN" dirty="0">
                <a:cs typeface="宋体" charset="0"/>
              </a:rPr>
              <a:t>brief</a:t>
            </a:r>
            <a:r>
              <a:rPr lang="zh-CN" altLang="en-US" dirty="0">
                <a:cs typeface="宋体" charset="0"/>
              </a:rPr>
              <a:t> </a:t>
            </a:r>
            <a:r>
              <a:rPr lang="en-US" altLang="zh-CN" dirty="0">
                <a:cs typeface="宋体" charset="0"/>
              </a:rPr>
              <a:t>introduction</a:t>
            </a:r>
            <a:r>
              <a:rPr lang="zh-CN" altLang="en-US" dirty="0">
                <a:cs typeface="宋体" charset="0"/>
              </a:rPr>
              <a:t> </a:t>
            </a:r>
            <a:r>
              <a:rPr lang="en-US" altLang="zh-CN" dirty="0">
                <a:cs typeface="宋体" charset="0"/>
              </a:rPr>
              <a:t>to</a:t>
            </a:r>
            <a:r>
              <a:rPr lang="zh-CN" altLang="en-US" dirty="0">
                <a:cs typeface="宋体" charset="0"/>
              </a:rPr>
              <a:t> </a:t>
            </a:r>
            <a:r>
              <a:rPr lang="en-US" altLang="zh-CN" dirty="0">
                <a:cs typeface="宋体" charset="0"/>
              </a:rPr>
              <a:t>network</a:t>
            </a:r>
            <a:r>
              <a:rPr lang="zh-CN" altLang="en-US" dirty="0">
                <a:cs typeface="宋体" charset="0"/>
              </a:rPr>
              <a:t> </a:t>
            </a:r>
            <a:r>
              <a:rPr lang="en-US" altLang="zh-CN" dirty="0">
                <a:cs typeface="宋体" charset="0"/>
              </a:rPr>
              <a:t>hardware</a:t>
            </a:r>
            <a:r>
              <a:rPr lang="zh-CN" altLang="en-US" dirty="0">
                <a:cs typeface="宋体" charset="0"/>
              </a:rPr>
              <a:t> </a:t>
            </a:r>
            <a:r>
              <a:rPr lang="en-US" altLang="zh-CN" dirty="0">
                <a:cs typeface="宋体" charset="0"/>
              </a:rPr>
              <a:t>by</a:t>
            </a:r>
            <a:r>
              <a:rPr lang="zh-CN" altLang="en-US" dirty="0">
                <a:cs typeface="宋体" charset="0"/>
              </a:rPr>
              <a:t> </a:t>
            </a:r>
            <a:r>
              <a:rPr lang="en-US" altLang="zh-CN" dirty="0">
                <a:cs typeface="宋体" charset="0"/>
              </a:rPr>
              <a:t>scale.</a:t>
            </a:r>
          </a:p>
          <a:p>
            <a:pPr eaLnBrk="1" hangingPunct="1"/>
            <a:endParaRPr lang="en-US" altLang="zh-CN" dirty="0">
              <a:cs typeface="宋体" charset="0"/>
            </a:endParaRPr>
          </a:p>
          <a:p>
            <a:pPr eaLnBrk="1" hangingPunct="1"/>
            <a:endParaRPr lang="zh-CN" altLang="en-US" dirty="0">
              <a:cs typeface="宋体" charset="0"/>
            </a:endParaRPr>
          </a:p>
        </p:txBody>
      </p:sp>
    </p:spTree>
    <p:extLst>
      <p:ext uri="{BB962C8B-B14F-4D97-AF65-F5344CB8AC3E}">
        <p14:creationId xmlns:p14="http://schemas.microsoft.com/office/powerpoint/2010/main" val="22109358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A5D7D26-99DB-214D-8283-3214F7BD8A8D}" type="slidenum">
              <a:rPr lang="zh-CN" altLang="en-US">
                <a:latin typeface="Times New Roman" charset="0"/>
              </a:rPr>
              <a:pPr eaLnBrk="1" hangingPunct="1"/>
              <a:t>29</a:t>
            </a:fld>
            <a:endParaRPr lang="en-US" altLang="zh-CN">
              <a:latin typeface="Times New Roman" charset="0"/>
            </a:endParaRPr>
          </a:p>
        </p:txBody>
      </p:sp>
      <p:sp>
        <p:nvSpPr>
          <p:cNvPr id="168963" name="Rectangle 2"/>
          <p:cNvSpPr>
            <a:spLocks noGrp="1" noRot="1" noChangeAspect="1" noChangeArrowheads="1" noTextEdit="1"/>
          </p:cNvSpPr>
          <p:nvPr>
            <p:ph type="sldImg"/>
          </p:nvPr>
        </p:nvSpPr>
        <p:spPr>
          <a:ln/>
        </p:spPr>
      </p:sp>
      <p:sp>
        <p:nvSpPr>
          <p:cNvPr id="1689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sz="1200" kern="1200" dirty="0">
                <a:solidFill>
                  <a:schemeClr val="tx1"/>
                </a:solidFill>
                <a:latin typeface="Arial" charset="0"/>
                <a:ea typeface="宋体" charset="0"/>
                <a:cs typeface="+mn-cs"/>
              </a:rPr>
              <a:t>radio frequency identification devices</a:t>
            </a:r>
            <a:endParaRPr lang="zh-CN" altLang="en-US" dirty="0">
              <a:cs typeface="宋体" charset="0"/>
            </a:endParaRPr>
          </a:p>
        </p:txBody>
      </p:sp>
    </p:spTree>
    <p:extLst>
      <p:ext uri="{BB962C8B-B14F-4D97-AF65-F5344CB8AC3E}">
        <p14:creationId xmlns:p14="http://schemas.microsoft.com/office/powerpoint/2010/main" val="743489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F044EB00-1CDF-4541-A497-21C9FD4D2039}" type="slidenum">
              <a:rPr lang="zh-CN" altLang="en-US">
                <a:latin typeface="Times New Roman" charset="0"/>
              </a:rPr>
              <a:pPr eaLnBrk="1" hangingPunct="1"/>
              <a:t>30</a:t>
            </a:fld>
            <a:endParaRPr lang="en-US" altLang="zh-CN">
              <a:latin typeface="Times New Roman" charset="0"/>
            </a:endParaRPr>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Local area networks, generally called LANs, are privately-owned networks within a single building or campus of up to a few kilometers in size. They are widely used to connect personal computers and workstations in company offices and factories to share resources (e.g., printers) and exchange information. LANs are distinguished from other kinds of networks by three characteristics: (1) their size, (2) their transmission technology, and (3) their topology.</a:t>
            </a:r>
          </a:p>
          <a:p>
            <a:r>
              <a:rPr lang="en-US" altLang="zh-CN">
                <a:cs typeface="宋体" charset="0"/>
              </a:rPr>
              <a:t>LANs are restricted in size, which means that the worst-case transmission time is bounded and known in advance. Knowing this bound makes it possible to use certain kinds of designs that would not otherwise be possible. It also simplifies network management.</a:t>
            </a:r>
          </a:p>
          <a:p>
            <a:r>
              <a:rPr lang="en-US" altLang="zh-CN">
                <a:cs typeface="宋体" charset="0"/>
              </a:rPr>
              <a:t>LANs may use a transmission technology consisting of a cable to which all the machines are attached</a:t>
            </a:r>
          </a:p>
          <a:p>
            <a:pPr eaLnBrk="1" hangingPunct="1"/>
            <a:endParaRPr lang="en-US" altLang="zh-CN">
              <a:cs typeface="宋体" charset="0"/>
            </a:endParaRPr>
          </a:p>
          <a:p>
            <a:pPr eaLnBrk="1" hangingPunct="1"/>
            <a:endParaRPr lang="zh-CN" altLang="en-US">
              <a:cs typeface="宋体" charset="0"/>
            </a:endParaRPr>
          </a:p>
        </p:txBody>
      </p:sp>
    </p:spTree>
    <p:extLst>
      <p:ext uri="{BB962C8B-B14F-4D97-AF65-F5344CB8AC3E}">
        <p14:creationId xmlns:p14="http://schemas.microsoft.com/office/powerpoint/2010/main" val="7895602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9282C8A-5788-6C4C-A241-D6396E3535AC}" type="slidenum">
              <a:rPr lang="zh-CN" altLang="en-US">
                <a:latin typeface="Times New Roman" charset="0"/>
              </a:rPr>
              <a:pPr eaLnBrk="1" hangingPunct="1"/>
              <a:t>33</a:t>
            </a:fld>
            <a:endParaRPr lang="en-US" altLang="zh-CN">
              <a:latin typeface="Times New Roman" charset="0"/>
            </a:endParaRPr>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1749658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Slide Image Placeholder 1"/>
          <p:cNvSpPr>
            <a:spLocks noGrp="1" noRot="1" noChangeAspect="1" noTextEdit="1"/>
          </p:cNvSpPr>
          <p:nvPr>
            <p:ph type="sldImg"/>
          </p:nvPr>
        </p:nvSpPr>
        <p:spPr>
          <a:ln/>
        </p:spPr>
      </p:sp>
      <p:sp>
        <p:nvSpPr>
          <p:cNvPr id="17203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About the IEEE</a:t>
            </a:r>
          </a:p>
          <a:p>
            <a:pPr eaLnBrk="1" hangingPunct="1"/>
            <a:r>
              <a:rPr lang="en-US" altLang="zh-CN" sz="3600">
                <a:cs typeface="宋体" charset="0"/>
              </a:rPr>
              <a:t>Institute of Electrical and Electronics Engineers</a:t>
            </a:r>
            <a:r>
              <a:rPr lang="en-US" altLang="zh-CN">
                <a:cs typeface="宋体" charset="0"/>
              </a:rPr>
              <a:t> (Eye-triple-E)</a:t>
            </a:r>
            <a:endParaRPr lang="en-US" altLang="zh-CN" sz="3600">
              <a:cs typeface="宋体" charset="0"/>
            </a:endParaRPr>
          </a:p>
          <a:p>
            <a:pPr lvl="1" eaLnBrk="1" hangingPunct="1"/>
            <a:r>
              <a:rPr lang="en-US" altLang="zh-CN">
                <a:cs typeface="宋体" charset="0"/>
              </a:rPr>
              <a:t>IEEE 802 LAN/MAN Standards Committee</a:t>
            </a:r>
            <a:r>
              <a:rPr lang="en-US" altLang="zh-CN" sz="2400">
                <a:cs typeface="宋体" charset="0"/>
              </a:rPr>
              <a:t> </a:t>
            </a:r>
          </a:p>
          <a:p>
            <a:pPr eaLnBrk="1" hangingPunct="1"/>
            <a:r>
              <a:rPr lang="en-US" altLang="zh-CN" sz="2800">
                <a:solidFill>
                  <a:srgbClr val="FFFF00"/>
                </a:solidFill>
                <a:cs typeface="宋体" charset="0"/>
              </a:rPr>
              <a:t>		</a:t>
            </a:r>
            <a:r>
              <a:rPr lang="en-US" altLang="zh-CN" sz="2800">
                <a:solidFill>
                  <a:srgbClr val="FFFF00"/>
                </a:solidFill>
                <a:cs typeface="宋体" charset="0"/>
                <a:hlinkClick r:id="rId3"/>
              </a:rPr>
              <a:t>http://www.ieee802.org/</a:t>
            </a:r>
            <a:endParaRPr lang="en-US" altLang="zh-CN" sz="2800">
              <a:solidFill>
                <a:srgbClr val="FFFF00"/>
              </a:solidFill>
              <a:cs typeface="宋体" charset="0"/>
            </a:endParaRPr>
          </a:p>
          <a:p>
            <a:pPr eaLnBrk="1" hangingPunct="1"/>
            <a:endParaRPr lang="zh-CN" altLang="en-US">
              <a:cs typeface="宋体" charset="0"/>
            </a:endParaRPr>
          </a:p>
          <a:p>
            <a:endParaRPr lang="zh-CN" altLang="en-US"/>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0752DEE8-3D80-2844-B26A-3205CCA4A0DB}" type="slidenum">
              <a:rPr lang="zh-CN" altLang="en-US">
                <a:latin typeface="Times New Roman" charset="0"/>
              </a:rPr>
              <a:pPr eaLnBrk="1" hangingPunct="1"/>
              <a:t>34</a:t>
            </a:fld>
            <a:endParaRPr lang="en-US" altLang="zh-CN">
              <a:latin typeface="Times New Roman" charset="0"/>
            </a:endParaRPr>
          </a:p>
        </p:txBody>
      </p:sp>
    </p:spTree>
    <p:extLst>
      <p:ext uri="{BB962C8B-B14F-4D97-AF65-F5344CB8AC3E}">
        <p14:creationId xmlns:p14="http://schemas.microsoft.com/office/powerpoint/2010/main" val="41501555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charset="0"/>
                <a:ea typeface="宋体" charset="0"/>
                <a:cs typeface="宋体" charset="0"/>
              </a:defRPr>
            </a:lvl1pPr>
            <a:lvl2pPr marL="742950" indent="-285750" defTabSz="947738" eaLnBrk="0" hangingPunct="0">
              <a:defRPr>
                <a:solidFill>
                  <a:schemeClr val="tx1"/>
                </a:solidFill>
                <a:latin typeface="Arial" charset="0"/>
                <a:ea typeface="宋体" charset="0"/>
              </a:defRPr>
            </a:lvl2pPr>
            <a:lvl3pPr marL="1143000" indent="-228600" defTabSz="947738" eaLnBrk="0" hangingPunct="0">
              <a:defRPr>
                <a:solidFill>
                  <a:schemeClr val="tx1"/>
                </a:solidFill>
                <a:latin typeface="Arial" charset="0"/>
                <a:ea typeface="宋体" charset="0"/>
              </a:defRPr>
            </a:lvl3pPr>
            <a:lvl4pPr marL="1600200" indent="-228600" defTabSz="947738" eaLnBrk="0" hangingPunct="0">
              <a:defRPr>
                <a:solidFill>
                  <a:schemeClr val="tx1"/>
                </a:solidFill>
                <a:latin typeface="Arial" charset="0"/>
                <a:ea typeface="宋体" charset="0"/>
              </a:defRPr>
            </a:lvl4pPr>
            <a:lvl5pPr marL="2057400" indent="-228600" defTabSz="947738" eaLnBrk="0" hangingPunct="0">
              <a:defRPr>
                <a:solidFill>
                  <a:schemeClr val="tx1"/>
                </a:solidFill>
                <a:latin typeface="Arial" charset="0"/>
                <a:ea typeface="宋体" charset="0"/>
              </a:defRPr>
            </a:lvl5pPr>
            <a:lvl6pPr marL="2514600" indent="-228600" defTabSz="947738" eaLnBrk="0" fontAlgn="base" hangingPunct="0">
              <a:spcBef>
                <a:spcPct val="0"/>
              </a:spcBef>
              <a:spcAft>
                <a:spcPct val="0"/>
              </a:spcAft>
              <a:defRPr>
                <a:solidFill>
                  <a:schemeClr val="tx1"/>
                </a:solidFill>
                <a:latin typeface="Arial" charset="0"/>
                <a:ea typeface="宋体" charset="0"/>
              </a:defRPr>
            </a:lvl6pPr>
            <a:lvl7pPr marL="2971800" indent="-228600" defTabSz="947738" eaLnBrk="0" fontAlgn="base" hangingPunct="0">
              <a:spcBef>
                <a:spcPct val="0"/>
              </a:spcBef>
              <a:spcAft>
                <a:spcPct val="0"/>
              </a:spcAft>
              <a:defRPr>
                <a:solidFill>
                  <a:schemeClr val="tx1"/>
                </a:solidFill>
                <a:latin typeface="Arial" charset="0"/>
                <a:ea typeface="宋体" charset="0"/>
              </a:defRPr>
            </a:lvl7pPr>
            <a:lvl8pPr marL="3429000" indent="-228600" defTabSz="947738" eaLnBrk="0" fontAlgn="base" hangingPunct="0">
              <a:spcBef>
                <a:spcPct val="0"/>
              </a:spcBef>
              <a:spcAft>
                <a:spcPct val="0"/>
              </a:spcAft>
              <a:defRPr>
                <a:solidFill>
                  <a:schemeClr val="tx1"/>
                </a:solidFill>
                <a:latin typeface="Arial" charset="0"/>
                <a:ea typeface="宋体" charset="0"/>
              </a:defRPr>
            </a:lvl8pPr>
            <a:lvl9pPr marL="3886200" indent="-228600" defTabSz="947738" eaLnBrk="0" fontAlgn="base" hangingPunct="0">
              <a:spcBef>
                <a:spcPct val="0"/>
              </a:spcBef>
              <a:spcAft>
                <a:spcPct val="0"/>
              </a:spcAft>
              <a:defRPr>
                <a:solidFill>
                  <a:schemeClr val="tx1"/>
                </a:solidFill>
                <a:latin typeface="Arial" charset="0"/>
                <a:ea typeface="宋体" charset="0"/>
              </a:defRPr>
            </a:lvl9pPr>
          </a:lstStyle>
          <a:p>
            <a:pPr eaLnBrk="1" hangingPunct="1"/>
            <a:fld id="{3AAB5B4B-C8F3-9347-B4EF-B24AB9886BA7}" type="slidenum">
              <a:rPr lang="zh-CN" altLang="en-US"/>
              <a:pPr eaLnBrk="1" hangingPunct="1"/>
              <a:t>3</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xfrm>
            <a:off x="946150" y="4862513"/>
            <a:ext cx="5207000" cy="46053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Every one should present himself</a:t>
            </a:r>
          </a:p>
        </p:txBody>
      </p:sp>
    </p:spTree>
    <p:extLst>
      <p:ext uri="{BB962C8B-B14F-4D97-AF65-F5344CB8AC3E}">
        <p14:creationId xmlns:p14="http://schemas.microsoft.com/office/powerpoint/2010/main" val="35907042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ln/>
        </p:spPr>
      </p:sp>
      <p:sp>
        <p:nvSpPr>
          <p:cNvPr id="1730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If two </a:t>
            </a:r>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0599F4E-DF47-864B-BD1F-5F6F6899A3C8}" type="slidenum">
              <a:rPr lang="zh-CN" altLang="en-US">
                <a:latin typeface="Times New Roman" charset="0"/>
              </a:rPr>
              <a:pPr eaLnBrk="1" hangingPunct="1"/>
              <a:t>36</a:t>
            </a:fld>
            <a:endParaRPr lang="en-US" altLang="zh-CN">
              <a:latin typeface="Times New Roman" charset="0"/>
            </a:endParaRPr>
          </a:p>
        </p:txBody>
      </p:sp>
    </p:spTree>
    <p:extLst>
      <p:ext uri="{BB962C8B-B14F-4D97-AF65-F5344CB8AC3E}">
        <p14:creationId xmlns:p14="http://schemas.microsoft.com/office/powerpoint/2010/main" val="9397676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6EC848E-C5AB-DF41-B6D6-D21F5537B84D}" type="slidenum">
              <a:rPr lang="zh-CN" altLang="en-US">
                <a:latin typeface="Times New Roman" charset="0"/>
              </a:rPr>
              <a:pPr eaLnBrk="1" hangingPunct="1"/>
              <a:t>37</a:t>
            </a:fld>
            <a:endParaRPr lang="en-US" altLang="zh-CN">
              <a:latin typeface="Times New Roman" charset="0"/>
            </a:endParaRPr>
          </a:p>
        </p:txBody>
      </p:sp>
      <p:sp>
        <p:nvSpPr>
          <p:cNvPr id="174083" name="Rectangle 2"/>
          <p:cNvSpPr>
            <a:spLocks noGrp="1" noRot="1" noChangeAspect="1" noChangeArrowheads="1" noTextEdit="1"/>
          </p:cNvSpPr>
          <p:nvPr>
            <p:ph type="sldImg"/>
          </p:nvPr>
        </p:nvSpPr>
        <p:spPr>
          <a:ln/>
        </p:spPr>
      </p:sp>
      <p:sp>
        <p:nvSpPr>
          <p:cNvPr id="1740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In a bus (i.e., a linear cable) network, at any instant at most one machine is the master and is allowed to transmit. All other machines are required to refrain from sending. An arbitration mechanism is needed to resolve conflicts when two or more machines want to transmit simultaneously. The arbitration mechanism may be centralized or distributed. IEEE 802.3, popularly called Ethernet, for example, is a bus-based broadcast network with decentralized control, usually operating at 10 Mbps to 10 </a:t>
            </a:r>
            <a:r>
              <a:rPr lang="en-US" altLang="zh-CN" dirty="0" err="1">
                <a:cs typeface="宋体" charset="0"/>
              </a:rPr>
              <a:t>Gbps</a:t>
            </a:r>
            <a:r>
              <a:rPr lang="en-US" altLang="zh-CN" dirty="0">
                <a:cs typeface="宋体" charset="0"/>
              </a:rPr>
              <a:t>. Computers on an Ethernet can transmit whenever they want to; if two or more packets collide, each computer just waits a random time and tries again later.</a:t>
            </a:r>
          </a:p>
          <a:p>
            <a:pPr eaLnBrk="1" hangingPunct="1"/>
            <a:endParaRPr lang="en-US" altLang="zh-CN" dirty="0">
              <a:cs typeface="宋体" charset="0"/>
            </a:endParaRPr>
          </a:p>
          <a:p>
            <a:pPr eaLnBrk="1" hangingPunct="1"/>
            <a:r>
              <a:rPr lang="en-US" altLang="zh-CN" dirty="0">
                <a:cs typeface="宋体" charset="0"/>
              </a:rPr>
              <a:t>A second type of broadcast system is the ring. As with all other broadcast systems, some rule is needed for arbitrating simultaneous accesses to the ring. Various methods, such as having the machines take turns, are in use. IEEE 802.5 (the IBM token ring), is a ring-based LAN operating at 4 and 16 Mbps. FDDI is another example of a ring network.</a:t>
            </a:r>
            <a:endParaRPr lang="zh-CN" altLang="en-US" dirty="0">
              <a:cs typeface="宋体" charset="0"/>
            </a:endParaRPr>
          </a:p>
        </p:txBody>
      </p:sp>
    </p:spTree>
    <p:extLst>
      <p:ext uri="{BB962C8B-B14F-4D97-AF65-F5344CB8AC3E}">
        <p14:creationId xmlns:p14="http://schemas.microsoft.com/office/powerpoint/2010/main" val="24020862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7A9CFAC5-25B8-E044-AC46-AA69814C2AC1}" type="slidenum">
              <a:rPr lang="zh-CN" altLang="en-US">
                <a:latin typeface="Times New Roman" charset="0"/>
              </a:rPr>
              <a:pPr eaLnBrk="1" hangingPunct="1"/>
              <a:t>38</a:t>
            </a:fld>
            <a:endParaRPr lang="en-US" altLang="zh-CN">
              <a:latin typeface="Times New Roman" charset="0"/>
            </a:endParaRPr>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cs typeface="宋体" charset="0"/>
              </a:rPr>
              <a:t>Broadcast networks can be further divided into static and dynamic, depending on how the channel is allocated. A typical static allocation would be to divide time into discrete intervals and use a round-robin algorithm, allowing each machine to broadcast only when its time slot comes up. Static allocation wastes channel capacity when a machine has nothing to say during its allocated slot, so most systems attempt to allocate the channel dynamically (i.e., on demand).</a:t>
            </a:r>
          </a:p>
          <a:p>
            <a:r>
              <a:rPr lang="en-US" altLang="zh-CN">
                <a:cs typeface="宋体" charset="0"/>
              </a:rPr>
              <a:t>Dynamic allocation methods for a common channel are either centralized or decentralized. In the centralized channel allocation method, there is a single entity, for example, a bus arbitration unit, which determines who goes next. It might do this by accepting requests and making a decision according to some internal algorithm. In the decentralized channel allocation method, there is no central entity; each machine must decide for itself whether to transmit. You might think that this always leads to chaos, but it does not. Later we will study many algorithms designed to bring order out of the potential chaos.</a:t>
            </a:r>
          </a:p>
          <a:p>
            <a:pPr eaLnBrk="1" hangingPunct="1"/>
            <a:endParaRPr lang="zh-CN" altLang="en-US">
              <a:cs typeface="宋体" charset="0"/>
            </a:endParaRPr>
          </a:p>
        </p:txBody>
      </p:sp>
    </p:spTree>
    <p:extLst>
      <p:ext uri="{BB962C8B-B14F-4D97-AF65-F5344CB8AC3E}">
        <p14:creationId xmlns:p14="http://schemas.microsoft.com/office/powerpoint/2010/main" val="153560900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Slide Image Placeholder 1"/>
          <p:cNvSpPr>
            <a:spLocks noGrp="1" noRot="1" noChangeAspect="1" noTextEdit="1"/>
          </p:cNvSpPr>
          <p:nvPr>
            <p:ph type="sldImg"/>
          </p:nvPr>
        </p:nvSpPr>
        <p:spPr>
          <a:ln/>
        </p:spPr>
      </p:sp>
      <p:sp>
        <p:nvSpPr>
          <p:cNvPr id="176131"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CF21E5F-581A-594B-B70B-7031F4E6A52A}" type="slidenum">
              <a:rPr lang="zh-CN" altLang="en-US">
                <a:latin typeface="Times New Roman" charset="0"/>
              </a:rPr>
              <a:pPr eaLnBrk="1" hangingPunct="1"/>
              <a:t>39</a:t>
            </a:fld>
            <a:endParaRPr lang="en-US" altLang="zh-CN">
              <a:latin typeface="Times New Roman" charset="0"/>
            </a:endParaRPr>
          </a:p>
        </p:txBody>
      </p:sp>
    </p:spTree>
    <p:extLst>
      <p:ext uri="{BB962C8B-B14F-4D97-AF65-F5344CB8AC3E}">
        <p14:creationId xmlns:p14="http://schemas.microsoft.com/office/powerpoint/2010/main" val="22079790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1" i="0" u="none" strike="noStrike" kern="1200" dirty="0">
                <a:solidFill>
                  <a:schemeClr val="tx1"/>
                </a:solidFill>
                <a:effectLst/>
                <a:latin typeface="Arial" charset="0"/>
                <a:ea typeface="宋体" charset="0"/>
                <a:cs typeface="+mn-cs"/>
              </a:rPr>
              <a:t>美国</a:t>
            </a:r>
            <a:r>
              <a:rPr lang="en-US" altLang="zh-CN" sz="1200" b="1" i="0" u="none" strike="noStrike" kern="1200" dirty="0">
                <a:solidFill>
                  <a:schemeClr val="tx1"/>
                </a:solidFill>
                <a:effectLst/>
                <a:latin typeface="Arial" charset="0"/>
                <a:ea typeface="宋体" charset="0"/>
                <a:cs typeface="+mn-cs"/>
              </a:rPr>
              <a:t>5</a:t>
            </a:r>
            <a:r>
              <a:rPr lang="en-US" sz="1200" b="1" i="0" u="none" strike="noStrike" kern="1200" dirty="0">
                <a:solidFill>
                  <a:schemeClr val="tx1"/>
                </a:solidFill>
                <a:effectLst/>
                <a:latin typeface="Arial" charset="0"/>
                <a:ea typeface="宋体" charset="0"/>
                <a:cs typeface="+mn-cs"/>
              </a:rPr>
              <a:t>G</a:t>
            </a:r>
            <a:r>
              <a:rPr lang="zh-CN" altLang="en-US" sz="1200" b="1" i="0" u="none" strike="noStrike" kern="1200" dirty="0">
                <a:solidFill>
                  <a:schemeClr val="tx1"/>
                </a:solidFill>
                <a:effectLst/>
                <a:latin typeface="Arial" charset="0"/>
                <a:ea typeface="宋体" charset="0"/>
                <a:cs typeface="+mn-cs"/>
              </a:rPr>
              <a:t>为什么干不过华为？讲述美国通信设备企业玩死自己的过程</a:t>
            </a:r>
          </a:p>
          <a:p>
            <a:r>
              <a:rPr lang="en-US" sz="1200" b="1" i="0" u="none" strike="noStrike" kern="1200" dirty="0">
                <a:solidFill>
                  <a:schemeClr val="tx1"/>
                </a:solidFill>
                <a:effectLst/>
                <a:latin typeface="Arial" charset="0"/>
                <a:ea typeface="宋体" charset="0"/>
                <a:cs typeface="+mn-cs"/>
              </a:rPr>
              <a:t>WiMAX</a:t>
            </a:r>
            <a:r>
              <a:rPr lang="zh-CN" altLang="en-US" sz="1200" b="1" i="0" u="none" strike="noStrike" kern="1200" dirty="0">
                <a:solidFill>
                  <a:schemeClr val="tx1"/>
                </a:solidFill>
                <a:effectLst/>
                <a:latin typeface="Arial" charset="0"/>
                <a:ea typeface="宋体" charset="0"/>
                <a:cs typeface="+mn-cs"/>
              </a:rPr>
              <a:t>的坑爹史 </a:t>
            </a:r>
          </a:p>
          <a:p>
            <a:r>
              <a:rPr lang="en-US" altLang="zh-CN" sz="1200" b="0" i="0" u="none" strike="noStrike" kern="1200" dirty="0">
                <a:solidFill>
                  <a:schemeClr val="tx1"/>
                </a:solidFill>
                <a:effectLst/>
                <a:latin typeface="Arial" charset="0"/>
                <a:ea typeface="宋体" charset="0"/>
                <a:cs typeface="+mn-cs"/>
              </a:rPr>
              <a:t>2019-04-16 09:40</a:t>
            </a:r>
          </a:p>
          <a:p>
            <a:r>
              <a:rPr lang="zh-CN" altLang="en-US" dirty="0">
                <a:effectLst/>
              </a:rPr>
              <a:t>来源：内容来自「鲜枣课堂」，谢谢。</a:t>
            </a:r>
          </a:p>
          <a:p>
            <a:r>
              <a:rPr lang="zh-CN" altLang="en-US" dirty="0">
                <a:effectLst/>
              </a:rPr>
              <a:t>大家好，我是小枣君。</a:t>
            </a:r>
          </a:p>
          <a:p>
            <a:r>
              <a:rPr lang="zh-CN" altLang="en-US" dirty="0">
                <a:effectLst/>
              </a:rPr>
              <a:t>不知道大家有没有发现，现在我们经常提中国和美国的</a:t>
            </a:r>
            <a:r>
              <a:rPr lang="en-US" altLang="zh-CN" dirty="0">
                <a:effectLst/>
              </a:rPr>
              <a:t>5</a:t>
            </a:r>
            <a:r>
              <a:rPr lang="en-US" dirty="0">
                <a:effectLst/>
              </a:rPr>
              <a:t>G</a:t>
            </a:r>
            <a:r>
              <a:rPr lang="zh-CN" altLang="en-US" dirty="0">
                <a:effectLst/>
              </a:rPr>
              <a:t>竞争，可是，美国除了高通之外，好像并没有什么很牛掰的通信设备制造企业。而高通，主要是靠芯片和专利行走江湖，也并不是一家设备商。全球四大设备商，中国有中兴华为两家，爱立信是瑞典的，诺基亚是芬兰的。美国一家也没有。</a:t>
            </a:r>
          </a:p>
          <a:p>
            <a:r>
              <a:rPr lang="zh-CN" altLang="en-US" dirty="0">
                <a:effectLst/>
              </a:rPr>
              <a:t>这是为什么呢？</a:t>
            </a:r>
          </a:p>
          <a:p>
            <a:r>
              <a:rPr lang="zh-CN" altLang="en-US" dirty="0">
                <a:effectLst/>
              </a:rPr>
              <a:t>其实，老美曾经也是有一家国际化通信设备商公司的。这家公司历史非常悠久，实力也非常雄厚，它就是著名的</a:t>
            </a:r>
            <a:r>
              <a:rPr lang="en-US" altLang="zh-CN" dirty="0">
                <a:effectLst/>
              </a:rPr>
              <a:t>——</a:t>
            </a:r>
            <a:r>
              <a:rPr lang="zh-CN" altLang="en-US" dirty="0">
                <a:effectLst/>
              </a:rPr>
              <a:t>朗讯（</a:t>
            </a:r>
            <a:r>
              <a:rPr lang="en-US" dirty="0">
                <a:effectLst/>
              </a:rPr>
              <a:t>Lucent）</a:t>
            </a:r>
            <a:r>
              <a:rPr lang="zh-CN" altLang="en-US" dirty="0">
                <a:effectLst/>
              </a:rPr>
              <a:t>公司。</a:t>
            </a:r>
          </a:p>
          <a:p>
            <a:r>
              <a:rPr lang="zh-CN" altLang="en-US" dirty="0">
                <a:effectLst/>
              </a:rPr>
              <a:t>举世闻名的贝尔实验室，就是它家的</a:t>
            </a:r>
          </a:p>
          <a:p>
            <a:r>
              <a:rPr lang="zh-CN" altLang="en-US" dirty="0">
                <a:effectLst/>
              </a:rPr>
              <a:t>而且，如果按北美这个阵营来算的话，老美的死党，抓了咱们孟晚舟女士的加拿大，也曾经有一家很厉害的设备商，大家应该也听说过，叫做北电（</a:t>
            </a:r>
            <a:r>
              <a:rPr lang="en-US" dirty="0">
                <a:effectLst/>
              </a:rPr>
              <a:t>Nortel）。</a:t>
            </a:r>
          </a:p>
          <a:p>
            <a:r>
              <a:rPr lang="zh-CN" altLang="en-US" dirty="0">
                <a:effectLst/>
              </a:rPr>
              <a:t>那么，问题来了，朗讯和北电，那么有名的两家公司，现在都去哪了呢？ </a:t>
            </a:r>
          </a:p>
          <a:p>
            <a:r>
              <a:rPr lang="zh-CN" altLang="en-US" dirty="0">
                <a:effectLst/>
              </a:rPr>
              <a:t>我来告诉大家：朗讯，被收购了，而北电，</a:t>
            </a:r>
            <a:r>
              <a:rPr lang="en-US" altLang="zh-CN" dirty="0">
                <a:effectLst/>
              </a:rPr>
              <a:t>2009</a:t>
            </a:r>
            <a:r>
              <a:rPr lang="zh-CN" altLang="en-US" dirty="0">
                <a:effectLst/>
              </a:rPr>
              <a:t>年破产了。</a:t>
            </a:r>
          </a:p>
          <a:p>
            <a:r>
              <a:rPr lang="zh-CN" altLang="en-US" dirty="0">
                <a:effectLst/>
              </a:rPr>
              <a:t>这两家公司的失败，虽然有多方面的原因，但是有一个很重要的因素，就是错误地押宝了一个现在看起来很“坑爹”的通信技术。这项技术，就是我们今天文章的主角</a:t>
            </a:r>
            <a:r>
              <a:rPr lang="en-US" altLang="zh-CN" dirty="0">
                <a:effectLst/>
              </a:rPr>
              <a:t>——</a:t>
            </a:r>
            <a:r>
              <a:rPr lang="en-US" b="1" dirty="0">
                <a:effectLst/>
              </a:rPr>
              <a:t>WiMAX</a:t>
            </a:r>
            <a:r>
              <a:rPr lang="en-US" dirty="0">
                <a:effectLst/>
              </a:rPr>
              <a:t>。</a:t>
            </a:r>
          </a:p>
          <a:p>
            <a:r>
              <a:rPr lang="zh-CN" altLang="en-US" dirty="0">
                <a:effectLst/>
              </a:rPr>
              <a:t>故事要从上世纪</a:t>
            </a:r>
            <a:r>
              <a:rPr lang="en-US" altLang="zh-CN" dirty="0">
                <a:effectLst/>
              </a:rPr>
              <a:t>80</a:t>
            </a:r>
            <a:r>
              <a:rPr lang="zh-CN" altLang="en-US" dirty="0">
                <a:effectLst/>
              </a:rPr>
              <a:t>年代说起。</a:t>
            </a:r>
          </a:p>
          <a:p>
            <a:r>
              <a:rPr lang="zh-CN" altLang="en-US" dirty="0">
                <a:effectLst/>
              </a:rPr>
              <a:t>那时，第一代移动通信技术（</a:t>
            </a:r>
            <a:r>
              <a:rPr lang="en-US" altLang="zh-CN" dirty="0">
                <a:effectLst/>
              </a:rPr>
              <a:t>1</a:t>
            </a:r>
            <a:r>
              <a:rPr lang="en-US" dirty="0">
                <a:effectLst/>
              </a:rPr>
              <a:t>G）</a:t>
            </a:r>
            <a:r>
              <a:rPr lang="zh-CN" altLang="en-US" dirty="0">
                <a:effectLst/>
              </a:rPr>
              <a:t>开始出现。</a:t>
            </a:r>
            <a:r>
              <a:rPr lang="en-US" altLang="zh-CN" dirty="0">
                <a:effectLst/>
              </a:rPr>
              <a:t>1</a:t>
            </a:r>
            <a:r>
              <a:rPr lang="en-US" dirty="0">
                <a:effectLst/>
              </a:rPr>
              <a:t>G</a:t>
            </a:r>
            <a:r>
              <a:rPr lang="zh-CN" altLang="en-US" dirty="0">
                <a:effectLst/>
              </a:rPr>
              <a:t>的代表，就是美国的</a:t>
            </a:r>
            <a:r>
              <a:rPr lang="en-US" dirty="0">
                <a:effectLst/>
              </a:rPr>
              <a:t>AMPS</a:t>
            </a:r>
            <a:r>
              <a:rPr lang="zh-CN" altLang="en-US" dirty="0">
                <a:effectLst/>
              </a:rPr>
              <a:t>技术，还有北欧的</a:t>
            </a:r>
            <a:r>
              <a:rPr lang="en-US" dirty="0">
                <a:effectLst/>
              </a:rPr>
              <a:t>NMT</a:t>
            </a:r>
            <a:r>
              <a:rPr lang="zh-CN" altLang="en-US" dirty="0">
                <a:effectLst/>
              </a:rPr>
              <a:t>技术。除此之外，还有英国的</a:t>
            </a:r>
            <a:r>
              <a:rPr lang="en-US" dirty="0">
                <a:effectLst/>
              </a:rPr>
              <a:t>TACS、</a:t>
            </a:r>
            <a:r>
              <a:rPr lang="zh-CN" altLang="en-US" dirty="0">
                <a:effectLst/>
              </a:rPr>
              <a:t>日本的</a:t>
            </a:r>
            <a:r>
              <a:rPr lang="en-US" dirty="0">
                <a:effectLst/>
              </a:rPr>
              <a:t>JTACS</a:t>
            </a:r>
            <a:r>
              <a:rPr lang="zh-CN" altLang="en-US" dirty="0">
                <a:effectLst/>
              </a:rPr>
              <a:t>和西德的</a:t>
            </a:r>
            <a:r>
              <a:rPr lang="en-US" dirty="0">
                <a:effectLst/>
              </a:rPr>
              <a:t>C-</a:t>
            </a:r>
            <a:r>
              <a:rPr lang="en-US" dirty="0" err="1">
                <a:effectLst/>
              </a:rPr>
              <a:t>Netz</a:t>
            </a:r>
            <a:r>
              <a:rPr lang="zh-CN" altLang="en-US" dirty="0">
                <a:effectLst/>
              </a:rPr>
              <a:t>等。</a:t>
            </a:r>
          </a:p>
          <a:p>
            <a:r>
              <a:rPr lang="zh-CN" altLang="en-US" dirty="0">
                <a:effectLst/>
              </a:rPr>
              <a:t>虽然技术上百家争鸣，但说白了，也就是以美国、欧洲、日本三个地区为主。它们最有实力，并且相互竞争。而包括我们中国在内的其它国家和地区，都只有看热闹的份。</a:t>
            </a:r>
          </a:p>
          <a:p>
            <a:r>
              <a:rPr lang="zh-CN" altLang="en-US" dirty="0">
                <a:effectLst/>
              </a:rPr>
              <a:t>后来，到了</a:t>
            </a:r>
            <a:r>
              <a:rPr lang="en-US" altLang="zh-CN" dirty="0">
                <a:effectLst/>
              </a:rPr>
              <a:t>2</a:t>
            </a:r>
            <a:r>
              <a:rPr lang="en-US" dirty="0">
                <a:effectLst/>
              </a:rPr>
              <a:t>G</a:t>
            </a:r>
            <a:r>
              <a:rPr lang="zh-CN" altLang="en-US" dirty="0">
                <a:effectLst/>
              </a:rPr>
              <a:t>时代（</a:t>
            </a:r>
            <a:r>
              <a:rPr lang="en-US" altLang="zh-CN" dirty="0">
                <a:effectLst/>
              </a:rPr>
              <a:t>90</a:t>
            </a:r>
            <a:r>
              <a:rPr lang="zh-CN" altLang="en-US" dirty="0">
                <a:effectLst/>
              </a:rPr>
              <a:t>年代初），欧洲推出了</a:t>
            </a:r>
            <a:r>
              <a:rPr lang="en-US" dirty="0">
                <a:effectLst/>
              </a:rPr>
              <a:t>GSM（</a:t>
            </a:r>
            <a:r>
              <a:rPr lang="zh-CN" altLang="en-US" dirty="0">
                <a:effectLst/>
              </a:rPr>
              <a:t>全球移动通信系统），而美国不甘示弱，推出了</a:t>
            </a:r>
            <a:r>
              <a:rPr lang="en-US" dirty="0">
                <a:effectLst/>
              </a:rPr>
              <a:t>CDMA。</a:t>
            </a:r>
            <a:r>
              <a:rPr lang="zh-CN" altLang="en-US" dirty="0">
                <a:effectLst/>
              </a:rPr>
              <a:t>通信标准的竞争，变成了美国和欧洲的</a:t>
            </a:r>
            <a:r>
              <a:rPr lang="en-US" dirty="0">
                <a:effectLst/>
              </a:rPr>
              <a:t>PK</a:t>
            </a:r>
            <a:r>
              <a:rPr lang="zh-CN" altLang="en-US" dirty="0">
                <a:effectLst/>
              </a:rPr>
              <a:t>角力。日本虽然也有</a:t>
            </a:r>
            <a:r>
              <a:rPr lang="en-US" dirty="0">
                <a:effectLst/>
              </a:rPr>
              <a:t>PDC</a:t>
            </a:r>
            <a:r>
              <a:rPr lang="zh-CN" altLang="en-US" dirty="0">
                <a:effectLst/>
              </a:rPr>
              <a:t>技术，但基本上没有形成竞争力。</a:t>
            </a:r>
          </a:p>
          <a:p>
            <a:r>
              <a:rPr lang="en-US" dirty="0">
                <a:effectLst/>
              </a:rPr>
              <a:t>CDMA VS GSM，</a:t>
            </a:r>
            <a:r>
              <a:rPr lang="zh-CN" altLang="en-US" dirty="0">
                <a:effectLst/>
              </a:rPr>
              <a:t>大家应该不陌生</a:t>
            </a:r>
          </a:p>
          <a:p>
            <a:r>
              <a:rPr lang="zh-CN" altLang="en-US" dirty="0">
                <a:effectLst/>
              </a:rPr>
              <a:t>接着，到了</a:t>
            </a:r>
            <a:r>
              <a:rPr lang="en-US" altLang="zh-CN" dirty="0">
                <a:effectLst/>
              </a:rPr>
              <a:t>3</a:t>
            </a:r>
            <a:r>
              <a:rPr lang="en-US" dirty="0">
                <a:effectLst/>
              </a:rPr>
              <a:t>G</a:t>
            </a:r>
            <a:r>
              <a:rPr lang="zh-CN" altLang="en-US" dirty="0">
                <a:effectLst/>
              </a:rPr>
              <a:t>时代（本世纪初），这场游戏就更精彩了。</a:t>
            </a:r>
          </a:p>
          <a:p>
            <a:r>
              <a:rPr lang="zh-CN" altLang="en-US" dirty="0">
                <a:effectLst/>
              </a:rPr>
              <a:t>那个时候，欧洲凭借</a:t>
            </a:r>
            <a:r>
              <a:rPr lang="en-US" dirty="0">
                <a:effectLst/>
              </a:rPr>
              <a:t>GSM</a:t>
            </a:r>
            <a:r>
              <a:rPr lang="zh-CN" altLang="en-US" dirty="0">
                <a:effectLst/>
              </a:rPr>
              <a:t>的成功，在电信行业继续拥有领先地位。排名靠前的通信企业，包括爱立信（瑞典）、诺基亚（芬兰）、阿尔卡特（法国）、西门子（德国），都是欧洲的。尤其是爱立信，当时是世界通信设备商的带头大哥。</a:t>
            </a:r>
          </a:p>
          <a:p>
            <a:r>
              <a:rPr lang="zh-CN" altLang="en-US" dirty="0">
                <a:effectLst/>
              </a:rPr>
              <a:t>而美国这边呢，通信设备商企业只有摩托罗拉，朗讯等，整体实力弱于欧洲。但是，美国在计算机行业拥有领先优势，例如英特尔、</a:t>
            </a:r>
            <a:r>
              <a:rPr lang="en-US" dirty="0">
                <a:effectLst/>
              </a:rPr>
              <a:t>IBM、</a:t>
            </a:r>
            <a:r>
              <a:rPr lang="zh-CN" altLang="en-US" dirty="0">
                <a:effectLst/>
              </a:rPr>
              <a:t>微软这样的</a:t>
            </a:r>
            <a:r>
              <a:rPr lang="en-US" dirty="0">
                <a:effectLst/>
              </a:rPr>
              <a:t>IT</a:t>
            </a:r>
            <a:r>
              <a:rPr lang="zh-CN" altLang="en-US" dirty="0">
                <a:effectLst/>
              </a:rPr>
              <a:t>巨头，都是美国的。</a:t>
            </a:r>
          </a:p>
          <a:p>
            <a:r>
              <a:rPr lang="zh-CN" altLang="en-US" dirty="0">
                <a:effectLst/>
              </a:rPr>
              <a:t>英特尔（</a:t>
            </a:r>
            <a:r>
              <a:rPr lang="en-US" dirty="0">
                <a:effectLst/>
              </a:rPr>
              <a:t>Intel）</a:t>
            </a:r>
          </a:p>
          <a:p>
            <a:r>
              <a:rPr lang="zh-CN" altLang="en-US" dirty="0">
                <a:effectLst/>
              </a:rPr>
              <a:t>需要注意的是，美国还有一家公司，高通（就是它推出了</a:t>
            </a:r>
            <a:r>
              <a:rPr lang="en-US" dirty="0">
                <a:effectLst/>
              </a:rPr>
              <a:t>CDMA</a:t>
            </a:r>
            <a:r>
              <a:rPr lang="zh-CN" altLang="en-US" dirty="0">
                <a:effectLst/>
              </a:rPr>
              <a:t>标准）。虽然高通不是设备商，但拥有很多专利，说话很有分量。</a:t>
            </a:r>
          </a:p>
          <a:p>
            <a:r>
              <a:rPr lang="zh-CN" altLang="en-US" dirty="0">
                <a:effectLst/>
              </a:rPr>
              <a:t>高通，</a:t>
            </a:r>
            <a:r>
              <a:rPr lang="en-US" dirty="0">
                <a:effectLst/>
              </a:rPr>
              <a:t>Qualcomm</a:t>
            </a:r>
          </a:p>
          <a:p>
            <a:r>
              <a:rPr lang="zh-CN" altLang="en-US" dirty="0">
                <a:effectLst/>
              </a:rPr>
              <a:t>日本呢，其实已经退出了牌局。原因嘛，大家应该也知道，当年贸易战被美国干得半死，加上自身老龄化和经济泡沫等，早已处于全面衰退状况。一些</a:t>
            </a:r>
            <a:r>
              <a:rPr lang="en-US" altLang="zh-CN" dirty="0">
                <a:effectLst/>
              </a:rPr>
              <a:t>2</a:t>
            </a:r>
            <a:r>
              <a:rPr lang="en-US" dirty="0">
                <a:effectLst/>
              </a:rPr>
              <a:t>G</a:t>
            </a:r>
            <a:r>
              <a:rPr lang="zh-CN" altLang="en-US" dirty="0">
                <a:effectLst/>
              </a:rPr>
              <a:t>时代还有一定实力的日本通信企业，这个时候基本上都倒闭了。</a:t>
            </a:r>
          </a:p>
          <a:p>
            <a:r>
              <a:rPr lang="zh-CN" altLang="en-US" dirty="0">
                <a:effectLst/>
              </a:rPr>
              <a:t>但是，有一个新的玩家崛起了，那就是我们中国。</a:t>
            </a:r>
          </a:p>
          <a:p>
            <a:r>
              <a:rPr lang="zh-CN" altLang="en-US" dirty="0">
                <a:effectLst/>
              </a:rPr>
              <a:t>改革开放后的中国，有世界上最大的市场，还崛起了以华为和中兴为代表的通信设备商（那个时候还比较弱），通信技术发展得很快，逐渐在全球通信领域有了话语权。</a:t>
            </a:r>
          </a:p>
          <a:p>
            <a:r>
              <a:rPr lang="zh-CN" altLang="en-US" dirty="0">
                <a:effectLst/>
              </a:rPr>
              <a:t>当时的形势是这样的：欧洲一堆通信厂商，联合推出了</a:t>
            </a:r>
            <a:r>
              <a:rPr lang="en-US" dirty="0">
                <a:effectLst/>
              </a:rPr>
              <a:t>WCDMA</a:t>
            </a:r>
            <a:r>
              <a:rPr lang="zh-CN" altLang="en-US" dirty="0">
                <a:effectLst/>
              </a:rPr>
              <a:t>技术。凭借它们的实力，</a:t>
            </a:r>
            <a:r>
              <a:rPr lang="en-US" dirty="0">
                <a:effectLst/>
              </a:rPr>
              <a:t>WCDMA</a:t>
            </a:r>
            <a:r>
              <a:rPr lang="zh-CN" altLang="en-US" dirty="0">
                <a:effectLst/>
              </a:rPr>
              <a:t>铁定会成为</a:t>
            </a:r>
            <a:r>
              <a:rPr lang="en-US" altLang="zh-CN" dirty="0">
                <a:effectLst/>
              </a:rPr>
              <a:t>3</a:t>
            </a:r>
            <a:r>
              <a:rPr lang="en-US" dirty="0">
                <a:effectLst/>
              </a:rPr>
              <a:t>G</a:t>
            </a:r>
            <a:r>
              <a:rPr lang="zh-CN" altLang="en-US" dirty="0">
                <a:effectLst/>
              </a:rPr>
              <a:t>标准，想都不用想。而欧洲这帮人，就是希望全世界都用</a:t>
            </a:r>
            <a:r>
              <a:rPr lang="en-US" dirty="0">
                <a:effectLst/>
              </a:rPr>
              <a:t>WCDMA，</a:t>
            </a:r>
            <a:r>
              <a:rPr lang="zh-CN" altLang="en-US" dirty="0">
                <a:effectLst/>
              </a:rPr>
              <a:t>搞技术垄断。</a:t>
            </a:r>
          </a:p>
          <a:p>
            <a:r>
              <a:rPr lang="zh-CN" altLang="en-US" dirty="0">
                <a:effectLst/>
              </a:rPr>
              <a:t>以老美的风格，当然不答应啊</a:t>
            </a:r>
            <a:r>
              <a:rPr lang="en-US" altLang="zh-CN" dirty="0">
                <a:effectLst/>
              </a:rPr>
              <a:t>——</a:t>
            </a:r>
            <a:r>
              <a:rPr lang="zh-CN" altLang="en-US" dirty="0">
                <a:effectLst/>
              </a:rPr>
              <a:t>都用</a:t>
            </a:r>
            <a:r>
              <a:rPr lang="en-US" dirty="0">
                <a:effectLst/>
              </a:rPr>
              <a:t>WCDMA，</a:t>
            </a:r>
            <a:r>
              <a:rPr lang="zh-CN" altLang="en-US" dirty="0">
                <a:effectLst/>
              </a:rPr>
              <a:t>我还玩个</a:t>
            </a:r>
            <a:r>
              <a:rPr lang="en-US" dirty="0">
                <a:effectLst/>
              </a:rPr>
              <a:t>P？</a:t>
            </a:r>
          </a:p>
          <a:p>
            <a:r>
              <a:rPr lang="zh-CN" altLang="en-US" dirty="0">
                <a:effectLst/>
              </a:rPr>
              <a:t>所以，它就在</a:t>
            </a:r>
            <a:r>
              <a:rPr lang="en-US" dirty="0">
                <a:effectLst/>
              </a:rPr>
              <a:t>CDMA</a:t>
            </a:r>
            <a:r>
              <a:rPr lang="zh-CN" altLang="en-US" dirty="0">
                <a:effectLst/>
              </a:rPr>
              <a:t>基础上，搞出了</a:t>
            </a:r>
            <a:r>
              <a:rPr lang="en-US" dirty="0">
                <a:effectLst/>
              </a:rPr>
              <a:t>CDMA2000，</a:t>
            </a:r>
            <a:r>
              <a:rPr lang="zh-CN" altLang="en-US" dirty="0">
                <a:effectLst/>
              </a:rPr>
              <a:t>打算和</a:t>
            </a:r>
            <a:r>
              <a:rPr lang="en-US" altLang="zh-CN" dirty="0">
                <a:effectLst/>
              </a:rPr>
              <a:t>2</a:t>
            </a:r>
            <a:r>
              <a:rPr lang="en-US" dirty="0">
                <a:effectLst/>
              </a:rPr>
              <a:t>G</a:t>
            </a:r>
            <a:r>
              <a:rPr lang="zh-CN" altLang="en-US" dirty="0">
                <a:effectLst/>
              </a:rPr>
              <a:t>时代一样，和欧洲继续对抗，掌握更多的主动权。</a:t>
            </a:r>
          </a:p>
          <a:p>
            <a:r>
              <a:rPr lang="zh-CN" altLang="en-US" dirty="0">
                <a:effectLst/>
              </a:rPr>
              <a:t>但是，老美也明白，凭借自己的力量并不足以和</a:t>
            </a:r>
            <a:r>
              <a:rPr lang="en-US" dirty="0">
                <a:effectLst/>
              </a:rPr>
              <a:t>WCDMA</a:t>
            </a:r>
            <a:r>
              <a:rPr lang="zh-CN" altLang="en-US" dirty="0">
                <a:effectLst/>
              </a:rPr>
              <a:t>抗衡，怎么办呢？</a:t>
            </a:r>
          </a:p>
          <a:p>
            <a:r>
              <a:rPr lang="zh-CN" altLang="en-US" dirty="0">
                <a:effectLst/>
              </a:rPr>
              <a:t>老美很快就想到了中国，拉个盟友呗！</a:t>
            </a:r>
          </a:p>
          <a:p>
            <a:r>
              <a:rPr lang="zh-CN" altLang="en-US" dirty="0">
                <a:effectLst/>
              </a:rPr>
              <a:t>据说，在敲定全球</a:t>
            </a:r>
            <a:r>
              <a:rPr lang="en-US" altLang="zh-CN" dirty="0">
                <a:effectLst/>
              </a:rPr>
              <a:t>3</a:t>
            </a:r>
            <a:r>
              <a:rPr lang="en-US" dirty="0">
                <a:effectLst/>
              </a:rPr>
              <a:t>G</a:t>
            </a:r>
            <a:r>
              <a:rPr lang="zh-CN" altLang="en-US" dirty="0">
                <a:effectLst/>
              </a:rPr>
              <a:t>标准的时候，为了能让</a:t>
            </a:r>
            <a:r>
              <a:rPr lang="en-US" dirty="0">
                <a:effectLst/>
              </a:rPr>
              <a:t>CDMA2000</a:t>
            </a:r>
            <a:r>
              <a:rPr lang="zh-CN" altLang="en-US" dirty="0">
                <a:effectLst/>
              </a:rPr>
              <a:t>成为</a:t>
            </a:r>
            <a:r>
              <a:rPr lang="en-US" altLang="zh-CN" dirty="0">
                <a:effectLst/>
              </a:rPr>
              <a:t>3</a:t>
            </a:r>
            <a:r>
              <a:rPr lang="en-US" dirty="0">
                <a:effectLst/>
              </a:rPr>
              <a:t>G</a:t>
            </a:r>
            <a:r>
              <a:rPr lang="zh-CN" altLang="en-US" dirty="0">
                <a:effectLst/>
              </a:rPr>
              <a:t>标准之一，美国代表团团长安排手下的华人团员私下找到中国代表团团长，约了个饭局。饭局之上，美国人直奔主题：“你们的</a:t>
            </a:r>
            <a:r>
              <a:rPr lang="en-US" dirty="0">
                <a:effectLst/>
              </a:rPr>
              <a:t>TD</a:t>
            </a:r>
            <a:r>
              <a:rPr lang="zh-CN" altLang="en-US" dirty="0">
                <a:effectLst/>
              </a:rPr>
              <a:t>不是也想进标准吗？咱们得抱团啊，不能让欧洲操控我们！你看这样行不，我们支持</a:t>
            </a:r>
            <a:r>
              <a:rPr lang="en-US" dirty="0">
                <a:effectLst/>
              </a:rPr>
              <a:t>TD-SCDMA，</a:t>
            </a:r>
            <a:r>
              <a:rPr lang="zh-CN" altLang="en-US" dirty="0">
                <a:effectLst/>
              </a:rPr>
              <a:t>你们支持</a:t>
            </a:r>
            <a:r>
              <a:rPr lang="en-US" dirty="0">
                <a:effectLst/>
              </a:rPr>
              <a:t>CDMA2000，</a:t>
            </a:r>
            <a:r>
              <a:rPr lang="zh-CN" altLang="en-US" dirty="0">
                <a:effectLst/>
              </a:rPr>
              <a:t>我们一起进标准，咱们得这样</a:t>
            </a:r>
            <a:r>
              <a:rPr lang="en-US" dirty="0" err="1">
                <a:effectLst/>
              </a:rPr>
              <a:t>balabala</a:t>
            </a:r>
            <a:r>
              <a:rPr lang="en-US" dirty="0">
                <a:effectLst/>
              </a:rPr>
              <a:t>……”。</a:t>
            </a:r>
          </a:p>
          <a:p>
            <a:r>
              <a:rPr lang="zh-CN" altLang="en-US" dirty="0">
                <a:effectLst/>
              </a:rPr>
              <a:t>美国当然不在乎中国的</a:t>
            </a:r>
            <a:r>
              <a:rPr lang="en-US" dirty="0">
                <a:effectLst/>
              </a:rPr>
              <a:t>TD</a:t>
            </a:r>
            <a:r>
              <a:rPr lang="zh-CN" altLang="en-US" dirty="0">
                <a:effectLst/>
              </a:rPr>
              <a:t>标准是否能成为标准，反正他们也不会推广。让中国标准通过，无非是在国际电信联盟中多份文件，对他们没有任何实质性影响。而利用中国的支持，让自家的</a:t>
            </a:r>
            <a:r>
              <a:rPr lang="en-US" dirty="0">
                <a:effectLst/>
              </a:rPr>
              <a:t>CDMA2000</a:t>
            </a:r>
            <a:r>
              <a:rPr lang="zh-CN" altLang="en-US" dirty="0">
                <a:effectLst/>
              </a:rPr>
              <a:t>成为标准，那才是它想要的结果。</a:t>
            </a:r>
          </a:p>
          <a:p>
            <a:r>
              <a:rPr lang="zh-CN" altLang="en-US" dirty="0">
                <a:effectLst/>
              </a:rPr>
              <a:t>而中国呢？由于是第一次冲击标准，能否成功心里根本就没底。所以，既然老美肯帮忙，双方各取所需，就这么干呗！</a:t>
            </a:r>
          </a:p>
          <a:p>
            <a:r>
              <a:rPr lang="zh-CN" altLang="en-US" dirty="0">
                <a:effectLst/>
              </a:rPr>
              <a:t>于是，双方就达成了默契。</a:t>
            </a:r>
          </a:p>
          <a:p>
            <a:r>
              <a:rPr lang="zh-CN" altLang="en-US" dirty="0">
                <a:effectLst/>
              </a:rPr>
              <a:t>到了第二天开会，是美国轮值。中国代表发言，称多个国际标准同时运行是国际社会更正确的选择，道理</a:t>
            </a:r>
            <a:r>
              <a:rPr lang="en-US" dirty="0" err="1">
                <a:effectLst/>
              </a:rPr>
              <a:t>balabala</a:t>
            </a:r>
            <a:r>
              <a:rPr lang="en-US" dirty="0">
                <a:effectLst/>
              </a:rPr>
              <a:t>。。。</a:t>
            </a:r>
            <a:r>
              <a:rPr lang="zh-CN" altLang="en-US" dirty="0">
                <a:effectLst/>
              </a:rPr>
              <a:t>美国代表马上表态：“中国人说得对！支持！” 然后集体鼓掌，剩下欧洲人一脸懵逼。。。</a:t>
            </a:r>
          </a:p>
          <a:p>
            <a:r>
              <a:rPr lang="zh-CN" altLang="en-US" dirty="0">
                <a:effectLst/>
              </a:rPr>
              <a:t>于是乎，</a:t>
            </a:r>
            <a:r>
              <a:rPr lang="en-US" altLang="zh-CN" dirty="0">
                <a:effectLst/>
              </a:rPr>
              <a:t>2000</a:t>
            </a:r>
            <a:r>
              <a:rPr lang="zh-CN" altLang="en-US" dirty="0">
                <a:effectLst/>
              </a:rPr>
              <a:t>年</a:t>
            </a:r>
            <a:r>
              <a:rPr lang="en-US" altLang="zh-CN" dirty="0">
                <a:effectLst/>
              </a:rPr>
              <a:t>5</a:t>
            </a:r>
            <a:r>
              <a:rPr lang="zh-CN" altLang="en-US" dirty="0">
                <a:effectLst/>
              </a:rPr>
              <a:t>月，欧标</a:t>
            </a:r>
            <a:r>
              <a:rPr lang="en-US" dirty="0">
                <a:effectLst/>
              </a:rPr>
              <a:t>WCDMA、</a:t>
            </a:r>
            <a:r>
              <a:rPr lang="zh-CN" altLang="en-US" dirty="0">
                <a:effectLst/>
              </a:rPr>
              <a:t>美标</a:t>
            </a:r>
            <a:r>
              <a:rPr lang="en-US" dirty="0">
                <a:effectLst/>
              </a:rPr>
              <a:t>CDMA2000、</a:t>
            </a:r>
            <a:r>
              <a:rPr lang="zh-CN" altLang="en-US" dirty="0">
                <a:effectLst/>
              </a:rPr>
              <a:t>中标</a:t>
            </a:r>
            <a:r>
              <a:rPr lang="en-US" dirty="0">
                <a:effectLst/>
              </a:rPr>
              <a:t>TD-SCDMA</a:t>
            </a:r>
            <a:r>
              <a:rPr lang="zh-CN" altLang="en-US" dirty="0">
                <a:effectLst/>
              </a:rPr>
              <a:t>就共同成为</a:t>
            </a:r>
            <a:r>
              <a:rPr lang="en-US" altLang="zh-CN" dirty="0">
                <a:effectLst/>
              </a:rPr>
              <a:t>3</a:t>
            </a:r>
            <a:r>
              <a:rPr lang="en-US" dirty="0">
                <a:effectLst/>
              </a:rPr>
              <a:t>G</a:t>
            </a:r>
            <a:r>
              <a:rPr lang="zh-CN" altLang="en-US" dirty="0">
                <a:effectLst/>
              </a:rPr>
              <a:t>国际标准。</a:t>
            </a:r>
          </a:p>
          <a:p>
            <a:r>
              <a:rPr lang="zh-CN" altLang="en-US" b="1" dirty="0">
                <a:effectLst/>
              </a:rPr>
              <a:t>所以说，国际电信标准的争夺，从来就不仅仅是技术本身问题，而是强国之间角力、对抗、勾结、妥协的过程。它事关本国电信企业发展的大局，必须采取各种手段，包括阴谋阳谋，争取对自己国家有利的局面。这种权力的游戏，没有实力的国家根本连参与的资格都没有。</a:t>
            </a:r>
            <a:endParaRPr lang="zh-CN" altLang="en-US" dirty="0">
              <a:effectLst/>
            </a:endParaRPr>
          </a:p>
          <a:p>
            <a:r>
              <a:rPr lang="zh-CN" altLang="en-US" dirty="0">
                <a:effectLst/>
              </a:rPr>
              <a:t>不扯远了，继续回到主题。我们的主角还没登场呢。</a:t>
            </a:r>
          </a:p>
          <a:p>
            <a:r>
              <a:rPr lang="zh-CN" altLang="en-US" dirty="0">
                <a:effectLst/>
              </a:rPr>
              <a:t>按理来说，三大标准已定，大家各回各家，各找各妈，完事。可是，故事并没有结束。</a:t>
            </a:r>
          </a:p>
          <a:p>
            <a:r>
              <a:rPr lang="zh-CN" altLang="en-US" dirty="0">
                <a:effectLst/>
              </a:rPr>
              <a:t>没过几年，</a:t>
            </a:r>
            <a:r>
              <a:rPr lang="zh-CN" altLang="en-US" b="1" dirty="0">
                <a:effectLst/>
              </a:rPr>
              <a:t>以</a:t>
            </a:r>
            <a:r>
              <a:rPr lang="en-US" b="1" dirty="0">
                <a:effectLst/>
              </a:rPr>
              <a:t>Intel</a:t>
            </a:r>
            <a:r>
              <a:rPr lang="zh-CN" altLang="en-US" b="1" dirty="0">
                <a:effectLst/>
              </a:rPr>
              <a:t>为首的美国“</a:t>
            </a:r>
            <a:r>
              <a:rPr lang="en-US" b="1" dirty="0">
                <a:effectLst/>
              </a:rPr>
              <a:t>IT</a:t>
            </a:r>
            <a:r>
              <a:rPr lang="zh-CN" altLang="en-US" b="1" dirty="0">
                <a:effectLst/>
              </a:rPr>
              <a:t>帮”</a:t>
            </a:r>
            <a:r>
              <a:rPr lang="zh-CN" altLang="en-US" dirty="0">
                <a:effectLst/>
              </a:rPr>
              <a:t>，跳出来掺局了。他们推出了极具竞争力的</a:t>
            </a:r>
            <a:r>
              <a:rPr lang="en-US" dirty="0">
                <a:effectLst/>
              </a:rPr>
              <a:t>WiMAX</a:t>
            </a:r>
            <a:r>
              <a:rPr lang="zh-CN" altLang="en-US" dirty="0">
                <a:effectLst/>
              </a:rPr>
              <a:t>技术，向“电信帮”发起挑战。</a:t>
            </a:r>
          </a:p>
          <a:p>
            <a:r>
              <a:rPr lang="en-US" dirty="0">
                <a:effectLst/>
              </a:rPr>
              <a:t>WiMAX</a:t>
            </a:r>
            <a:r>
              <a:rPr lang="zh-CN" altLang="en-US" dirty="0">
                <a:effectLst/>
              </a:rPr>
              <a:t>是何方神圣？</a:t>
            </a:r>
          </a:p>
          <a:p>
            <a:r>
              <a:rPr lang="en-US" b="1" dirty="0">
                <a:effectLst/>
              </a:rPr>
              <a:t>WiMAX，</a:t>
            </a:r>
            <a:r>
              <a:rPr lang="zh-CN" altLang="en-US" b="1" dirty="0">
                <a:effectLst/>
              </a:rPr>
              <a:t>就是</a:t>
            </a:r>
            <a:r>
              <a:rPr lang="en-US" b="1" dirty="0">
                <a:effectLst/>
              </a:rPr>
              <a:t>Worldwide Interoperability for Microwave Access，</a:t>
            </a:r>
            <a:r>
              <a:rPr lang="zh-CN" altLang="en-US" b="1" dirty="0">
                <a:effectLst/>
              </a:rPr>
              <a:t>全球微波互联接入。</a:t>
            </a:r>
            <a:r>
              <a:rPr lang="zh-CN" altLang="en-US" dirty="0">
                <a:effectLst/>
              </a:rPr>
              <a:t>名字有点长，它还有另外一个名字，简单多了，就</a:t>
            </a:r>
            <a:r>
              <a:rPr lang="en-US" altLang="zh-CN" dirty="0">
                <a:effectLst/>
              </a:rPr>
              <a:t>5</a:t>
            </a:r>
            <a:r>
              <a:rPr lang="zh-CN" altLang="en-US" dirty="0">
                <a:effectLst/>
              </a:rPr>
              <a:t>个数字</a:t>
            </a:r>
            <a:r>
              <a:rPr lang="en-US" altLang="zh-CN" dirty="0">
                <a:effectLst/>
              </a:rPr>
              <a:t>——802.16</a:t>
            </a:r>
            <a:r>
              <a:rPr lang="zh-CN" altLang="en-US" dirty="0">
                <a:effectLst/>
              </a:rPr>
              <a:t>。</a:t>
            </a:r>
          </a:p>
          <a:p>
            <a:r>
              <a:rPr lang="zh-CN" altLang="en-US" dirty="0">
                <a:effectLst/>
              </a:rPr>
              <a:t>从</a:t>
            </a:r>
            <a:r>
              <a:rPr lang="en-US" altLang="zh-CN" dirty="0">
                <a:effectLst/>
              </a:rPr>
              <a:t>802.16</a:t>
            </a:r>
            <a:r>
              <a:rPr lang="zh-CN" altLang="en-US" dirty="0">
                <a:effectLst/>
              </a:rPr>
              <a:t>这个名字就能看出它和</a:t>
            </a:r>
            <a:r>
              <a:rPr lang="en-US" altLang="zh-CN" dirty="0">
                <a:effectLst/>
              </a:rPr>
              <a:t>802.11</a:t>
            </a:r>
            <a:r>
              <a:rPr lang="zh-CN" altLang="en-US" dirty="0">
                <a:effectLst/>
              </a:rPr>
              <a:t>（无线局域网，也就是</a:t>
            </a:r>
            <a:r>
              <a:rPr lang="en-US" dirty="0">
                <a:effectLst/>
              </a:rPr>
              <a:t>Wi-Fi）</a:t>
            </a:r>
            <a:r>
              <a:rPr lang="zh-CN" altLang="en-US" dirty="0">
                <a:effectLst/>
              </a:rPr>
              <a:t>之间的关系。是的，</a:t>
            </a:r>
            <a:r>
              <a:rPr lang="en-US" dirty="0">
                <a:effectLst/>
              </a:rPr>
              <a:t>WiMAX</a:t>
            </a:r>
            <a:r>
              <a:rPr lang="zh-CN" altLang="en-US" dirty="0">
                <a:effectLst/>
              </a:rPr>
              <a:t>和</a:t>
            </a:r>
            <a:r>
              <a:rPr lang="en-US" dirty="0">
                <a:effectLst/>
              </a:rPr>
              <a:t>Wi-Fi</a:t>
            </a:r>
            <a:r>
              <a:rPr lang="zh-CN" altLang="en-US" dirty="0">
                <a:effectLst/>
              </a:rPr>
              <a:t>都是</a:t>
            </a:r>
            <a:r>
              <a:rPr lang="en-US" dirty="0">
                <a:effectLst/>
              </a:rPr>
              <a:t>IEEE</a:t>
            </a:r>
            <a:r>
              <a:rPr lang="zh-CN" altLang="en-US" dirty="0">
                <a:effectLst/>
              </a:rPr>
              <a:t>所定义的通信技术协议标准。</a:t>
            </a:r>
          </a:p>
          <a:p>
            <a:r>
              <a:rPr lang="en-US" dirty="0">
                <a:effectLst/>
              </a:rPr>
              <a:t>IEEE，</a:t>
            </a:r>
            <a:r>
              <a:rPr lang="zh-CN" altLang="en-US" dirty="0">
                <a:effectLst/>
              </a:rPr>
              <a:t>电气与电子工业协会</a:t>
            </a:r>
          </a:p>
          <a:p>
            <a:r>
              <a:rPr lang="en-US" dirty="0">
                <a:effectLst/>
              </a:rPr>
              <a:t>Wi-Fi</a:t>
            </a:r>
            <a:r>
              <a:rPr lang="zh-CN" altLang="en-US" dirty="0">
                <a:effectLst/>
              </a:rPr>
              <a:t>大家都很熟悉，是局域网技术。而</a:t>
            </a:r>
            <a:r>
              <a:rPr lang="en-US" dirty="0">
                <a:effectLst/>
              </a:rPr>
              <a:t>WiMAX，</a:t>
            </a:r>
            <a:r>
              <a:rPr lang="zh-CN" altLang="en-US" dirty="0">
                <a:effectLst/>
              </a:rPr>
              <a:t>是城域网技术。</a:t>
            </a:r>
          </a:p>
          <a:p>
            <a:r>
              <a:rPr lang="zh-CN" altLang="en-US" dirty="0">
                <a:effectLst/>
              </a:rPr>
              <a:t>其实，简单来说，</a:t>
            </a:r>
            <a:r>
              <a:rPr lang="en-US" b="1" dirty="0">
                <a:effectLst/>
              </a:rPr>
              <a:t>WiMAX</a:t>
            </a:r>
            <a:r>
              <a:rPr lang="zh-CN" altLang="en-US" b="1" dirty="0">
                <a:effectLst/>
              </a:rPr>
              <a:t>就是加强版的</a:t>
            </a:r>
            <a:r>
              <a:rPr lang="en-US" b="1" dirty="0">
                <a:effectLst/>
              </a:rPr>
              <a:t>Wi-Fi</a:t>
            </a:r>
            <a:r>
              <a:rPr lang="en-US" dirty="0">
                <a:effectLst/>
              </a:rPr>
              <a:t>。</a:t>
            </a:r>
          </a:p>
          <a:p>
            <a:r>
              <a:rPr lang="zh-CN" altLang="en-US" dirty="0">
                <a:effectLst/>
              </a:rPr>
              <a:t>加强到什么程度呢？</a:t>
            </a:r>
            <a:r>
              <a:rPr lang="en-US" dirty="0">
                <a:effectLst/>
              </a:rPr>
              <a:t>Wi-Fi</a:t>
            </a:r>
            <a:r>
              <a:rPr lang="zh-CN" altLang="en-US" dirty="0">
                <a:effectLst/>
              </a:rPr>
              <a:t>最多无障碍传输几百米，</a:t>
            </a:r>
            <a:r>
              <a:rPr lang="en-US" b="1" dirty="0">
                <a:effectLst/>
              </a:rPr>
              <a:t>WiMAX</a:t>
            </a:r>
            <a:r>
              <a:rPr lang="zh-CN" altLang="en-US" b="1" dirty="0">
                <a:effectLst/>
              </a:rPr>
              <a:t>呢，理论上可以传输</a:t>
            </a:r>
            <a:r>
              <a:rPr lang="en-US" altLang="zh-CN" b="1" dirty="0">
                <a:effectLst/>
              </a:rPr>
              <a:t>50</a:t>
            </a:r>
            <a:r>
              <a:rPr lang="zh-CN" altLang="en-US" b="1" dirty="0">
                <a:effectLst/>
              </a:rPr>
              <a:t>公里</a:t>
            </a:r>
            <a:r>
              <a:rPr lang="zh-CN" altLang="en-US" dirty="0">
                <a:effectLst/>
              </a:rPr>
              <a:t>。。。除此之外，它还有传输速率高、业务丰富多样等特点。</a:t>
            </a:r>
          </a:p>
          <a:p>
            <a:r>
              <a:rPr lang="en-US" dirty="0">
                <a:effectLst/>
              </a:rPr>
              <a:t>WiMAX</a:t>
            </a:r>
            <a:r>
              <a:rPr lang="zh-CN" altLang="en-US" dirty="0">
                <a:effectLst/>
              </a:rPr>
              <a:t>采用了许多新的技术，如</a:t>
            </a:r>
            <a:r>
              <a:rPr lang="en-US" dirty="0">
                <a:effectLst/>
              </a:rPr>
              <a:t>OFDM</a:t>
            </a:r>
            <a:r>
              <a:rPr lang="zh-CN" altLang="en-US" dirty="0">
                <a:effectLst/>
              </a:rPr>
              <a:t>正交频分多址和</a:t>
            </a:r>
            <a:r>
              <a:rPr lang="en-US" dirty="0">
                <a:effectLst/>
              </a:rPr>
              <a:t>MIMO</a:t>
            </a:r>
            <a:r>
              <a:rPr lang="zh-CN" altLang="en-US" dirty="0">
                <a:effectLst/>
              </a:rPr>
              <a:t>多天线等（是不是很眼熟？），极大地提高了数据传输能力，受到行业追捧。</a:t>
            </a:r>
          </a:p>
          <a:p>
            <a:r>
              <a:rPr lang="zh-CN" altLang="en-US" dirty="0">
                <a:effectLst/>
              </a:rPr>
              <a:t>在技术优势明显、市场前景广阔的情况下，</a:t>
            </a:r>
            <a:r>
              <a:rPr lang="en-US" dirty="0">
                <a:effectLst/>
              </a:rPr>
              <a:t>WiMAX</a:t>
            </a:r>
            <a:r>
              <a:rPr lang="zh-CN" altLang="en-US" dirty="0">
                <a:effectLst/>
              </a:rPr>
              <a:t>迅速成为通信圈的新宠，极大地动摇了</a:t>
            </a:r>
            <a:r>
              <a:rPr lang="en-US" altLang="zh-CN" dirty="0">
                <a:effectLst/>
              </a:rPr>
              <a:t>3</a:t>
            </a:r>
            <a:r>
              <a:rPr lang="en-US" dirty="0">
                <a:effectLst/>
              </a:rPr>
              <a:t>GPP</a:t>
            </a:r>
            <a:r>
              <a:rPr lang="zh-CN" altLang="en-US" dirty="0">
                <a:effectLst/>
              </a:rPr>
              <a:t>和</a:t>
            </a:r>
            <a:r>
              <a:rPr lang="en-US" altLang="zh-CN" dirty="0">
                <a:effectLst/>
              </a:rPr>
              <a:t>3</a:t>
            </a:r>
            <a:r>
              <a:rPr lang="en-US" dirty="0">
                <a:effectLst/>
              </a:rPr>
              <a:t>GPP2</a:t>
            </a:r>
            <a:r>
              <a:rPr lang="zh-CN" altLang="en-US" dirty="0">
                <a:effectLst/>
              </a:rPr>
              <a:t>的地位，对传统三大</a:t>
            </a:r>
            <a:r>
              <a:rPr lang="en-US" altLang="zh-CN" dirty="0">
                <a:effectLst/>
              </a:rPr>
              <a:t>3</a:t>
            </a:r>
            <a:r>
              <a:rPr lang="en-US" dirty="0">
                <a:effectLst/>
              </a:rPr>
              <a:t>G</a:t>
            </a:r>
            <a:r>
              <a:rPr lang="zh-CN" altLang="en-US" dirty="0">
                <a:effectLst/>
              </a:rPr>
              <a:t>标准构成了实质威胁。</a:t>
            </a:r>
          </a:p>
          <a:p>
            <a:r>
              <a:rPr lang="zh-CN" altLang="en-US" dirty="0">
                <a:effectLst/>
              </a:rPr>
              <a:t>警钟敲响，传统通信厂家迅速清醒过来，组织进行反击。不久后，</a:t>
            </a:r>
            <a:r>
              <a:rPr lang="en-US" altLang="zh-CN" dirty="0">
                <a:effectLst/>
              </a:rPr>
              <a:t>3</a:t>
            </a:r>
            <a:r>
              <a:rPr lang="en-US" dirty="0">
                <a:effectLst/>
              </a:rPr>
              <a:t>GPP</a:t>
            </a:r>
            <a:r>
              <a:rPr lang="zh-CN" altLang="en-US" dirty="0">
                <a:effectLst/>
              </a:rPr>
              <a:t>推出了</a:t>
            </a:r>
            <a:r>
              <a:rPr lang="en-US" dirty="0">
                <a:effectLst/>
              </a:rPr>
              <a:t>LTE</a:t>
            </a:r>
            <a:r>
              <a:rPr lang="zh-CN" altLang="en-US" dirty="0">
                <a:effectLst/>
              </a:rPr>
              <a:t>技术，与</a:t>
            </a:r>
            <a:r>
              <a:rPr lang="en-US" dirty="0">
                <a:effectLst/>
              </a:rPr>
              <a:t>WiMAX</a:t>
            </a:r>
            <a:r>
              <a:rPr lang="zh-CN" altLang="en-US" dirty="0">
                <a:effectLst/>
              </a:rPr>
              <a:t>进行抗衡。前面所说的</a:t>
            </a:r>
            <a:r>
              <a:rPr lang="en-US" dirty="0">
                <a:effectLst/>
              </a:rPr>
              <a:t>OFDM</a:t>
            </a:r>
            <a:r>
              <a:rPr lang="zh-CN" altLang="en-US" dirty="0">
                <a:effectLst/>
              </a:rPr>
              <a:t>和</a:t>
            </a:r>
            <a:r>
              <a:rPr lang="en-US" dirty="0">
                <a:effectLst/>
              </a:rPr>
              <a:t>MIMO，</a:t>
            </a:r>
            <a:r>
              <a:rPr lang="zh-CN" altLang="en-US" dirty="0">
                <a:effectLst/>
              </a:rPr>
              <a:t>全部都在</a:t>
            </a:r>
            <a:r>
              <a:rPr lang="en-US" dirty="0">
                <a:effectLst/>
              </a:rPr>
              <a:t>LTE</a:t>
            </a:r>
            <a:r>
              <a:rPr lang="zh-CN" altLang="en-US" dirty="0">
                <a:effectLst/>
              </a:rPr>
              <a:t>中采用，算是“师夷长技以制夷”了。</a:t>
            </a:r>
          </a:p>
          <a:p>
            <a:r>
              <a:rPr lang="zh-CN" altLang="en-US" dirty="0">
                <a:effectLst/>
              </a:rPr>
              <a:t>正如前面所说，</a:t>
            </a:r>
            <a:r>
              <a:rPr lang="en-US" dirty="0">
                <a:effectLst/>
              </a:rPr>
              <a:t>WiMAX</a:t>
            </a:r>
            <a:r>
              <a:rPr lang="zh-CN" altLang="en-US" dirty="0">
                <a:effectLst/>
              </a:rPr>
              <a:t>简单理解就是</a:t>
            </a:r>
            <a:r>
              <a:rPr lang="en-US" dirty="0">
                <a:effectLst/>
              </a:rPr>
              <a:t>Wi-Fi</a:t>
            </a:r>
            <a:r>
              <a:rPr lang="zh-CN" altLang="en-US" dirty="0">
                <a:effectLst/>
              </a:rPr>
              <a:t>的加强版，所以，它实际上并不算是移动通信技术，而是基于</a:t>
            </a:r>
            <a:r>
              <a:rPr lang="en-US" dirty="0">
                <a:effectLst/>
              </a:rPr>
              <a:t>IP</a:t>
            </a:r>
            <a:r>
              <a:rPr lang="zh-CN" altLang="en-US" dirty="0">
                <a:effectLst/>
              </a:rPr>
              <a:t>网络之上，</a:t>
            </a:r>
            <a:r>
              <a:rPr lang="zh-CN" altLang="en-US" b="1" dirty="0">
                <a:effectLst/>
              </a:rPr>
              <a:t>是</a:t>
            </a:r>
            <a:r>
              <a:rPr lang="en-US" b="1" dirty="0">
                <a:effectLst/>
              </a:rPr>
              <a:t>IT</a:t>
            </a:r>
            <a:r>
              <a:rPr lang="zh-CN" altLang="en-US" b="1" dirty="0">
                <a:effectLst/>
              </a:rPr>
              <a:t>技术往电信领域的“入侵”</a:t>
            </a:r>
            <a:r>
              <a:rPr lang="zh-CN" altLang="en-US" dirty="0">
                <a:effectLst/>
              </a:rPr>
              <a:t>。</a:t>
            </a:r>
          </a:p>
          <a:p>
            <a:r>
              <a:rPr lang="en-US" dirty="0">
                <a:effectLst/>
              </a:rPr>
              <a:t>WiMAX</a:t>
            </a:r>
            <a:r>
              <a:rPr lang="zh-CN" altLang="en-US" dirty="0">
                <a:effectLst/>
              </a:rPr>
              <a:t>技术主导者是</a:t>
            </a:r>
            <a:r>
              <a:rPr lang="en-US" dirty="0" err="1">
                <a:effectLst/>
              </a:rPr>
              <a:t>Intel、IBM</a:t>
            </a:r>
            <a:r>
              <a:rPr lang="en-US" dirty="0">
                <a:effectLst/>
              </a:rPr>
              <a:t>、</a:t>
            </a:r>
            <a:r>
              <a:rPr lang="zh-CN" altLang="en-US" dirty="0">
                <a:effectLst/>
              </a:rPr>
              <a:t>摩托罗拉、北电，以及北美一些运营商。</a:t>
            </a:r>
            <a:r>
              <a:rPr lang="en-US" dirty="0">
                <a:effectLst/>
              </a:rPr>
              <a:t>Intel</a:t>
            </a:r>
            <a:r>
              <a:rPr lang="zh-CN" altLang="en-US" dirty="0">
                <a:effectLst/>
              </a:rPr>
              <a:t>与摩托罗拉向</a:t>
            </a:r>
            <a:r>
              <a:rPr lang="en-US" dirty="0">
                <a:effectLst/>
              </a:rPr>
              <a:t>WiMAX</a:t>
            </a:r>
            <a:r>
              <a:rPr lang="zh-CN" altLang="en-US" dirty="0">
                <a:effectLst/>
              </a:rPr>
              <a:t>项目注资</a:t>
            </a:r>
            <a:r>
              <a:rPr lang="en-US" altLang="zh-CN" dirty="0">
                <a:effectLst/>
              </a:rPr>
              <a:t>9</a:t>
            </a:r>
            <a:r>
              <a:rPr lang="zh-CN" altLang="en-US" dirty="0">
                <a:effectLst/>
              </a:rPr>
              <a:t>亿美元，算是开了张。紧接着，美国运营商再注资</a:t>
            </a:r>
            <a:r>
              <a:rPr lang="en-US" altLang="zh-CN" dirty="0">
                <a:effectLst/>
              </a:rPr>
              <a:t>30</a:t>
            </a:r>
            <a:r>
              <a:rPr lang="zh-CN" altLang="en-US" dirty="0">
                <a:effectLst/>
              </a:rPr>
              <a:t>亿美元，一下子就把火烧旺起来了。</a:t>
            </a:r>
          </a:p>
          <a:p>
            <a:r>
              <a:rPr lang="zh-CN" altLang="en-US" dirty="0">
                <a:effectLst/>
              </a:rPr>
              <a:t>为了给</a:t>
            </a:r>
            <a:r>
              <a:rPr lang="en-US" dirty="0">
                <a:effectLst/>
              </a:rPr>
              <a:t>WiMAX</a:t>
            </a:r>
            <a:r>
              <a:rPr lang="zh-CN" altLang="en-US" dirty="0">
                <a:effectLst/>
              </a:rPr>
              <a:t>造势，</a:t>
            </a:r>
            <a:r>
              <a:rPr lang="en-US" dirty="0">
                <a:effectLst/>
              </a:rPr>
              <a:t>Intel</a:t>
            </a:r>
            <a:r>
              <a:rPr lang="zh-CN" altLang="en-US" dirty="0">
                <a:effectLst/>
              </a:rPr>
              <a:t>厚着脸皮宣称，</a:t>
            </a:r>
            <a:r>
              <a:rPr lang="en-US" dirty="0">
                <a:effectLst/>
              </a:rPr>
              <a:t>WiMAX</a:t>
            </a:r>
            <a:r>
              <a:rPr lang="zh-CN" altLang="en-US" dirty="0">
                <a:effectLst/>
              </a:rPr>
              <a:t>芯片比传统</a:t>
            </a:r>
            <a:r>
              <a:rPr lang="en-US" altLang="zh-CN" dirty="0">
                <a:effectLst/>
              </a:rPr>
              <a:t>3</a:t>
            </a:r>
            <a:r>
              <a:rPr lang="en-US" dirty="0">
                <a:effectLst/>
              </a:rPr>
              <a:t>G</a:t>
            </a:r>
            <a:r>
              <a:rPr lang="zh-CN" altLang="en-US" dirty="0">
                <a:effectLst/>
              </a:rPr>
              <a:t>芯片便宜</a:t>
            </a:r>
            <a:r>
              <a:rPr lang="en-US" altLang="zh-CN" dirty="0">
                <a:effectLst/>
              </a:rPr>
              <a:t>10</a:t>
            </a:r>
            <a:r>
              <a:rPr lang="zh-CN" altLang="en-US" dirty="0">
                <a:effectLst/>
              </a:rPr>
              <a:t>倍。</a:t>
            </a:r>
          </a:p>
          <a:p>
            <a:r>
              <a:rPr lang="zh-CN" altLang="en-US" dirty="0">
                <a:effectLst/>
              </a:rPr>
              <a:t>这下子，整个行业更加沸腾了。大量的</a:t>
            </a:r>
            <a:r>
              <a:rPr lang="en-US" dirty="0">
                <a:effectLst/>
              </a:rPr>
              <a:t>WiMAX</a:t>
            </a:r>
            <a:r>
              <a:rPr lang="zh-CN" altLang="en-US" dirty="0">
                <a:effectLst/>
              </a:rPr>
              <a:t>相关研究论文被发表，很多企业都纷纷投入到这项所谓“</a:t>
            </a:r>
            <a:r>
              <a:rPr lang="en-US" altLang="zh-CN" dirty="0">
                <a:effectLst/>
              </a:rPr>
              <a:t>3.5</a:t>
            </a:r>
            <a:r>
              <a:rPr lang="en-US" dirty="0">
                <a:effectLst/>
              </a:rPr>
              <a:t>G”</a:t>
            </a:r>
            <a:r>
              <a:rPr lang="zh-CN" altLang="en-US" dirty="0">
                <a:effectLst/>
              </a:rPr>
              <a:t>技术的怀抱。</a:t>
            </a:r>
          </a:p>
          <a:p>
            <a:r>
              <a:rPr lang="zh-CN" altLang="en-US" dirty="0">
                <a:effectLst/>
              </a:rPr>
              <a:t>眼看形势一片大好，美国当然亢奋啦，搞不好</a:t>
            </a:r>
            <a:r>
              <a:rPr lang="en-US" dirty="0">
                <a:effectLst/>
              </a:rPr>
              <a:t>WiMAX</a:t>
            </a:r>
            <a:r>
              <a:rPr lang="zh-CN" altLang="en-US" dirty="0">
                <a:effectLst/>
              </a:rPr>
              <a:t>能彻底逆袭传统通信呢！</a:t>
            </a:r>
          </a:p>
          <a:p>
            <a:r>
              <a:rPr lang="zh-CN" altLang="en-US" dirty="0">
                <a:effectLst/>
              </a:rPr>
              <a:t>于是，美国开始不惜一切代价支持</a:t>
            </a:r>
            <a:r>
              <a:rPr lang="en-US" dirty="0">
                <a:effectLst/>
              </a:rPr>
              <a:t>WiMAX。</a:t>
            </a:r>
          </a:p>
          <a:p>
            <a:r>
              <a:rPr lang="zh-CN" altLang="en-US" dirty="0">
                <a:effectLst/>
              </a:rPr>
              <a:t>首先，先把</a:t>
            </a:r>
            <a:r>
              <a:rPr lang="en-US" dirty="0">
                <a:effectLst/>
              </a:rPr>
              <a:t>WiMAX</a:t>
            </a:r>
            <a:r>
              <a:rPr lang="zh-CN" altLang="en-US" dirty="0">
                <a:effectLst/>
              </a:rPr>
              <a:t>扶植成正式的国际标准再说。毕竟，名不正言不顺，不是标准就等于没有法定身份，也就没有合法频率，根本没法玩。</a:t>
            </a:r>
          </a:p>
          <a:p>
            <a:r>
              <a:rPr lang="zh-CN" altLang="en-US" dirty="0">
                <a:effectLst/>
              </a:rPr>
              <a:t>但是，当时已经是</a:t>
            </a:r>
            <a:r>
              <a:rPr lang="en-US" altLang="zh-CN" dirty="0">
                <a:effectLst/>
              </a:rPr>
              <a:t>2007</a:t>
            </a:r>
            <a:r>
              <a:rPr lang="zh-CN" altLang="en-US" dirty="0">
                <a:effectLst/>
              </a:rPr>
              <a:t>年了。前面我们说过，</a:t>
            </a:r>
            <a:r>
              <a:rPr lang="en-US" altLang="zh-CN" dirty="0">
                <a:effectLst/>
              </a:rPr>
              <a:t>2000</a:t>
            </a:r>
            <a:r>
              <a:rPr lang="zh-CN" altLang="en-US" dirty="0">
                <a:effectLst/>
              </a:rPr>
              <a:t>年的时候，国际电信联盟就已经敲定了三大</a:t>
            </a:r>
            <a:r>
              <a:rPr lang="en-US" altLang="zh-CN" dirty="0">
                <a:effectLst/>
              </a:rPr>
              <a:t>3</a:t>
            </a:r>
            <a:r>
              <a:rPr lang="en-US" dirty="0">
                <a:effectLst/>
              </a:rPr>
              <a:t>G</a:t>
            </a:r>
            <a:r>
              <a:rPr lang="zh-CN" altLang="en-US" dirty="0">
                <a:effectLst/>
              </a:rPr>
              <a:t>标准。确切地说，</a:t>
            </a:r>
            <a:r>
              <a:rPr lang="en-US" altLang="zh-CN" dirty="0">
                <a:effectLst/>
              </a:rPr>
              <a:t>3</a:t>
            </a:r>
            <a:r>
              <a:rPr lang="en-US" dirty="0">
                <a:effectLst/>
              </a:rPr>
              <a:t>G</a:t>
            </a:r>
            <a:r>
              <a:rPr lang="zh-CN" altLang="en-US" dirty="0">
                <a:effectLst/>
              </a:rPr>
              <a:t>标准提交的最终截止时间是</a:t>
            </a:r>
            <a:r>
              <a:rPr lang="en-US" altLang="zh-CN" dirty="0">
                <a:effectLst/>
              </a:rPr>
              <a:t>1998</a:t>
            </a:r>
            <a:r>
              <a:rPr lang="zh-CN" altLang="en-US" dirty="0">
                <a:effectLst/>
              </a:rPr>
              <a:t>年</a:t>
            </a:r>
            <a:r>
              <a:rPr lang="en-US" altLang="zh-CN" dirty="0">
                <a:effectLst/>
              </a:rPr>
              <a:t>6</a:t>
            </a:r>
            <a:r>
              <a:rPr lang="zh-CN" altLang="en-US" dirty="0">
                <a:effectLst/>
              </a:rPr>
              <a:t>月</a:t>
            </a:r>
            <a:r>
              <a:rPr lang="en-US" altLang="zh-CN" dirty="0">
                <a:effectLst/>
              </a:rPr>
              <a:t>30</a:t>
            </a:r>
            <a:r>
              <a:rPr lang="zh-CN" altLang="en-US" dirty="0">
                <a:effectLst/>
              </a:rPr>
              <a:t>日（国际电信联盟曾公告全世界）。现在去加标准，你以为国际电信联盟是你家开的么？</a:t>
            </a:r>
          </a:p>
          <a:p>
            <a:r>
              <a:rPr lang="zh-CN" altLang="en-US" dirty="0">
                <a:effectLst/>
              </a:rPr>
              <a:t>美帝不愧是美帝，这个看似不可能完成的任务，愣是被它搞定了。。。</a:t>
            </a:r>
          </a:p>
          <a:p>
            <a:r>
              <a:rPr lang="zh-CN" altLang="en-US" dirty="0">
                <a:effectLst/>
              </a:rPr>
              <a:t>美国凭借自己的力量，强行打开了国际电信联盟的大门，召开了专题会议，把</a:t>
            </a:r>
            <a:r>
              <a:rPr lang="en-US" dirty="0">
                <a:effectLst/>
              </a:rPr>
              <a:t>WiMAX</a:t>
            </a:r>
            <a:r>
              <a:rPr lang="zh-CN" altLang="en-US" dirty="0">
                <a:effectLst/>
              </a:rPr>
              <a:t>接纳为第四个</a:t>
            </a:r>
            <a:r>
              <a:rPr lang="en-US" altLang="zh-CN" dirty="0">
                <a:effectLst/>
              </a:rPr>
              <a:t>3</a:t>
            </a:r>
            <a:r>
              <a:rPr lang="en-US" dirty="0">
                <a:effectLst/>
              </a:rPr>
              <a:t>G</a:t>
            </a:r>
            <a:r>
              <a:rPr lang="zh-CN" altLang="en-US" dirty="0">
                <a:effectLst/>
              </a:rPr>
              <a:t>国际电信标准，并如愿地分配到了全球频率。。。</a:t>
            </a:r>
          </a:p>
          <a:p>
            <a:r>
              <a:rPr lang="zh-CN" altLang="en-US" dirty="0">
                <a:effectLst/>
              </a:rPr>
              <a:t>所以说，不服不行啊，谁让它是世界霸主呢。。。</a:t>
            </a:r>
          </a:p>
          <a:p>
            <a:r>
              <a:rPr lang="zh-CN" altLang="en-US" dirty="0">
                <a:effectLst/>
              </a:rPr>
              <a:t>这下好了，</a:t>
            </a:r>
            <a:r>
              <a:rPr lang="en-US" dirty="0">
                <a:effectLst/>
              </a:rPr>
              <a:t>WiMAX</a:t>
            </a:r>
            <a:r>
              <a:rPr lang="zh-CN" altLang="en-US" dirty="0">
                <a:effectLst/>
              </a:rPr>
              <a:t>要钱有钱，要靠山有靠山，要身份有身份，要频段有频段，该有的都有了，真可谓是</a:t>
            </a:r>
            <a:r>
              <a:rPr lang="en-US" altLang="zh-CN" dirty="0">
                <a:effectLst/>
              </a:rPr>
              <a:t>——“</a:t>
            </a:r>
            <a:r>
              <a:rPr lang="zh-CN" altLang="en-US" dirty="0">
                <a:effectLst/>
              </a:rPr>
              <a:t>春风得意马蹄疾，一日看尽长安花”。</a:t>
            </a:r>
          </a:p>
          <a:p>
            <a:r>
              <a:rPr lang="zh-CN" altLang="en-US" dirty="0">
                <a:effectLst/>
              </a:rPr>
              <a:t>老大都表态了，那小弟们还不赶紧站队？于是乎，圈子里风云四起，城头变幻大王旗。</a:t>
            </a:r>
          </a:p>
          <a:p>
            <a:r>
              <a:rPr lang="zh-CN" altLang="en-US" dirty="0">
                <a:effectLst/>
              </a:rPr>
              <a:t>加拿大是一贯跟着美国跑的，所以，北电（加拿大）闻风而动，将传统</a:t>
            </a:r>
            <a:r>
              <a:rPr lang="en-US" altLang="zh-CN" dirty="0">
                <a:effectLst/>
              </a:rPr>
              <a:t>3</a:t>
            </a:r>
            <a:r>
              <a:rPr lang="en-US" dirty="0">
                <a:effectLst/>
              </a:rPr>
              <a:t>G</a:t>
            </a:r>
            <a:r>
              <a:rPr lang="zh-CN" altLang="en-US" dirty="0">
                <a:effectLst/>
              </a:rPr>
              <a:t>业务出售给法国阿尔卡特，然后孤注一掷地全面转向</a:t>
            </a:r>
            <a:r>
              <a:rPr lang="en-US" dirty="0">
                <a:effectLst/>
              </a:rPr>
              <a:t>WiMAX。</a:t>
            </a:r>
          </a:p>
          <a:p>
            <a:r>
              <a:rPr lang="zh-CN" altLang="en-US" dirty="0">
                <a:effectLst/>
              </a:rPr>
              <a:t>亚洲，除中国大陆之外，几乎都成了</a:t>
            </a:r>
            <a:r>
              <a:rPr lang="en-US" dirty="0">
                <a:effectLst/>
              </a:rPr>
              <a:t>WiMAX</a:t>
            </a:r>
            <a:r>
              <a:rPr lang="zh-CN" altLang="en-US" dirty="0">
                <a:effectLst/>
              </a:rPr>
              <a:t>的试验田。日本、韩国、马来西亚、菲律宾等都部署了</a:t>
            </a:r>
            <a:r>
              <a:rPr lang="en-US" dirty="0">
                <a:effectLst/>
              </a:rPr>
              <a:t>WiMAX。</a:t>
            </a:r>
          </a:p>
          <a:p>
            <a:r>
              <a:rPr lang="zh-CN" altLang="en-US" dirty="0">
                <a:effectLst/>
              </a:rPr>
              <a:t>台湾更不用说了，惟美国马首是瞻，全力押宝</a:t>
            </a:r>
            <a:r>
              <a:rPr lang="en-US" dirty="0">
                <a:effectLst/>
              </a:rPr>
              <a:t>WiMAX，</a:t>
            </a:r>
            <a:r>
              <a:rPr lang="zh-CN" altLang="en-US" dirty="0">
                <a:effectLst/>
              </a:rPr>
              <a:t>争先恐后地抢</a:t>
            </a:r>
            <a:r>
              <a:rPr lang="en-US" dirty="0">
                <a:effectLst/>
              </a:rPr>
              <a:t>WiMAX</a:t>
            </a:r>
            <a:r>
              <a:rPr lang="zh-CN" altLang="en-US" dirty="0">
                <a:effectLst/>
              </a:rPr>
              <a:t>牌照。台湾的全球一动、威迈思电信、远传电信、大众电信、大同电信、威达超舜电讯等六家运营商，都抢到了</a:t>
            </a:r>
            <a:r>
              <a:rPr lang="en-US" dirty="0">
                <a:effectLst/>
              </a:rPr>
              <a:t>WiMAX</a:t>
            </a:r>
            <a:r>
              <a:rPr lang="zh-CN" altLang="en-US" dirty="0">
                <a:effectLst/>
              </a:rPr>
              <a:t>牌照，准备大干一场。</a:t>
            </a:r>
          </a:p>
          <a:p>
            <a:r>
              <a:rPr lang="zh-CN" altLang="en-US" dirty="0">
                <a:effectLst/>
              </a:rPr>
              <a:t>老美看这形势一片大好，就开始得意起来，一方面继续为</a:t>
            </a:r>
            <a:r>
              <a:rPr lang="en-US" dirty="0">
                <a:effectLst/>
              </a:rPr>
              <a:t>WiMAX</a:t>
            </a:r>
            <a:r>
              <a:rPr lang="zh-CN" altLang="en-US" dirty="0">
                <a:effectLst/>
              </a:rPr>
              <a:t>摇旗呐喊，另一方面，鼓动包括中国移动在内的</a:t>
            </a:r>
            <a:r>
              <a:rPr lang="en-US" dirty="0">
                <a:effectLst/>
              </a:rPr>
              <a:t>TD-SCDMA</a:t>
            </a:r>
            <a:r>
              <a:rPr lang="zh-CN" altLang="en-US" dirty="0">
                <a:effectLst/>
              </a:rPr>
              <a:t>运营商加入</a:t>
            </a:r>
            <a:r>
              <a:rPr lang="en-US" dirty="0" err="1">
                <a:effectLst/>
              </a:rPr>
              <a:t>WiMAX：“TD-SCDMA</a:t>
            </a:r>
            <a:r>
              <a:rPr lang="zh-CN" altLang="en-US" dirty="0">
                <a:effectLst/>
              </a:rPr>
              <a:t>没有前途，唯一的出路就是向</a:t>
            </a:r>
            <a:r>
              <a:rPr lang="en-US" dirty="0">
                <a:effectLst/>
              </a:rPr>
              <a:t>WiMAX</a:t>
            </a:r>
            <a:r>
              <a:rPr lang="zh-CN" altLang="en-US" dirty="0">
                <a:effectLst/>
              </a:rPr>
              <a:t>靠拢。”</a:t>
            </a:r>
          </a:p>
          <a:p>
            <a:r>
              <a:rPr lang="zh-CN" altLang="en-US" dirty="0">
                <a:effectLst/>
              </a:rPr>
              <a:t>为啥要扯上中国的</a:t>
            </a:r>
            <a:r>
              <a:rPr lang="en-US" dirty="0">
                <a:effectLst/>
              </a:rPr>
              <a:t>TD-SCDMA</a:t>
            </a:r>
            <a:r>
              <a:rPr lang="zh-CN" altLang="en-US" dirty="0">
                <a:effectLst/>
              </a:rPr>
              <a:t>呢？因为两者都使用了</a:t>
            </a:r>
            <a:r>
              <a:rPr lang="en-US" dirty="0">
                <a:effectLst/>
              </a:rPr>
              <a:t>TDD（</a:t>
            </a:r>
            <a:r>
              <a:rPr lang="zh-CN" altLang="en-US" dirty="0">
                <a:effectLst/>
              </a:rPr>
              <a:t>时分双工）机制，和</a:t>
            </a:r>
            <a:r>
              <a:rPr lang="en-US" dirty="0">
                <a:effectLst/>
              </a:rPr>
              <a:t>WCDMA</a:t>
            </a:r>
            <a:r>
              <a:rPr lang="zh-CN" altLang="en-US" dirty="0">
                <a:effectLst/>
              </a:rPr>
              <a:t>的</a:t>
            </a:r>
            <a:r>
              <a:rPr lang="en-US" dirty="0">
                <a:effectLst/>
              </a:rPr>
              <a:t>FDD</a:t>
            </a:r>
            <a:r>
              <a:rPr lang="zh-CN" altLang="en-US" dirty="0">
                <a:effectLst/>
              </a:rPr>
              <a:t>不同。所以，</a:t>
            </a:r>
            <a:r>
              <a:rPr lang="en-US" dirty="0">
                <a:effectLst/>
              </a:rPr>
              <a:t>WiMAX</a:t>
            </a:r>
            <a:r>
              <a:rPr lang="zh-CN" altLang="en-US" dirty="0">
                <a:effectLst/>
              </a:rPr>
              <a:t>和</a:t>
            </a:r>
            <a:r>
              <a:rPr lang="en-US" dirty="0">
                <a:effectLst/>
              </a:rPr>
              <a:t>TD-SCDMA</a:t>
            </a:r>
            <a:r>
              <a:rPr lang="zh-CN" altLang="en-US" dirty="0">
                <a:effectLst/>
              </a:rPr>
              <a:t>之间更有替代性。</a:t>
            </a:r>
          </a:p>
          <a:p>
            <a:r>
              <a:rPr lang="zh-CN" altLang="en-US" dirty="0">
                <a:effectLst/>
              </a:rPr>
              <a:t>中国当然不乐意啊，凭什么听你的？于是，没有永远的朋友，也没有永远的敌人，中国这次选择和欧洲站在了一起。</a:t>
            </a:r>
          </a:p>
          <a:p>
            <a:r>
              <a:rPr lang="zh-CN" altLang="en-US" dirty="0">
                <a:effectLst/>
              </a:rPr>
              <a:t>欧洲对美国的做法是很不爽的</a:t>
            </a:r>
            <a:r>
              <a:rPr lang="en-US" altLang="zh-CN" dirty="0">
                <a:effectLst/>
              </a:rPr>
              <a:t>——</a:t>
            </a:r>
            <a:r>
              <a:rPr lang="zh-CN" altLang="en-US" dirty="0">
                <a:effectLst/>
              </a:rPr>
              <a:t>让你搞了个</a:t>
            </a:r>
            <a:r>
              <a:rPr lang="en-US" dirty="0">
                <a:effectLst/>
              </a:rPr>
              <a:t>CDMA2000，</a:t>
            </a:r>
            <a:r>
              <a:rPr lang="zh-CN" altLang="en-US" dirty="0">
                <a:effectLst/>
              </a:rPr>
              <a:t>你又搞个</a:t>
            </a:r>
            <a:r>
              <a:rPr lang="en-US" dirty="0">
                <a:effectLst/>
              </a:rPr>
              <a:t>WiMAX，</a:t>
            </a:r>
            <a:r>
              <a:rPr lang="zh-CN" altLang="en-US" dirty="0">
                <a:effectLst/>
              </a:rPr>
              <a:t>有完没完啊？诺基亚的高管当时就站出来，公开批评</a:t>
            </a:r>
            <a:r>
              <a:rPr lang="en-US" dirty="0">
                <a:effectLst/>
              </a:rPr>
              <a:t>WiMAX，</a:t>
            </a:r>
            <a:r>
              <a:rPr lang="zh-CN" altLang="en-US" dirty="0">
                <a:effectLst/>
              </a:rPr>
              <a:t>把</a:t>
            </a:r>
            <a:r>
              <a:rPr lang="en-US" dirty="0">
                <a:effectLst/>
              </a:rPr>
              <a:t>Intel</a:t>
            </a:r>
            <a:r>
              <a:rPr lang="zh-CN" altLang="en-US" dirty="0">
                <a:effectLst/>
              </a:rPr>
              <a:t>惹恼了，两边隔空对骂，吵得不亦乐乎。整个行业里的气氛就很紧张，大家明争暗斗，都想搞死对方。</a:t>
            </a:r>
          </a:p>
          <a:p>
            <a:r>
              <a:rPr lang="zh-CN" altLang="en-US" dirty="0">
                <a:effectLst/>
              </a:rPr>
              <a:t>中国的态度，改变了</a:t>
            </a:r>
            <a:r>
              <a:rPr lang="en-US" dirty="0">
                <a:effectLst/>
              </a:rPr>
              <a:t>WiMAX</a:t>
            </a:r>
            <a:r>
              <a:rPr lang="zh-CN" altLang="en-US" dirty="0">
                <a:effectLst/>
              </a:rPr>
              <a:t>命运天平的倾斜方向。</a:t>
            </a:r>
          </a:p>
          <a:p>
            <a:r>
              <a:rPr lang="zh-CN" altLang="en-US" dirty="0">
                <a:effectLst/>
              </a:rPr>
              <a:t>仔细分析一下当时的实力对比：全球通信设备商，有实力的就那么几家，爱立信（瑞典）、阿尔卡特（法国）、西门子（德国）、华为（中国）、中兴（中国）、北电（加拿大）、朗讯（美国）、摩托罗拉（美国），掰掰手指就能算出孰弱孰强了。何况，朗讯被阿尔卡特收编了，美国也就高通在电信领域有点实力。高通又是一个芯片和专利商，压根不造设备。 </a:t>
            </a:r>
          </a:p>
          <a:p>
            <a:r>
              <a:rPr lang="zh-CN" altLang="en-US" dirty="0">
                <a:effectLst/>
              </a:rPr>
              <a:t>更坑爹的是，高通还是个“叛徒”。高通在传统通信领域有很多既得利益，三大</a:t>
            </a:r>
            <a:r>
              <a:rPr lang="en-US" altLang="zh-CN" dirty="0">
                <a:effectLst/>
              </a:rPr>
              <a:t>3</a:t>
            </a:r>
            <a:r>
              <a:rPr lang="en-US" dirty="0">
                <a:effectLst/>
              </a:rPr>
              <a:t>G</a:t>
            </a:r>
            <a:r>
              <a:rPr lang="zh-CN" altLang="en-US" dirty="0">
                <a:effectLst/>
              </a:rPr>
              <a:t>标准（</a:t>
            </a:r>
            <a:r>
              <a:rPr lang="en-US" dirty="0">
                <a:effectLst/>
              </a:rPr>
              <a:t>WCDMA、CDMA2000、TD-SCDMA），</a:t>
            </a:r>
            <a:r>
              <a:rPr lang="zh-CN" altLang="en-US" dirty="0">
                <a:effectLst/>
              </a:rPr>
              <a:t>其实都是基于它的</a:t>
            </a:r>
            <a:r>
              <a:rPr lang="en-US" dirty="0">
                <a:effectLst/>
              </a:rPr>
              <a:t>CDMA，</a:t>
            </a:r>
            <a:r>
              <a:rPr lang="zh-CN" altLang="en-US" dirty="0">
                <a:effectLst/>
              </a:rPr>
              <a:t>所以，它根本不希望发展</a:t>
            </a:r>
            <a:r>
              <a:rPr lang="en-US" dirty="0">
                <a:effectLst/>
              </a:rPr>
              <a:t>WiMAX。</a:t>
            </a:r>
            <a:r>
              <a:rPr lang="zh-CN" altLang="en-US" dirty="0">
                <a:effectLst/>
              </a:rPr>
              <a:t>虽然高通自己的</a:t>
            </a:r>
            <a:r>
              <a:rPr lang="en-US" dirty="0">
                <a:effectLst/>
              </a:rPr>
              <a:t>UMB（</a:t>
            </a:r>
            <a:r>
              <a:rPr lang="zh-CN" altLang="en-US" dirty="0">
                <a:effectLst/>
              </a:rPr>
              <a:t>基于</a:t>
            </a:r>
            <a:r>
              <a:rPr lang="en-US" dirty="0">
                <a:effectLst/>
              </a:rPr>
              <a:t>CDMA2000</a:t>
            </a:r>
            <a:r>
              <a:rPr lang="zh-CN" altLang="en-US" dirty="0">
                <a:effectLst/>
              </a:rPr>
              <a:t>演进的</a:t>
            </a:r>
            <a:r>
              <a:rPr lang="en-US" altLang="zh-CN" dirty="0">
                <a:effectLst/>
              </a:rPr>
              <a:t>4</a:t>
            </a:r>
            <a:r>
              <a:rPr lang="en-US" dirty="0">
                <a:effectLst/>
              </a:rPr>
              <a:t>G）</a:t>
            </a:r>
            <a:r>
              <a:rPr lang="zh-CN" altLang="en-US" dirty="0">
                <a:effectLst/>
              </a:rPr>
              <a:t>黄了，但</a:t>
            </a:r>
            <a:r>
              <a:rPr lang="en-US" dirty="0">
                <a:effectLst/>
              </a:rPr>
              <a:t>LTE</a:t>
            </a:r>
            <a:r>
              <a:rPr lang="zh-CN" altLang="en-US" dirty="0">
                <a:effectLst/>
              </a:rPr>
              <a:t>还是对它有利。</a:t>
            </a:r>
          </a:p>
          <a:p>
            <a:r>
              <a:rPr lang="zh-CN" altLang="en-US" dirty="0">
                <a:effectLst/>
              </a:rPr>
              <a:t>所以，高通和</a:t>
            </a:r>
            <a:r>
              <a:rPr lang="en-US" dirty="0">
                <a:effectLst/>
              </a:rPr>
              <a:t>WiMAX</a:t>
            </a:r>
            <a:r>
              <a:rPr lang="zh-CN" altLang="en-US" dirty="0">
                <a:effectLst/>
              </a:rPr>
              <a:t>联盟的谈判失败后，干脆它所有的芯片都不支持</a:t>
            </a:r>
            <a:r>
              <a:rPr lang="en-US" dirty="0">
                <a:effectLst/>
              </a:rPr>
              <a:t>WiMAX，</a:t>
            </a:r>
            <a:r>
              <a:rPr lang="zh-CN" altLang="en-US" dirty="0">
                <a:effectLst/>
              </a:rPr>
              <a:t>而</a:t>
            </a:r>
            <a:r>
              <a:rPr lang="en-US" dirty="0">
                <a:effectLst/>
              </a:rPr>
              <a:t>Intel</a:t>
            </a:r>
            <a:r>
              <a:rPr lang="zh-CN" altLang="en-US" dirty="0">
                <a:effectLst/>
              </a:rPr>
              <a:t>当时也没有预见到智能手机的崛起，所以根本没有重点发展手机芯片。。。</a:t>
            </a:r>
          </a:p>
          <a:p>
            <a:r>
              <a:rPr lang="zh-CN" altLang="en-US" dirty="0">
                <a:effectLst/>
              </a:rPr>
              <a:t>心有余而力不足的</a:t>
            </a:r>
            <a:r>
              <a:rPr lang="en-US" dirty="0">
                <a:effectLst/>
              </a:rPr>
              <a:t>Intel，</a:t>
            </a:r>
            <a:r>
              <a:rPr lang="zh-CN" altLang="en-US" dirty="0">
                <a:effectLst/>
              </a:rPr>
              <a:t>加上麾下一群酱油党，结果可想而知了。</a:t>
            </a:r>
          </a:p>
          <a:p>
            <a:r>
              <a:rPr lang="zh-CN" altLang="en-US" dirty="0">
                <a:effectLst/>
              </a:rPr>
              <a:t>没有设备，没有芯片，没有成熟的产业链，你还怎么玩？</a:t>
            </a:r>
          </a:p>
          <a:p>
            <a:r>
              <a:rPr lang="zh-CN" altLang="en-US" dirty="0">
                <a:effectLst/>
              </a:rPr>
              <a:t>所以说，这场战役其实已经分出了输赢。</a:t>
            </a:r>
          </a:p>
          <a:p>
            <a:r>
              <a:rPr lang="zh-CN" altLang="en-US" dirty="0">
                <a:effectLst/>
              </a:rPr>
              <a:t>不出所料，在缺乏产业链支持的情况下，</a:t>
            </a:r>
            <a:r>
              <a:rPr lang="en-US" dirty="0">
                <a:effectLst/>
              </a:rPr>
              <a:t>WiMAX</a:t>
            </a:r>
            <a:r>
              <a:rPr lang="zh-CN" altLang="en-US" dirty="0">
                <a:effectLst/>
              </a:rPr>
              <a:t>的形势急转直下。</a:t>
            </a:r>
          </a:p>
          <a:p>
            <a:r>
              <a:rPr lang="zh-CN" altLang="en-US" dirty="0">
                <a:effectLst/>
              </a:rPr>
              <a:t>因为网络设施跟不上，芯片供应跟不上，产业链发展严重不足，</a:t>
            </a:r>
            <a:r>
              <a:rPr lang="en-US" dirty="0">
                <a:effectLst/>
              </a:rPr>
              <a:t>WiMAX</a:t>
            </a:r>
            <a:r>
              <a:rPr lang="zh-CN" altLang="en-US" dirty="0">
                <a:effectLst/>
              </a:rPr>
              <a:t>的使用体验非常差，</a:t>
            </a:r>
            <a:r>
              <a:rPr lang="en-US" dirty="0">
                <a:effectLst/>
              </a:rPr>
              <a:t>WiMAX</a:t>
            </a:r>
            <a:r>
              <a:rPr lang="zh-CN" altLang="en-US" dirty="0">
                <a:effectLst/>
              </a:rPr>
              <a:t>阵营开始瓦解。</a:t>
            </a:r>
          </a:p>
          <a:p>
            <a:r>
              <a:rPr lang="zh-CN" altLang="en-US" dirty="0">
                <a:effectLst/>
              </a:rPr>
              <a:t>澳大利亚最早部署</a:t>
            </a:r>
            <a:r>
              <a:rPr lang="en-US" dirty="0">
                <a:effectLst/>
              </a:rPr>
              <a:t>WiMAX</a:t>
            </a:r>
            <a:r>
              <a:rPr lang="zh-CN" altLang="en-US" dirty="0">
                <a:effectLst/>
              </a:rPr>
              <a:t>的运营商老总首先开炮，在国际会议上痛骂</a:t>
            </a:r>
            <a:r>
              <a:rPr lang="en-US" dirty="0">
                <a:effectLst/>
              </a:rPr>
              <a:t>WiMAX，</a:t>
            </a:r>
            <a:r>
              <a:rPr lang="zh-CN" altLang="en-US" dirty="0">
                <a:effectLst/>
              </a:rPr>
              <a:t>说室内覆盖在区区</a:t>
            </a:r>
            <a:r>
              <a:rPr lang="en-US" altLang="zh-CN" dirty="0">
                <a:effectLst/>
              </a:rPr>
              <a:t>400</a:t>
            </a:r>
            <a:r>
              <a:rPr lang="zh-CN" altLang="en-US" dirty="0">
                <a:effectLst/>
              </a:rPr>
              <a:t>米就不行了，时延高达</a:t>
            </a:r>
            <a:r>
              <a:rPr lang="en-US" altLang="zh-CN" dirty="0">
                <a:effectLst/>
              </a:rPr>
              <a:t>1000</a:t>
            </a:r>
            <a:r>
              <a:rPr lang="zh-CN" altLang="en-US" dirty="0">
                <a:effectLst/>
              </a:rPr>
              <a:t>毫秒。（去年的会议上，他还曾对</a:t>
            </a:r>
            <a:r>
              <a:rPr lang="en-US" dirty="0">
                <a:effectLst/>
              </a:rPr>
              <a:t>WiMAX</a:t>
            </a:r>
            <a:r>
              <a:rPr lang="zh-CN" altLang="en-US" dirty="0">
                <a:effectLst/>
              </a:rPr>
              <a:t>赞不绝口呢。）</a:t>
            </a:r>
          </a:p>
          <a:p>
            <a:r>
              <a:rPr lang="zh-CN" altLang="en-US" dirty="0">
                <a:effectLst/>
              </a:rPr>
              <a:t>然后，到了</a:t>
            </a:r>
            <a:r>
              <a:rPr lang="en-US" altLang="zh-CN" dirty="0">
                <a:effectLst/>
              </a:rPr>
              <a:t>2010</a:t>
            </a:r>
            <a:r>
              <a:rPr lang="zh-CN" altLang="en-US" dirty="0">
                <a:effectLst/>
              </a:rPr>
              <a:t>年，</a:t>
            </a:r>
            <a:r>
              <a:rPr lang="en-US" dirty="0">
                <a:effectLst/>
              </a:rPr>
              <a:t>WiMAX</a:t>
            </a:r>
            <a:r>
              <a:rPr lang="zh-CN" altLang="en-US" dirty="0">
                <a:effectLst/>
              </a:rPr>
              <a:t>标准的最大支柱</a:t>
            </a:r>
            <a:r>
              <a:rPr lang="en-US" dirty="0">
                <a:effectLst/>
              </a:rPr>
              <a:t>Intel</a:t>
            </a:r>
            <a:r>
              <a:rPr lang="zh-CN" altLang="en-US" dirty="0">
                <a:effectLst/>
              </a:rPr>
              <a:t>先撑不住了，宣布解散</a:t>
            </a:r>
            <a:r>
              <a:rPr lang="en-US" dirty="0">
                <a:effectLst/>
              </a:rPr>
              <a:t>WiMAX</a:t>
            </a:r>
            <a:r>
              <a:rPr lang="zh-CN" altLang="en-US" dirty="0">
                <a:effectLst/>
              </a:rPr>
              <a:t>部门。这就搞笑了，带头大哥都跑了，还怎么玩？（这也充分证明，美帝卖起队友来，真是眼睛都不会眨一下。）</a:t>
            </a:r>
          </a:p>
          <a:p>
            <a:r>
              <a:rPr lang="zh-CN" altLang="en-US" dirty="0">
                <a:effectLst/>
              </a:rPr>
              <a:t>美队，你个浓眉大眼的也叛变革命了？</a:t>
            </a:r>
          </a:p>
          <a:p>
            <a:r>
              <a:rPr lang="zh-CN" altLang="en-US" dirty="0">
                <a:effectLst/>
              </a:rPr>
              <a:t>再然后，当初孤注一掷转向</a:t>
            </a:r>
            <a:r>
              <a:rPr lang="en-US" dirty="0">
                <a:effectLst/>
              </a:rPr>
              <a:t>WiMAX</a:t>
            </a:r>
            <a:r>
              <a:rPr lang="zh-CN" altLang="en-US" dirty="0">
                <a:effectLst/>
              </a:rPr>
              <a:t>的加拿大北电，破产了。。。</a:t>
            </a:r>
          </a:p>
          <a:p>
            <a:r>
              <a:rPr lang="zh-CN" altLang="en-US" dirty="0">
                <a:effectLst/>
              </a:rPr>
              <a:t>一看大事不妙，马来西亚、菲律宾、韩国等亚洲国家纷纷跳船跑路，由</a:t>
            </a:r>
            <a:r>
              <a:rPr lang="en-US" dirty="0">
                <a:effectLst/>
              </a:rPr>
              <a:t>WiMAX</a:t>
            </a:r>
            <a:r>
              <a:rPr lang="zh-CN" altLang="en-US" dirty="0">
                <a:effectLst/>
              </a:rPr>
              <a:t>向</a:t>
            </a:r>
            <a:r>
              <a:rPr lang="en-US" dirty="0">
                <a:effectLst/>
              </a:rPr>
              <a:t>TD-LTE</a:t>
            </a:r>
            <a:r>
              <a:rPr lang="zh-CN" altLang="en-US" dirty="0">
                <a:effectLst/>
              </a:rPr>
              <a:t>转。</a:t>
            </a:r>
          </a:p>
          <a:p>
            <a:r>
              <a:rPr lang="zh-CN" altLang="en-US" dirty="0">
                <a:effectLst/>
              </a:rPr>
              <a:t>就连全球最大的</a:t>
            </a:r>
            <a:r>
              <a:rPr lang="en-US" dirty="0">
                <a:effectLst/>
              </a:rPr>
              <a:t>WiMAX</a:t>
            </a:r>
            <a:r>
              <a:rPr lang="zh-CN" altLang="en-US" dirty="0">
                <a:effectLst/>
              </a:rPr>
              <a:t>服务提供商，美国</a:t>
            </a:r>
            <a:r>
              <a:rPr lang="en-US" dirty="0">
                <a:effectLst/>
              </a:rPr>
              <a:t>Clearwire</a:t>
            </a:r>
            <a:r>
              <a:rPr lang="zh-CN" altLang="en-US" dirty="0">
                <a:effectLst/>
              </a:rPr>
              <a:t>公司，也“叛变”了。。。它把业务重心由</a:t>
            </a:r>
            <a:r>
              <a:rPr lang="en-US" dirty="0">
                <a:effectLst/>
              </a:rPr>
              <a:t>WiMAX</a:t>
            </a:r>
            <a:r>
              <a:rPr lang="zh-CN" altLang="en-US" dirty="0">
                <a:effectLst/>
              </a:rPr>
              <a:t>转向了</a:t>
            </a:r>
            <a:r>
              <a:rPr lang="en-US" dirty="0">
                <a:effectLst/>
              </a:rPr>
              <a:t>TD-LTE，2011</a:t>
            </a:r>
            <a:r>
              <a:rPr lang="zh-CN" altLang="en-US" dirty="0">
                <a:effectLst/>
              </a:rPr>
              <a:t>年</a:t>
            </a:r>
            <a:r>
              <a:rPr lang="en-US" altLang="zh-CN" dirty="0">
                <a:effectLst/>
              </a:rPr>
              <a:t>9</a:t>
            </a:r>
            <a:r>
              <a:rPr lang="zh-CN" altLang="en-US" dirty="0">
                <a:effectLst/>
              </a:rPr>
              <a:t>月宣布与中国移动达成合作伙伴关系，共同推进基于</a:t>
            </a:r>
            <a:r>
              <a:rPr lang="en-US" dirty="0">
                <a:effectLst/>
              </a:rPr>
              <a:t>TD-LTE</a:t>
            </a:r>
            <a:r>
              <a:rPr lang="zh-CN" altLang="en-US" dirty="0">
                <a:effectLst/>
              </a:rPr>
              <a:t>标准的产品与设备开发。</a:t>
            </a:r>
          </a:p>
          <a:p>
            <a:r>
              <a:rPr lang="zh-CN" altLang="en-US" dirty="0">
                <a:effectLst/>
              </a:rPr>
              <a:t>什么叫墙倒众人推，这就是了。</a:t>
            </a:r>
          </a:p>
          <a:p>
            <a:r>
              <a:rPr lang="zh-CN" altLang="en-US" dirty="0">
                <a:effectLst/>
              </a:rPr>
              <a:t>这下可好，当初美国吹牛逼，</a:t>
            </a:r>
            <a:r>
              <a:rPr lang="en-US" dirty="0">
                <a:effectLst/>
              </a:rPr>
              <a:t>TD-SCDMA</a:t>
            </a:r>
            <a:r>
              <a:rPr lang="zh-CN" altLang="en-US" dirty="0">
                <a:effectLst/>
              </a:rPr>
              <a:t>只有转向</a:t>
            </a:r>
            <a:r>
              <a:rPr lang="en-US" dirty="0">
                <a:effectLst/>
              </a:rPr>
              <a:t>WiMAX</a:t>
            </a:r>
            <a:r>
              <a:rPr lang="zh-CN" altLang="en-US" dirty="0">
                <a:effectLst/>
              </a:rPr>
              <a:t>一条路。这才几年，就变成“</a:t>
            </a:r>
            <a:r>
              <a:rPr lang="en-US" dirty="0">
                <a:effectLst/>
              </a:rPr>
              <a:t>WiMAX</a:t>
            </a:r>
            <a:r>
              <a:rPr lang="zh-CN" altLang="en-US" dirty="0">
                <a:effectLst/>
              </a:rPr>
              <a:t>只有转向</a:t>
            </a:r>
            <a:r>
              <a:rPr lang="en-US" dirty="0">
                <a:effectLst/>
              </a:rPr>
              <a:t>TD-LTE</a:t>
            </a:r>
            <a:r>
              <a:rPr lang="zh-CN" altLang="en-US" dirty="0">
                <a:effectLst/>
              </a:rPr>
              <a:t>一条路”。真可谓是“风水轮流转，苍天饶过谁”啊。</a:t>
            </a:r>
          </a:p>
          <a:p>
            <a:r>
              <a:rPr lang="zh-CN" altLang="en-US" dirty="0">
                <a:effectLst/>
              </a:rPr>
              <a:t>最苦逼的是我们的台湾同胞。</a:t>
            </a:r>
          </a:p>
          <a:p>
            <a:r>
              <a:rPr lang="zh-CN" altLang="en-US" dirty="0">
                <a:effectLst/>
              </a:rPr>
              <a:t>台湾对</a:t>
            </a:r>
            <a:r>
              <a:rPr lang="en-US" dirty="0">
                <a:effectLst/>
              </a:rPr>
              <a:t>WiMAX</a:t>
            </a:r>
            <a:r>
              <a:rPr lang="zh-CN" altLang="en-US" dirty="0">
                <a:effectLst/>
              </a:rPr>
              <a:t>跟得最紧，下注最大，现在傻眼了。想调头？谈何容易。</a:t>
            </a:r>
            <a:r>
              <a:rPr lang="en-US" dirty="0">
                <a:effectLst/>
              </a:rPr>
              <a:t>WiMAX</a:t>
            </a:r>
            <a:r>
              <a:rPr lang="zh-CN" altLang="en-US" dirty="0">
                <a:effectLst/>
              </a:rPr>
              <a:t>的产业结构都建立了，频段也都分出去了，哪能说调头就调头啊？</a:t>
            </a:r>
          </a:p>
          <a:p>
            <a:r>
              <a:rPr lang="zh-CN" altLang="en-US" dirty="0">
                <a:effectLst/>
              </a:rPr>
              <a:t>自</a:t>
            </a:r>
            <a:r>
              <a:rPr lang="en-US" altLang="zh-CN" dirty="0">
                <a:effectLst/>
              </a:rPr>
              <a:t>2010</a:t>
            </a:r>
            <a:r>
              <a:rPr lang="zh-CN" altLang="en-US" dirty="0">
                <a:effectLst/>
              </a:rPr>
              <a:t>年</a:t>
            </a:r>
            <a:r>
              <a:rPr lang="en-US" dirty="0">
                <a:effectLst/>
              </a:rPr>
              <a:t>WiMAX</a:t>
            </a:r>
            <a:r>
              <a:rPr lang="zh-CN" altLang="en-US" dirty="0">
                <a:effectLst/>
              </a:rPr>
              <a:t>帝国开始崩塌后，台湾又独自在</a:t>
            </a:r>
            <a:r>
              <a:rPr lang="en-US" dirty="0">
                <a:effectLst/>
              </a:rPr>
              <a:t>WiMAX</a:t>
            </a:r>
            <a:r>
              <a:rPr lang="zh-CN" altLang="en-US" dirty="0">
                <a:effectLst/>
              </a:rPr>
              <a:t>上苦撑了两年。</a:t>
            </a:r>
            <a:r>
              <a:rPr lang="en-US" altLang="zh-CN" dirty="0">
                <a:effectLst/>
              </a:rPr>
              <a:t>2012</a:t>
            </a:r>
            <a:r>
              <a:rPr lang="zh-CN" altLang="en-US" dirty="0">
                <a:effectLst/>
              </a:rPr>
              <a:t>年一盘账，发现六家运营商的</a:t>
            </a:r>
            <a:r>
              <a:rPr lang="en-US" dirty="0">
                <a:effectLst/>
              </a:rPr>
              <a:t>WiMAX</a:t>
            </a:r>
            <a:r>
              <a:rPr lang="zh-CN" altLang="en-US" dirty="0">
                <a:effectLst/>
              </a:rPr>
              <a:t>用户加起来还没有</a:t>
            </a:r>
            <a:r>
              <a:rPr lang="en-US" altLang="zh-CN" dirty="0">
                <a:effectLst/>
              </a:rPr>
              <a:t>15</a:t>
            </a:r>
            <a:r>
              <a:rPr lang="zh-CN" altLang="en-US" dirty="0">
                <a:effectLst/>
              </a:rPr>
              <a:t>万，连内地一个县都不如。</a:t>
            </a:r>
          </a:p>
          <a:p>
            <a:r>
              <a:rPr lang="zh-CN" altLang="en-US" dirty="0">
                <a:effectLst/>
              </a:rPr>
              <a:t>全球一动先撑不住了，要舍弃</a:t>
            </a:r>
            <a:r>
              <a:rPr lang="en-US" dirty="0">
                <a:effectLst/>
              </a:rPr>
              <a:t>WiMAX</a:t>
            </a:r>
            <a:r>
              <a:rPr lang="zh-CN" altLang="en-US" dirty="0">
                <a:effectLst/>
              </a:rPr>
              <a:t>投靠</a:t>
            </a:r>
            <a:r>
              <a:rPr lang="en-US" dirty="0">
                <a:effectLst/>
              </a:rPr>
              <a:t>TD-LTE。</a:t>
            </a:r>
            <a:r>
              <a:rPr lang="zh-CN" altLang="en-US" dirty="0">
                <a:effectLst/>
              </a:rPr>
              <a:t>但按台湾监管机构的规定，只有完成</a:t>
            </a:r>
            <a:r>
              <a:rPr lang="en-US" altLang="zh-CN" dirty="0">
                <a:effectLst/>
              </a:rPr>
              <a:t>70%</a:t>
            </a:r>
            <a:r>
              <a:rPr lang="zh-CN" altLang="en-US" dirty="0">
                <a:effectLst/>
              </a:rPr>
              <a:t>的覆盖时，才可申请向</a:t>
            </a:r>
            <a:r>
              <a:rPr lang="en-US" dirty="0">
                <a:effectLst/>
              </a:rPr>
              <a:t>LTE</a:t>
            </a:r>
            <a:r>
              <a:rPr lang="zh-CN" altLang="en-US" dirty="0">
                <a:effectLst/>
              </a:rPr>
              <a:t>转换，这可就把运营商整死了。而且，监管机构已经把最好的高端频率都分给</a:t>
            </a:r>
            <a:r>
              <a:rPr lang="en-US" dirty="0">
                <a:effectLst/>
              </a:rPr>
              <a:t>WiMAX</a:t>
            </a:r>
            <a:r>
              <a:rPr lang="zh-CN" altLang="en-US" dirty="0">
                <a:effectLst/>
              </a:rPr>
              <a:t>了，运营商想改道也不行，因为没有频率可以用。想让监管机构收回</a:t>
            </a:r>
            <a:r>
              <a:rPr lang="en-US" dirty="0">
                <a:effectLst/>
              </a:rPr>
              <a:t>WiMAX</a:t>
            </a:r>
            <a:r>
              <a:rPr lang="zh-CN" altLang="en-US" dirty="0">
                <a:effectLst/>
              </a:rPr>
              <a:t>频段，重新分配给</a:t>
            </a:r>
            <a:r>
              <a:rPr lang="en-US" dirty="0">
                <a:effectLst/>
              </a:rPr>
              <a:t>TD-LTE，</a:t>
            </a:r>
            <a:r>
              <a:rPr lang="zh-CN" altLang="en-US" dirty="0">
                <a:effectLst/>
              </a:rPr>
              <a:t>更难啊。</a:t>
            </a:r>
          </a:p>
          <a:p>
            <a:r>
              <a:rPr lang="zh-CN" altLang="en-US" dirty="0">
                <a:effectLst/>
              </a:rPr>
              <a:t>就这一下，彻底伤了台湾通信行业的元气。不仅损失了</a:t>
            </a:r>
            <a:r>
              <a:rPr lang="en-US" altLang="zh-CN" dirty="0">
                <a:effectLst/>
              </a:rPr>
              <a:t>500</a:t>
            </a:r>
            <a:r>
              <a:rPr lang="zh-CN" altLang="en-US" dirty="0">
                <a:effectLst/>
              </a:rPr>
              <a:t>亿美元的投资，还毁掉了产业，浪费了时间。到现在都十年了，还没缓过劲来。。。</a:t>
            </a:r>
          </a:p>
          <a:p>
            <a:r>
              <a:rPr lang="zh-CN" altLang="en-US" dirty="0">
                <a:effectLst/>
              </a:rPr>
              <a:t>话说回来，我们的台湾同胞也真是可怜，除了</a:t>
            </a:r>
            <a:r>
              <a:rPr lang="en-US" dirty="0">
                <a:effectLst/>
              </a:rPr>
              <a:t>WiMAX</a:t>
            </a:r>
            <a:r>
              <a:rPr lang="zh-CN" altLang="en-US" dirty="0">
                <a:effectLst/>
              </a:rPr>
              <a:t>这事被美帝坑惨之外，液晶面板也被韩国三星棒子坑得生活不能自理，现在就只剩下半导体在死撑，唉，想想也是悲催。</a:t>
            </a:r>
          </a:p>
          <a:p>
            <a:r>
              <a:rPr lang="zh-CN" altLang="en-US" dirty="0">
                <a:effectLst/>
              </a:rPr>
              <a:t>所以说啊，不怕神一样的对手，就怕猪一样的队友。</a:t>
            </a:r>
          </a:p>
          <a:p>
            <a:r>
              <a:rPr lang="zh-CN" altLang="en-US" dirty="0">
                <a:effectLst/>
              </a:rPr>
              <a:t>其实，也不能完全怪台湾傻，问题的关键还是因为实力太弱。手上没有自己的标准，而且在生态链中没有自己的地位，遭遇这样的境遇，也是迟早的事。</a:t>
            </a:r>
          </a:p>
          <a:p>
            <a:r>
              <a:rPr lang="zh-CN" altLang="en-US" dirty="0">
                <a:effectLst/>
              </a:rPr>
              <a:t>你就这点家底，还敢跟着大佬们玩大牌局？人家家大业大，输了大不了从头再来，你老本一下子就输光了，还怎么玩下去？再加上，你好歹要跟对老大啊，跟个没良心的，那不是自己送人头当炮灰么。</a:t>
            </a:r>
          </a:p>
          <a:p>
            <a:r>
              <a:rPr lang="zh-CN" altLang="en-US" dirty="0">
                <a:effectLst/>
              </a:rPr>
              <a:t>总而言之，</a:t>
            </a:r>
            <a:r>
              <a:rPr lang="en-US" dirty="0">
                <a:effectLst/>
              </a:rPr>
              <a:t>WiMAX</a:t>
            </a:r>
            <a:r>
              <a:rPr lang="zh-CN" altLang="en-US" dirty="0">
                <a:effectLst/>
              </a:rPr>
              <a:t>阵营彻底输掉了这场战争，</a:t>
            </a:r>
            <a:r>
              <a:rPr lang="en-US" dirty="0">
                <a:effectLst/>
              </a:rPr>
              <a:t>WiMAX</a:t>
            </a:r>
            <a:r>
              <a:rPr lang="zh-CN" altLang="en-US" dirty="0">
                <a:effectLst/>
              </a:rPr>
              <a:t>这个词，逐渐淡出了我们的视野。</a:t>
            </a:r>
          </a:p>
          <a:p>
            <a:r>
              <a:rPr lang="zh-CN" altLang="en-US" dirty="0">
                <a:effectLst/>
              </a:rPr>
              <a:t>欧洲和中国赢得了最终的胜利，</a:t>
            </a:r>
            <a:r>
              <a:rPr lang="en-US" dirty="0">
                <a:effectLst/>
              </a:rPr>
              <a:t>LTE</a:t>
            </a:r>
            <a:r>
              <a:rPr lang="zh-CN" altLang="en-US" dirty="0">
                <a:effectLst/>
              </a:rPr>
              <a:t>也如愿成为了</a:t>
            </a:r>
            <a:r>
              <a:rPr lang="en-US" altLang="zh-CN" dirty="0">
                <a:effectLst/>
              </a:rPr>
              <a:t>4</a:t>
            </a:r>
            <a:r>
              <a:rPr lang="en-US" dirty="0">
                <a:effectLst/>
              </a:rPr>
              <a:t>G</a:t>
            </a:r>
            <a:r>
              <a:rPr lang="zh-CN" altLang="en-US" dirty="0">
                <a:effectLst/>
              </a:rPr>
              <a:t>标准，有了无法撼动的正统地位。</a:t>
            </a:r>
          </a:p>
          <a:p>
            <a:r>
              <a:rPr lang="zh-CN" altLang="en-US" dirty="0">
                <a:effectLst/>
              </a:rPr>
              <a:t>而美国这边呢，一片惨淡。。。北电没了，朗讯卖了，摩托废了，不过，“叛徒”高通还在。。。</a:t>
            </a:r>
          </a:p>
          <a:p>
            <a:r>
              <a:rPr lang="zh-CN" altLang="en-US" dirty="0">
                <a:effectLst/>
              </a:rPr>
              <a:t>尘埃落定之后，世界通信行业格局也逐渐变成了现在的样子。</a:t>
            </a:r>
          </a:p>
          <a:p>
            <a:r>
              <a:rPr lang="zh-CN" altLang="en-US" dirty="0">
                <a:effectLst/>
              </a:rPr>
              <a:t>转眼之间，十年过去了。往事虽然如过眼云烟，但回想起来仍然是心惊肉跳。如果当初我们不慎走错了方向，也许今天的全球通信行业竞争格局，就是另外一幅场景了。我们也不一定会有现在的地位和优势。</a:t>
            </a:r>
          </a:p>
          <a:p>
            <a:r>
              <a:rPr lang="zh-CN" altLang="en-US" dirty="0">
                <a:effectLst/>
              </a:rPr>
              <a:t>如今，斗争还在继续，通信行业依旧是暗流涌动、剑拔弩张，各方势力此消彼长、合纵连横。充满未知的将来，究竟谁能笑到最后，只能让时间来告诉我们答案了。</a:t>
            </a:r>
          </a:p>
          <a:p>
            <a:endParaRPr lang="en-US" dirty="0"/>
          </a:p>
        </p:txBody>
      </p:sp>
      <p:sp>
        <p:nvSpPr>
          <p:cNvPr id="4" name="Slide Number Placeholder 3"/>
          <p:cNvSpPr>
            <a:spLocks noGrp="1"/>
          </p:cNvSpPr>
          <p:nvPr>
            <p:ph type="sldNum" sz="quarter" idx="5"/>
          </p:nvPr>
        </p:nvSpPr>
        <p:spPr/>
        <p:txBody>
          <a:bodyPr/>
          <a:lstStyle/>
          <a:p>
            <a:fld id="{586FA6E9-F77B-C046-8D1A-5D2F91332623}" type="slidenum">
              <a:rPr lang="zh-CN" altLang="en-US" smtClean="0"/>
              <a:pPr/>
              <a:t>40</a:t>
            </a:fld>
            <a:endParaRPr lang="en-US" altLang="zh-CN"/>
          </a:p>
        </p:txBody>
      </p:sp>
    </p:spTree>
    <p:extLst>
      <p:ext uri="{BB962C8B-B14F-4D97-AF65-F5344CB8AC3E}">
        <p14:creationId xmlns:p14="http://schemas.microsoft.com/office/powerpoint/2010/main" val="386730590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64734A8-FD5E-4545-A26A-8513BCE77033}" type="slidenum">
              <a:rPr lang="zh-CN" altLang="en-US">
                <a:latin typeface="Times New Roman" charset="0"/>
              </a:rPr>
              <a:pPr eaLnBrk="1" hangingPunct="1"/>
              <a:t>41</a:t>
            </a:fld>
            <a:endParaRPr lang="en-US" altLang="zh-CN">
              <a:latin typeface="Times New Roman" charset="0"/>
            </a:endParaRPr>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89798250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6768E1B-0E5C-1D4D-98A8-71BB6BD21ABB}" type="slidenum">
              <a:rPr lang="zh-CN" altLang="en-US">
                <a:latin typeface="Times New Roman" charset="0"/>
              </a:rPr>
              <a:pPr eaLnBrk="1" hangingPunct="1"/>
              <a:t>42</a:t>
            </a:fld>
            <a:endParaRPr lang="en-US" altLang="zh-CN">
              <a:latin typeface="Times New Roman" charset="0"/>
            </a:endParaRPr>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Subnet</a:t>
            </a:r>
            <a:r>
              <a:rPr lang="zh-CN" altLang="en-US" dirty="0">
                <a:cs typeface="宋体" charset="0"/>
              </a:rPr>
              <a:t>在第五章</a:t>
            </a:r>
            <a:r>
              <a:rPr lang="en-US" altLang="zh-CN" dirty="0">
                <a:cs typeface="宋体" charset="0"/>
              </a:rPr>
              <a:t>IP</a:t>
            </a:r>
            <a:r>
              <a:rPr lang="zh-CN" altLang="en-US" dirty="0">
                <a:cs typeface="宋体" charset="0"/>
              </a:rPr>
              <a:t>地址指</a:t>
            </a:r>
            <a:r>
              <a:rPr lang="en-US" altLang="zh-CN">
                <a:cs typeface="宋体" charset="0"/>
              </a:rPr>
              <a:t> CIDR subnet</a:t>
            </a:r>
            <a:endParaRPr lang="en-US" altLang="zh-CN" dirty="0">
              <a:cs typeface="宋体" charset="0"/>
            </a:endParaRPr>
          </a:p>
          <a:p>
            <a:pPr eaLnBrk="1" hangingPunct="1"/>
            <a:r>
              <a:rPr lang="en-US" altLang="zh-CN" dirty="0">
                <a:cs typeface="宋体" charset="0"/>
              </a:rPr>
              <a:t>In most wide area networks, the subnet consists of two distinct components: transmission lines and switching elements. Transmission lines move bits between machines. They can be made of copper wire, optical fiber, or even radio links. </a:t>
            </a:r>
          </a:p>
          <a:p>
            <a:pPr eaLnBrk="1" hangingPunct="1"/>
            <a:endParaRPr lang="en-US" altLang="zh-CN" dirty="0">
              <a:cs typeface="宋体" charset="0"/>
            </a:endParaRPr>
          </a:p>
          <a:p>
            <a:pPr eaLnBrk="1" hangingPunct="1"/>
            <a:r>
              <a:rPr lang="en-US" altLang="zh-CN" dirty="0">
                <a:cs typeface="宋体" charset="0"/>
              </a:rPr>
              <a:t>Switching elements are specialized computers that connect three or more transmission lines. When data arrive on an incoming line, the switching element must choose an outgoing line on which to forward them. These switching computers have been called by various names in the past; the name router is now most commonly used. </a:t>
            </a:r>
            <a:endParaRPr lang="zh-CN" altLang="en-US" dirty="0">
              <a:cs typeface="宋体" charset="0"/>
            </a:endParaRPr>
          </a:p>
        </p:txBody>
      </p:sp>
    </p:spTree>
    <p:extLst>
      <p:ext uri="{BB962C8B-B14F-4D97-AF65-F5344CB8AC3E}">
        <p14:creationId xmlns:p14="http://schemas.microsoft.com/office/powerpoint/2010/main" val="26250344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24BEBF4-B9A8-214A-B13B-EE063803BC1E}" type="slidenum">
              <a:rPr lang="zh-CN" altLang="en-US">
                <a:latin typeface="Times New Roman" charset="0"/>
              </a:rPr>
              <a:pPr eaLnBrk="1" hangingPunct="1"/>
              <a:t>43</a:t>
            </a:fld>
            <a:endParaRPr lang="en-US" altLang="zh-CN">
              <a:latin typeface="Times New Roman" charset="0"/>
            </a:endParaRPr>
          </a:p>
        </p:txBody>
      </p:sp>
      <p:sp>
        <p:nvSpPr>
          <p:cNvPr id="179203" name="Rectangle 2"/>
          <p:cNvSpPr>
            <a:spLocks noGrp="1" noRot="1" noChangeAspect="1" noChangeArrowheads="1" noTextEdit="1"/>
          </p:cNvSpPr>
          <p:nvPr>
            <p:ph type="sldImg"/>
          </p:nvPr>
        </p:nvSpPr>
        <p:spPr>
          <a:ln/>
        </p:spPr>
      </p:sp>
      <p:sp>
        <p:nvSpPr>
          <p:cNvPr id="1792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the WAN as we have described it looks similar to a large wired LAN, but there are some important differences that go beyond long wires. </a:t>
            </a:r>
            <a:r>
              <a:rPr lang="en-US" altLang="zh-CN" dirty="0" err="1">
                <a:cs typeface="宋体" charset="0"/>
              </a:rPr>
              <a:t>Ususally</a:t>
            </a:r>
            <a:r>
              <a:rPr lang="en-US" altLang="zh-CN" dirty="0">
                <a:cs typeface="宋体" charset="0"/>
              </a:rPr>
              <a:t> in a WAN, the hosts and subnet are owned and operated by different people. In our example, the employee might be responsible for their own computers, while the company’s IT department is in charge of the rest of the network. We will see clearer boundaries in the coming examples, in which the network provider or telephone company operates the subnet. Separation of the pure communication aspects of the network(subnet) from the application aspects (hosts) greatly simplifies the overall network design.</a:t>
            </a:r>
          </a:p>
          <a:p>
            <a:pPr eaLnBrk="1" hangingPunct="1"/>
            <a:endParaRPr lang="en-US" altLang="zh-CN" dirty="0">
              <a:cs typeface="宋体" charset="0"/>
            </a:endParaRPr>
          </a:p>
          <a:p>
            <a:pPr eaLnBrk="1" hangingPunct="1"/>
            <a:r>
              <a:rPr lang="en-US" altLang="zh-CN" dirty="0">
                <a:cs typeface="宋体" charset="0"/>
              </a:rPr>
              <a:t>A second difference is that the router will usually connect different kinds of networking technology, the networks inside the offices may be switched </a:t>
            </a:r>
            <a:r>
              <a:rPr lang="en-US" altLang="zh-CN" dirty="0" err="1">
                <a:cs typeface="宋体" charset="0"/>
              </a:rPr>
              <a:t>ethernet</a:t>
            </a:r>
            <a:r>
              <a:rPr lang="en-US" altLang="zh-CN" dirty="0">
                <a:cs typeface="宋体" charset="0"/>
              </a:rPr>
              <a:t>,  for example, while the long-distance transmission lines may be SONET links. Some device need to join them.</a:t>
            </a:r>
          </a:p>
          <a:p>
            <a:pPr eaLnBrk="1" hangingPunct="1"/>
            <a:r>
              <a:rPr lang="en-US" altLang="zh-CN" dirty="0">
                <a:cs typeface="宋体" charset="0"/>
              </a:rPr>
              <a:t>This means that many WANs will in fact be internetworks, or composite networks that are made up of more than one network.</a:t>
            </a:r>
          </a:p>
          <a:p>
            <a:pPr eaLnBrk="1" hangingPunct="1"/>
            <a:endParaRPr lang="en-US" altLang="zh-CN" dirty="0">
              <a:cs typeface="宋体" charset="0"/>
            </a:endParaRPr>
          </a:p>
          <a:p>
            <a:pPr eaLnBrk="1" hangingPunct="1"/>
            <a:r>
              <a:rPr lang="en-US" altLang="zh-CN" dirty="0">
                <a:cs typeface="宋体" charset="0"/>
              </a:rPr>
              <a:t>A final difference is in what is connected to the subnet. This could be individual computers, as was the case for connection to LANs, or it could be entire LANs. This is how larger networks are build from smaller ones. As far as the subnet is concerned, it does the same job.</a:t>
            </a:r>
          </a:p>
          <a:p>
            <a:pPr eaLnBrk="1" hangingPunct="1"/>
            <a:endParaRPr lang="zh-CN" altLang="en-US" dirty="0">
              <a:cs typeface="宋体" charset="0"/>
            </a:endParaRPr>
          </a:p>
        </p:txBody>
      </p:sp>
    </p:spTree>
    <p:extLst>
      <p:ext uri="{BB962C8B-B14F-4D97-AF65-F5344CB8AC3E}">
        <p14:creationId xmlns:p14="http://schemas.microsoft.com/office/powerpoint/2010/main" val="29002954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lstStyle/>
          <a:p>
            <a:r>
              <a:rPr lang="en-US" altLang="zh-CN"/>
              <a:t>We are now in a position to look at two other varieties of WANs. </a:t>
            </a:r>
          </a:p>
          <a:p>
            <a:endParaRPr lang="en-US" altLang="zh-CN"/>
          </a:p>
          <a:p>
            <a:pPr>
              <a:buFontTx/>
              <a:buAutoNum type="arabicPeriod"/>
            </a:pPr>
            <a:r>
              <a:rPr lang="en-US" altLang="zh-CN"/>
              <a:t>Rather than lease dedicated transmission lines, a company might connect its office to the internet. This allows connections to be made tetween the offices as virtual links that use the underlying capacity of the Internet. This arrangement is called a VPN. Compared to the dedicated arrangement. </a:t>
            </a:r>
          </a:p>
          <a:p>
            <a:pPr>
              <a:buFontTx/>
              <a:buAutoNum type="arabicPeriod"/>
            </a:pPr>
            <a:r>
              <a:rPr lang="en-US" altLang="zh-CN"/>
              <a:t>A VPN  has the usual advantage of virtualization, which is that it provides flexible reuse of a resource (Internet connectivity). Consider how easy it is to add a fourth office to see this. A VPN also has the usual disadvantage of virtualization, which is a lack of control over the underlying resource.  </a:t>
            </a:r>
          </a:p>
          <a:p>
            <a:pPr>
              <a:buFontTx/>
              <a:buAutoNum type="arabicPeriod"/>
            </a:pPr>
            <a:r>
              <a:rPr lang="en-US" altLang="zh-CN"/>
              <a:t>With a dedicated line, the capacity is clear. With a VPN your mileage may vary with your Internet service.</a:t>
            </a:r>
          </a:p>
          <a:p>
            <a:pPr>
              <a:buFontTx/>
              <a:buAutoNum type="arabicPeriod"/>
            </a:pPr>
            <a:endParaRPr lang="en-US" altLang="zh-CN"/>
          </a:p>
          <a:p>
            <a:pPr>
              <a:buFontTx/>
              <a:buAutoNum type="arabicPeriod"/>
            </a:pPr>
            <a:endParaRPr lang="en-US" altLang="zh-CN"/>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DBAA621-ADB0-6247-A683-FC8BD09D8E8E}" type="slidenum">
              <a:rPr lang="zh-CN" altLang="en-US">
                <a:latin typeface="Times New Roman" charset="0"/>
              </a:rPr>
              <a:pPr eaLnBrk="1" hangingPunct="1"/>
              <a:t>44</a:t>
            </a:fld>
            <a:endParaRPr lang="en-US" altLang="zh-CN">
              <a:latin typeface="Times New Roman" charset="0"/>
            </a:endParaRPr>
          </a:p>
        </p:txBody>
      </p:sp>
    </p:spTree>
    <p:extLst>
      <p:ext uri="{BB962C8B-B14F-4D97-AF65-F5344CB8AC3E}">
        <p14:creationId xmlns:p14="http://schemas.microsoft.com/office/powerpoint/2010/main" val="10410733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Slide Image Placeholder 1"/>
          <p:cNvSpPr>
            <a:spLocks noGrp="1" noRot="1" noChangeAspect="1" noTextEdit="1"/>
          </p:cNvSpPr>
          <p:nvPr>
            <p:ph type="sldImg"/>
          </p:nvPr>
        </p:nvSpPr>
        <p:spPr>
          <a:ln/>
        </p:spPr>
      </p:sp>
      <p:sp>
        <p:nvSpPr>
          <p:cNvPr id="1812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Internet service provider.</a:t>
            </a:r>
          </a:p>
          <a:p>
            <a:endParaRPr lang="en-US" altLang="zh-CN"/>
          </a:p>
          <a:p>
            <a:r>
              <a:rPr lang="en-US" altLang="zh-CN"/>
              <a:t>The second variation is that the subnet may be run by a different company. The subnet operator is known as a network service provider and the offices are its customers.</a:t>
            </a:r>
          </a:p>
          <a:p>
            <a:endParaRPr lang="en-US" altLang="zh-CN"/>
          </a:p>
          <a:p>
            <a:r>
              <a:rPr lang="en-US" altLang="zh-CN"/>
              <a:t>The subnet operator will connect to other customers too, as long as they can pay and it can provide service.</a:t>
            </a:r>
          </a:p>
          <a:p>
            <a:endParaRPr lang="en-US" altLang="zh-CN"/>
          </a:p>
          <a:p>
            <a:r>
              <a:rPr lang="en-US" altLang="zh-CN"/>
              <a:t>The subnet operator will also connect to other networks that are part to the Internet.</a:t>
            </a:r>
          </a:p>
          <a:p>
            <a:endParaRPr lang="en-US" altLang="zh-CN"/>
          </a:p>
          <a:p>
            <a:endParaRPr lang="en-US" altLang="zh-CN"/>
          </a:p>
          <a:p>
            <a:endParaRPr lang="en-US" altLang="zh-CN"/>
          </a:p>
          <a:p>
            <a:endParaRPr lang="en-US" altLang="zh-CN"/>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D8E0784-14F5-EB4D-A96A-21303C62D746}" type="slidenum">
              <a:rPr lang="zh-CN" altLang="en-US">
                <a:latin typeface="Times New Roman" charset="0"/>
              </a:rPr>
              <a:pPr eaLnBrk="1" hangingPunct="1"/>
              <a:t>45</a:t>
            </a:fld>
            <a:endParaRPr lang="en-US" altLang="zh-CN">
              <a:latin typeface="Times New Roman" charset="0"/>
            </a:endParaRPr>
          </a:p>
        </p:txBody>
      </p:sp>
    </p:spTree>
    <p:extLst>
      <p:ext uri="{BB962C8B-B14F-4D97-AF65-F5344CB8AC3E}">
        <p14:creationId xmlns:p14="http://schemas.microsoft.com/office/powerpoint/2010/main" val="76328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525FEFB-E109-A34E-AA55-26A038C90D88}" type="slidenum">
              <a:rPr lang="zh-CN" altLang="en-US">
                <a:latin typeface="Times New Roman" charset="0"/>
              </a:rPr>
              <a:pPr eaLnBrk="1" hangingPunct="1"/>
              <a:t>4</a:t>
            </a:fld>
            <a:endParaRPr lang="en-US" altLang="zh-CN">
              <a:latin typeface="Times New Roman" charset="0"/>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18906670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0AB47ED1-FB8B-4B41-AB44-0C8C63A20AB5}" type="slidenum">
              <a:rPr lang="zh-CN" altLang="en-US">
                <a:latin typeface="Times New Roman" charset="0"/>
              </a:rPr>
              <a:pPr eaLnBrk="1" hangingPunct="1"/>
              <a:t>46</a:t>
            </a:fld>
            <a:endParaRPr lang="en-US" altLang="zh-CN">
              <a:latin typeface="Times New Roman" charset="0"/>
            </a:endParaRPr>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cs typeface="宋体" charset="0"/>
              </a:rPr>
              <a:t>In most WANs, the network contains numerous transmission lines, each one connecting a pair of routers. If two routers that do not share a transmission line wish to communicate, they must do this indirectly, via other routers. When a packet is sent from one router to another via one or more intermediate routers, the packet is received at each intermediate router in its entirety, stored there until the required output line is free, and then forwarded. A subnet organized according to this principle is called a store-and-forward or packet-switched subnet. Nearly all wide area networks (except those using satellites) have store-and-forward subnets. When the packets are small and all the same size, they are often called cells.</a:t>
            </a:r>
          </a:p>
          <a:p>
            <a:pPr eaLnBrk="1" hangingPunct="1"/>
            <a:endParaRPr lang="zh-CN" altLang="en-US">
              <a:cs typeface="宋体" charset="0"/>
            </a:endParaRPr>
          </a:p>
        </p:txBody>
      </p:sp>
    </p:spTree>
    <p:extLst>
      <p:ext uri="{BB962C8B-B14F-4D97-AF65-F5344CB8AC3E}">
        <p14:creationId xmlns:p14="http://schemas.microsoft.com/office/powerpoint/2010/main" val="11841480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4EB40DA-1D5C-2043-92CD-B66FF87DC0A0}" type="slidenum">
              <a:rPr lang="zh-CN" altLang="en-US">
                <a:latin typeface="Times New Roman" charset="0"/>
              </a:rPr>
              <a:pPr eaLnBrk="1" hangingPunct="1"/>
              <a:t>47</a:t>
            </a:fld>
            <a:endParaRPr lang="en-US" altLang="zh-CN">
              <a:latin typeface="Times New Roman" charset="0"/>
            </a:endParaRPr>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23137822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1B8C5AA4-85C8-D644-9006-46F3C267B3B2}" type="slidenum">
              <a:rPr lang="zh-CN" altLang="en-US">
                <a:latin typeface="Times New Roman" charset="0"/>
              </a:rPr>
              <a:pPr eaLnBrk="1" hangingPunct="1"/>
              <a:t>48</a:t>
            </a:fld>
            <a:endParaRPr lang="en-US" altLang="zh-CN">
              <a:latin typeface="Times New Roman" charset="0"/>
            </a:endParaRPr>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The first computer networks were designed with the hardware as the main concern and the software as an afterthought. This strategy no longer works. Network software is now highly structured.</a:t>
            </a:r>
          </a:p>
          <a:p>
            <a:pPr eaLnBrk="1" hangingPunct="1"/>
            <a:endParaRPr lang="en-US" altLang="zh-CN">
              <a:cs typeface="宋体" charset="0"/>
            </a:endParaRPr>
          </a:p>
          <a:p>
            <a:pPr eaLnBrk="1" hangingPunct="1"/>
            <a:r>
              <a:rPr lang="en-US" altLang="zh-CN">
                <a:cs typeface="宋体" charset="0"/>
              </a:rPr>
              <a:t>In the following sections we examine the software structuring technique in some detail. The method described here forms the keystone of the entire book and will occur repeatedly later on</a:t>
            </a:r>
          </a:p>
          <a:p>
            <a:pPr eaLnBrk="1" hangingPunct="1"/>
            <a:endParaRPr lang="zh-CN" altLang="en-US">
              <a:cs typeface="宋体" charset="0"/>
            </a:endParaRPr>
          </a:p>
        </p:txBody>
      </p:sp>
    </p:spTree>
    <p:extLst>
      <p:ext uri="{BB962C8B-B14F-4D97-AF65-F5344CB8AC3E}">
        <p14:creationId xmlns:p14="http://schemas.microsoft.com/office/powerpoint/2010/main" val="120361726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31AFD57-D3D9-3846-9AE7-9781925D53A4}" type="slidenum">
              <a:rPr lang="zh-CN" altLang="en-US">
                <a:latin typeface="Times New Roman" charset="0"/>
              </a:rPr>
              <a:pPr eaLnBrk="1" hangingPunct="1"/>
              <a:t>49</a:t>
            </a:fld>
            <a:endParaRPr lang="en-US" altLang="zh-CN">
              <a:latin typeface="Times New Roman" charset="0"/>
            </a:endParaRPr>
          </a:p>
        </p:txBody>
      </p:sp>
      <p:sp>
        <p:nvSpPr>
          <p:cNvPr id="185347" name="Rectangle 2"/>
          <p:cNvSpPr>
            <a:spLocks noGrp="1" noRot="1" noChangeAspect="1" noChangeArrowheads="1" noTextEdit="1"/>
          </p:cNvSpPr>
          <p:nvPr>
            <p:ph type="sldImg"/>
          </p:nvPr>
        </p:nvSpPr>
        <p:spPr>
          <a:ln/>
        </p:spPr>
      </p:sp>
      <p:sp>
        <p:nvSpPr>
          <p:cNvPr id="1853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This concept is actually a familiar one and used throughout computer science, where it is variously known as information hiding, abstract data types, data encapsulation, and object-oriented programming. The fundamental idea is that a particular piece of software (or hardware) provides a service to its users but keeps the details of its internal state and algorithms hidden from them.</a:t>
            </a:r>
          </a:p>
          <a:p>
            <a:pPr eaLnBrk="1" hangingPunct="1"/>
            <a:endParaRPr lang="en-US" altLang="zh-CN">
              <a:cs typeface="宋体" charset="0"/>
            </a:endParaRPr>
          </a:p>
        </p:txBody>
      </p:sp>
    </p:spTree>
    <p:extLst>
      <p:ext uri="{BB962C8B-B14F-4D97-AF65-F5344CB8AC3E}">
        <p14:creationId xmlns:p14="http://schemas.microsoft.com/office/powerpoint/2010/main" val="26295177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9657090-B5CD-924B-A683-F95240E43C12}" type="slidenum">
              <a:rPr lang="zh-CN" altLang="en-US">
                <a:latin typeface="Times New Roman" charset="0"/>
              </a:rPr>
              <a:pPr eaLnBrk="1" hangingPunct="1"/>
              <a:t>51</a:t>
            </a:fld>
            <a:endParaRPr lang="en-US" altLang="zh-CN">
              <a:latin typeface="Times New Roman" charset="0"/>
            </a:endParaRPr>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Basically</a:t>
            </a:r>
            <a:r>
              <a:rPr lang="zh-CN" altLang="en-US" dirty="0">
                <a:cs typeface="宋体" charset="0"/>
              </a:rPr>
              <a:t>, </a:t>
            </a:r>
            <a:r>
              <a:rPr lang="en-US" altLang="zh-CN" dirty="0">
                <a:cs typeface="宋体" charset="0"/>
              </a:rPr>
              <a:t>a</a:t>
            </a:r>
            <a:r>
              <a:rPr lang="zh-CN" altLang="en-US" dirty="0">
                <a:cs typeface="宋体" charset="0"/>
              </a:rPr>
              <a:t> </a:t>
            </a:r>
            <a:r>
              <a:rPr lang="en-US" altLang="zh-CN" dirty="0">
                <a:cs typeface="宋体" charset="0"/>
              </a:rPr>
              <a:t>protocol</a:t>
            </a:r>
            <a:r>
              <a:rPr lang="zh-CN" altLang="en-US" dirty="0">
                <a:cs typeface="宋体" charset="0"/>
              </a:rPr>
              <a:t> </a:t>
            </a:r>
            <a:r>
              <a:rPr lang="en-US" altLang="zh-CN" dirty="0">
                <a:cs typeface="宋体" charset="0"/>
              </a:rPr>
              <a:t>is</a:t>
            </a:r>
            <a:r>
              <a:rPr lang="zh-CN" altLang="en-US" dirty="0">
                <a:cs typeface="宋体" charset="0"/>
              </a:rPr>
              <a:t> </a:t>
            </a:r>
            <a:r>
              <a:rPr lang="en-US" altLang="zh-CN" dirty="0">
                <a:cs typeface="宋体" charset="0"/>
              </a:rPr>
              <a:t>an</a:t>
            </a:r>
            <a:r>
              <a:rPr lang="zh-CN" altLang="en-US" dirty="0">
                <a:cs typeface="宋体" charset="0"/>
              </a:rPr>
              <a:t> </a:t>
            </a:r>
            <a:r>
              <a:rPr lang="en-US" altLang="zh-CN" dirty="0">
                <a:cs typeface="宋体" charset="0"/>
              </a:rPr>
              <a:t>agreement</a:t>
            </a:r>
            <a:r>
              <a:rPr lang="zh-CN" altLang="en-US" dirty="0">
                <a:cs typeface="宋体" charset="0"/>
              </a:rPr>
              <a:t> </a:t>
            </a:r>
            <a:r>
              <a:rPr lang="en-US" altLang="zh-CN" dirty="0">
                <a:cs typeface="宋体" charset="0"/>
              </a:rPr>
              <a:t>between</a:t>
            </a:r>
            <a:r>
              <a:rPr lang="zh-CN" altLang="en-US" dirty="0">
                <a:cs typeface="宋体" charset="0"/>
              </a:rPr>
              <a:t> </a:t>
            </a:r>
            <a:r>
              <a:rPr lang="en-US" altLang="zh-CN" dirty="0">
                <a:cs typeface="宋体" charset="0"/>
              </a:rPr>
              <a:t>the</a:t>
            </a:r>
            <a:r>
              <a:rPr lang="zh-CN" altLang="en-US" dirty="0">
                <a:cs typeface="宋体" charset="0"/>
              </a:rPr>
              <a:t> </a:t>
            </a:r>
            <a:r>
              <a:rPr lang="en-US" altLang="zh-CN" dirty="0">
                <a:cs typeface="宋体" charset="0"/>
              </a:rPr>
              <a:t>communicating</a:t>
            </a:r>
            <a:r>
              <a:rPr lang="zh-CN" altLang="en-US" dirty="0">
                <a:cs typeface="宋体" charset="0"/>
              </a:rPr>
              <a:t> </a:t>
            </a:r>
            <a:r>
              <a:rPr lang="en-US" altLang="zh-CN" dirty="0">
                <a:cs typeface="宋体" charset="0"/>
              </a:rPr>
              <a:t>parties</a:t>
            </a:r>
            <a:r>
              <a:rPr lang="zh-CN" altLang="en-US" dirty="0">
                <a:cs typeface="宋体" charset="0"/>
              </a:rPr>
              <a:t> </a:t>
            </a:r>
            <a:r>
              <a:rPr lang="en-US" altLang="zh-CN" dirty="0">
                <a:cs typeface="宋体" charset="0"/>
              </a:rPr>
              <a:t>on</a:t>
            </a:r>
            <a:r>
              <a:rPr lang="zh-CN" altLang="en-US" dirty="0">
                <a:cs typeface="宋体" charset="0"/>
              </a:rPr>
              <a:t> </a:t>
            </a:r>
            <a:r>
              <a:rPr lang="en-US" altLang="zh-CN" dirty="0">
                <a:cs typeface="宋体" charset="0"/>
              </a:rPr>
              <a:t>how</a:t>
            </a:r>
            <a:r>
              <a:rPr lang="zh-CN" altLang="en-US" dirty="0">
                <a:cs typeface="宋体" charset="0"/>
              </a:rPr>
              <a:t> </a:t>
            </a:r>
            <a:r>
              <a:rPr lang="en-US" altLang="zh-CN" dirty="0">
                <a:cs typeface="宋体" charset="0"/>
              </a:rPr>
              <a:t>communication</a:t>
            </a:r>
            <a:r>
              <a:rPr lang="zh-CN" altLang="en-US" dirty="0">
                <a:cs typeface="宋体" charset="0"/>
              </a:rPr>
              <a:t> </a:t>
            </a:r>
            <a:r>
              <a:rPr lang="en-US" altLang="zh-CN" dirty="0">
                <a:cs typeface="宋体" charset="0"/>
              </a:rPr>
              <a:t>is</a:t>
            </a:r>
            <a:r>
              <a:rPr lang="zh-CN" altLang="en-US" dirty="0">
                <a:cs typeface="宋体" charset="0"/>
              </a:rPr>
              <a:t> </a:t>
            </a:r>
            <a:r>
              <a:rPr lang="en-US" altLang="zh-CN" dirty="0">
                <a:cs typeface="宋体" charset="0"/>
              </a:rPr>
              <a:t>to</a:t>
            </a:r>
            <a:r>
              <a:rPr lang="zh-CN" altLang="en-US" dirty="0">
                <a:cs typeface="宋体" charset="0"/>
              </a:rPr>
              <a:t> </a:t>
            </a:r>
            <a:r>
              <a:rPr lang="en-US" altLang="zh-CN" dirty="0">
                <a:cs typeface="宋体" charset="0"/>
              </a:rPr>
              <a:t>proceed.</a:t>
            </a:r>
          </a:p>
          <a:p>
            <a:pPr eaLnBrk="1" hangingPunct="1"/>
            <a:endParaRPr lang="zh-CN" altLang="en-US" dirty="0">
              <a:cs typeface="宋体" charset="0"/>
            </a:endParaRPr>
          </a:p>
        </p:txBody>
      </p:sp>
    </p:spTree>
    <p:extLst>
      <p:ext uri="{BB962C8B-B14F-4D97-AF65-F5344CB8AC3E}">
        <p14:creationId xmlns:p14="http://schemas.microsoft.com/office/powerpoint/2010/main" val="2610201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26A3F98-7172-8F43-A254-CE3C0713195F}" type="slidenum">
              <a:rPr lang="zh-CN" altLang="en-US">
                <a:latin typeface="Times New Roman" charset="0"/>
              </a:rPr>
              <a:pPr eaLnBrk="1" hangingPunct="1"/>
              <a:t>52</a:t>
            </a:fld>
            <a:endParaRPr lang="en-US" altLang="zh-CN">
              <a:latin typeface="Times New Roman" charset="0"/>
            </a:endParaRPr>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921582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D5CCA32-1452-574A-8215-519A68F6CB75}" type="slidenum">
              <a:rPr lang="zh-CN" altLang="en-US">
                <a:latin typeface="Times New Roman" charset="0"/>
              </a:rPr>
              <a:pPr eaLnBrk="1" hangingPunct="1"/>
              <a:t>53</a:t>
            </a:fld>
            <a:endParaRPr lang="en-US" altLang="zh-CN">
              <a:latin typeface="Times New Roman" charset="0"/>
            </a:endParaRPr>
          </a:p>
        </p:txBody>
      </p:sp>
      <p:sp>
        <p:nvSpPr>
          <p:cNvPr id="188419" name="Rectangle 2"/>
          <p:cNvSpPr>
            <a:spLocks noGrp="1" noRot="1" noChangeAspect="1" noChangeArrowheads="1" noTextEdit="1"/>
          </p:cNvSpPr>
          <p:nvPr>
            <p:ph type="sldImg"/>
          </p:nvPr>
        </p:nvSpPr>
        <p:spPr>
          <a:ln/>
        </p:spPr>
      </p:sp>
      <p:sp>
        <p:nvSpPr>
          <p:cNvPr id="1884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A five-layer network is illustrated in </a:t>
            </a:r>
            <a:r>
              <a:rPr lang="en-US" altLang="zh-CN">
                <a:cs typeface="宋体" charset="0"/>
                <a:hlinkClick r:id="" action="ppaction://hlinkfile"/>
              </a:rPr>
              <a:t>Fig. 1-13</a:t>
            </a:r>
            <a:r>
              <a:rPr lang="en-US" altLang="zh-CN">
                <a:cs typeface="宋体" charset="0"/>
              </a:rPr>
              <a:t>. </a:t>
            </a:r>
            <a:r>
              <a:rPr lang="en-US" altLang="zh-CN" b="1">
                <a:cs typeface="宋体" charset="0"/>
              </a:rPr>
              <a:t>The entities comprising the corresponding layers on different machines are called peers</a:t>
            </a:r>
            <a:r>
              <a:rPr lang="en-US" altLang="zh-CN">
                <a:cs typeface="宋体" charset="0"/>
              </a:rPr>
              <a:t>. The peers may be processes, hardware devices, or even human beings. In other words, it is the peers that communicate by using the protocol.</a:t>
            </a:r>
          </a:p>
          <a:p>
            <a:pPr eaLnBrk="1" hangingPunct="1"/>
            <a:r>
              <a:rPr lang="en-US" altLang="zh-CN">
                <a:cs typeface="宋体" charset="0"/>
              </a:rPr>
              <a:t>In reality, no data are directly transferred from layer n on one machine to layer n on another machine. Instead, each layer passes data and control information to the layer immediately below it, until the lowest layer is reached. Below layer 1 is the physical medium through which actual communication occurs. In </a:t>
            </a:r>
            <a:r>
              <a:rPr lang="en-US" altLang="zh-CN">
                <a:cs typeface="宋体" charset="0"/>
                <a:hlinkClick r:id="" action="ppaction://hlinkfile"/>
              </a:rPr>
              <a:t>Fig. 1-13</a:t>
            </a:r>
            <a:r>
              <a:rPr lang="en-US" altLang="zh-CN">
                <a:cs typeface="宋体" charset="0"/>
              </a:rPr>
              <a:t>, </a:t>
            </a:r>
            <a:r>
              <a:rPr lang="en-US" altLang="zh-CN" b="1">
                <a:cs typeface="宋体" charset="0"/>
              </a:rPr>
              <a:t>virtual communication is shown by dotted lines and physical communication by solid lines.</a:t>
            </a:r>
          </a:p>
          <a:p>
            <a:pPr eaLnBrk="1" hangingPunct="1"/>
            <a:endParaRPr lang="zh-CN" altLang="en-US">
              <a:cs typeface="宋体" charset="0"/>
            </a:endParaRPr>
          </a:p>
        </p:txBody>
      </p:sp>
    </p:spTree>
    <p:extLst>
      <p:ext uri="{BB962C8B-B14F-4D97-AF65-F5344CB8AC3E}">
        <p14:creationId xmlns:p14="http://schemas.microsoft.com/office/powerpoint/2010/main" val="41254537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FBEC6C1B-E07F-F845-9E9B-C5E0EA940C5E}" type="slidenum">
              <a:rPr lang="zh-CN" altLang="en-US">
                <a:latin typeface="Times New Roman" charset="0"/>
              </a:rPr>
              <a:pPr eaLnBrk="1" hangingPunct="1"/>
              <a:t>54</a:t>
            </a:fld>
            <a:endParaRPr lang="en-US" altLang="zh-CN">
              <a:latin typeface="Times New Roman" charset="0"/>
            </a:endParaRPr>
          </a:p>
        </p:txBody>
      </p:sp>
      <p:sp>
        <p:nvSpPr>
          <p:cNvPr id="189443" name="Rectangle 2"/>
          <p:cNvSpPr>
            <a:spLocks noGrp="1" noRot="1" noChangeAspect="1" noChangeArrowheads="1" noTextEdit="1"/>
          </p:cNvSpPr>
          <p:nvPr>
            <p:ph type="sldImg"/>
          </p:nvPr>
        </p:nvSpPr>
        <p:spPr>
          <a:ln/>
        </p:spPr>
      </p:sp>
      <p:sp>
        <p:nvSpPr>
          <p:cNvPr id="1894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The peers may be processes, hardware devices, or even human beings. In other words, it is the peers that communicate by using the protocol</a:t>
            </a:r>
            <a:endParaRPr lang="zh-CN" altLang="en-US">
              <a:cs typeface="宋体" charset="0"/>
            </a:endParaRPr>
          </a:p>
        </p:txBody>
      </p:sp>
    </p:spTree>
    <p:extLst>
      <p:ext uri="{BB962C8B-B14F-4D97-AF65-F5344CB8AC3E}">
        <p14:creationId xmlns:p14="http://schemas.microsoft.com/office/powerpoint/2010/main" val="180114823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DCE384D-07E1-5347-9BDB-FB786FA542D1}" type="slidenum">
              <a:rPr lang="zh-CN" altLang="en-US">
                <a:latin typeface="Times New Roman" charset="0"/>
              </a:rPr>
              <a:pPr eaLnBrk="1" hangingPunct="1"/>
              <a:t>55</a:t>
            </a:fld>
            <a:endParaRPr lang="en-US" altLang="zh-CN">
              <a:latin typeface="Times New Roman" charset="0"/>
            </a:endParaRPr>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634133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73ABD12-3862-8C49-B2D0-DEE84C674282}" type="slidenum">
              <a:rPr lang="zh-CN" altLang="en-US">
                <a:latin typeface="Times New Roman" charset="0"/>
              </a:rPr>
              <a:pPr eaLnBrk="1" hangingPunct="1"/>
              <a:t>57</a:t>
            </a:fld>
            <a:endParaRPr lang="en-US" altLang="zh-CN">
              <a:latin typeface="Times New Roman" charset="0"/>
            </a:endParaRPr>
          </a:p>
        </p:txBody>
      </p:sp>
      <p:sp>
        <p:nvSpPr>
          <p:cNvPr id="191491" name="Rectangle 2"/>
          <p:cNvSpPr>
            <a:spLocks noGrp="1" noChangeArrowheads="1"/>
          </p:cNvSpPr>
          <p:nvPr>
            <p:ph type="body" idx="1"/>
          </p:nvPr>
        </p:nvSpPr>
        <p:spPr>
          <a:xfrm>
            <a:off x="1296988" y="4862513"/>
            <a:ext cx="4429125"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r>
              <a:rPr lang="en-US" altLang="zh-CN"/>
              <a:t>The specification of an architecture must contain enough information to allow an implementer to write the program or build the hardware for each layer so that it will correctly obey the appropriate protocol. Neither the details of the implementation nor the specification of the interfaces is part of the architecture because these are hidden away inside the machines and not visible from the outside. It is not even necessary that the interfaces on all machines in a network be the same, provided that each machine can correctly use all the protocols. </a:t>
            </a:r>
            <a:endParaRPr lang="zh-CN" altLang="en-US">
              <a:cs typeface="宋体" charset="0"/>
            </a:endParaRPr>
          </a:p>
        </p:txBody>
      </p:sp>
      <p:sp>
        <p:nvSpPr>
          <p:cNvPr id="191492"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15322795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8C2A61C-2D24-B744-AABE-4FDA4C2EEA86}" type="slidenum">
              <a:rPr lang="zh-CN" altLang="en-US">
                <a:latin typeface="Times New Roman" charset="0"/>
              </a:rPr>
              <a:pPr eaLnBrk="1" hangingPunct="1"/>
              <a:t>5</a:t>
            </a:fld>
            <a:endParaRPr lang="en-US" altLang="zh-CN">
              <a:latin typeface="Times New Roman" charset="0"/>
            </a:endParaRPr>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21400680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F1633279-B768-1D4B-93EA-E24F22111D21}" type="slidenum">
              <a:rPr lang="zh-CN" altLang="en-US">
                <a:latin typeface="Times New Roman" charset="0"/>
              </a:rPr>
              <a:pPr eaLnBrk="1" hangingPunct="1"/>
              <a:t>59</a:t>
            </a:fld>
            <a:endParaRPr lang="en-US" altLang="zh-CN">
              <a:latin typeface="Times New Roman" charset="0"/>
            </a:endParaRPr>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An analogy may help explain the idea of multilayer communication. Imagine two philosophers (peer processes in layer 3), one of whom speaks Urdu and English and one of whom speaks Chinese and French. Since they have no common language, they each engage a translator (peer processes at layer 2), each of whom in turn contacts a secretary (peer processes in layer 1). Philosopher 1 wishes to convey his affection for </a:t>
            </a:r>
            <a:r>
              <a:rPr lang="en-US" altLang="zh-CN" dirty="0" err="1">
                <a:cs typeface="宋体" charset="0"/>
              </a:rPr>
              <a:t>oryctolagus</a:t>
            </a:r>
            <a:r>
              <a:rPr lang="en-US" altLang="zh-CN" dirty="0">
                <a:cs typeface="宋体" charset="0"/>
              </a:rPr>
              <a:t> </a:t>
            </a:r>
            <a:r>
              <a:rPr lang="en-US" altLang="zh-CN" dirty="0" err="1">
                <a:cs typeface="宋体" charset="0"/>
              </a:rPr>
              <a:t>cuniculus</a:t>
            </a:r>
            <a:r>
              <a:rPr lang="en-US" altLang="zh-CN" dirty="0">
                <a:cs typeface="宋体" charset="0"/>
              </a:rPr>
              <a:t> to his peer. To do so, he passes a message (in English) across the 2/3 interface to his translator, saying ''I like rabbits,'' as illustrated in </a:t>
            </a:r>
            <a:r>
              <a:rPr lang="en-US" altLang="zh-CN" dirty="0">
                <a:cs typeface="宋体" charset="0"/>
                <a:hlinkClick r:id="" action="ppaction://hlinkfile"/>
              </a:rPr>
              <a:t>Fig. 1-14</a:t>
            </a:r>
            <a:r>
              <a:rPr lang="en-US" altLang="zh-CN" dirty="0">
                <a:cs typeface="宋体" charset="0"/>
              </a:rPr>
              <a:t>. The translators have agreed on a neutral language known to both of them, Dutch, so the message is converted to ''</a:t>
            </a:r>
            <a:r>
              <a:rPr lang="en-US" altLang="zh-CN" dirty="0" err="1">
                <a:cs typeface="宋体" charset="0"/>
              </a:rPr>
              <a:t>Ik</a:t>
            </a:r>
            <a:r>
              <a:rPr lang="en-US" altLang="zh-CN" dirty="0">
                <a:cs typeface="宋体" charset="0"/>
              </a:rPr>
              <a:t> </a:t>
            </a:r>
            <a:r>
              <a:rPr lang="en-US" altLang="zh-CN" dirty="0" err="1">
                <a:cs typeface="宋体" charset="0"/>
              </a:rPr>
              <a:t>vind</a:t>
            </a:r>
            <a:r>
              <a:rPr lang="en-US" altLang="zh-CN" dirty="0">
                <a:cs typeface="宋体" charset="0"/>
              </a:rPr>
              <a:t> </a:t>
            </a:r>
            <a:r>
              <a:rPr lang="en-US" altLang="zh-CN" dirty="0" err="1">
                <a:cs typeface="宋体" charset="0"/>
              </a:rPr>
              <a:t>konijnen</a:t>
            </a:r>
            <a:r>
              <a:rPr lang="en-US" altLang="zh-CN" dirty="0">
                <a:cs typeface="宋体" charset="0"/>
              </a:rPr>
              <a:t> </a:t>
            </a:r>
            <a:r>
              <a:rPr lang="en-US" altLang="zh-CN" dirty="0" err="1">
                <a:cs typeface="宋体" charset="0"/>
              </a:rPr>
              <a:t>leuk</a:t>
            </a:r>
            <a:r>
              <a:rPr lang="en-US" altLang="zh-CN" dirty="0">
                <a:cs typeface="宋体" charset="0"/>
              </a:rPr>
              <a:t>.'' The choice of language is the layer 2 protocol and is up to the layer 2 peer processes.</a:t>
            </a:r>
          </a:p>
          <a:p>
            <a:pPr eaLnBrk="1" hangingPunct="1"/>
            <a:endParaRPr lang="en-US" altLang="zh-CN" dirty="0">
              <a:cs typeface="宋体" charset="0"/>
            </a:endParaRPr>
          </a:p>
          <a:p>
            <a:pPr eaLnBrk="1" hangingPunct="1"/>
            <a:r>
              <a:rPr lang="en-US" altLang="zh-CN" dirty="0"/>
              <a:t>The translator then gives the message to a secretary for transmission, by, for example, fax (the layer 1 protocol). When the message arrives, it is translated into French and passed across the 2/3 interface to philosopher 2. Note that each protocol is completely independent of the other ones as long as the interfaces are not changed. The translators can switch from Dutch to say, Finnish, at will, provided that they both agree, and neither changes his interface with either layer 1 or layer 3. Similarly, the secretaries can switch from fax to </a:t>
            </a:r>
            <a:r>
              <a:rPr lang="en-US" altLang="zh-CN" b="1" dirty="0"/>
              <a:t>e-mail</a:t>
            </a:r>
            <a:r>
              <a:rPr lang="en-US" altLang="zh-CN" dirty="0"/>
              <a:t> or telephone without disturbing (or even informing) the other layers. Each process may add some information intended only for its peer. This information is not passed upward to the layer above.</a:t>
            </a:r>
          </a:p>
          <a:p>
            <a:pPr eaLnBrk="1" hangingPunct="1"/>
            <a:endParaRPr lang="en-US" altLang="zh-CN" dirty="0">
              <a:cs typeface="宋体" charset="0"/>
            </a:endParaRPr>
          </a:p>
          <a:p>
            <a:pPr eaLnBrk="1" hangingPunct="1"/>
            <a:endParaRPr lang="zh-CN" altLang="en-US" dirty="0">
              <a:cs typeface="宋体" charset="0"/>
            </a:endParaRPr>
          </a:p>
        </p:txBody>
      </p:sp>
    </p:spTree>
    <p:extLst>
      <p:ext uri="{BB962C8B-B14F-4D97-AF65-F5344CB8AC3E}">
        <p14:creationId xmlns:p14="http://schemas.microsoft.com/office/powerpoint/2010/main" val="256070229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B2D4E4C-7C9A-0044-931C-48C9D3359995}" type="slidenum">
              <a:rPr lang="zh-CN" altLang="en-US">
                <a:latin typeface="Times New Roman" charset="0"/>
              </a:rPr>
              <a:pPr eaLnBrk="1" hangingPunct="1"/>
              <a:t>61</a:t>
            </a:fld>
            <a:endParaRPr lang="en-US" altLang="zh-CN">
              <a:latin typeface="Times New Roman" charset="0"/>
            </a:endParaRPr>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Now consider a more technical example: how to provide communication to the top layer of the five-layer network in </a:t>
            </a:r>
            <a:r>
              <a:rPr lang="en-US" altLang="zh-CN">
                <a:cs typeface="宋体" charset="0"/>
                <a:hlinkClick r:id="" action="ppaction://hlinkfile"/>
              </a:rPr>
              <a:t>Fig. 1-15</a:t>
            </a:r>
            <a:r>
              <a:rPr lang="en-US" altLang="zh-CN">
                <a:cs typeface="宋体" charset="0"/>
              </a:rPr>
              <a:t>. A message, M, is produced by an application process running in layer 5 and given to layer 4 for transmission. Layer 4 puts a header in front of the message to identify the message and passes the result to layer 3. The header includes control information, such as sequence numbers, to allow layer 4 on the destination machine to deliver messages in the right order if the lower layers do not maintain sequence. In some layers, headers can also contain sizes, times, and other control fields.</a:t>
            </a:r>
          </a:p>
          <a:p>
            <a:pPr eaLnBrk="1" hangingPunct="1"/>
            <a:endParaRPr lang="en-US" altLang="zh-CN">
              <a:cs typeface="宋体" charset="0"/>
            </a:endParaRPr>
          </a:p>
          <a:p>
            <a:r>
              <a:rPr lang="en-US" altLang="zh-CN">
                <a:cs typeface="宋体" charset="0"/>
              </a:rPr>
              <a:t>In many networks, there is no limit to the size of messages transmitted in the layer 4 protocol, but there is nearly always a limit imposed by the layer 3 protocol. Consequently, layer 3 must break up the incoming messages into smaller units, packets, prepending a layer 3 header to each packet. In this example, M is split into two parts, M</a:t>
            </a:r>
            <a:r>
              <a:rPr lang="en-US" altLang="zh-CN" baseline="-25000">
                <a:cs typeface="宋体" charset="0"/>
              </a:rPr>
              <a:t>1</a:t>
            </a:r>
            <a:r>
              <a:rPr lang="en-US" altLang="zh-CN">
                <a:cs typeface="宋体" charset="0"/>
              </a:rPr>
              <a:t> and M</a:t>
            </a:r>
            <a:r>
              <a:rPr lang="en-US" altLang="zh-CN" baseline="-25000">
                <a:cs typeface="宋体" charset="0"/>
              </a:rPr>
              <a:t>2</a:t>
            </a:r>
            <a:r>
              <a:rPr lang="en-US" altLang="zh-CN">
                <a:cs typeface="宋体" charset="0"/>
              </a:rPr>
              <a:t>.</a:t>
            </a:r>
          </a:p>
          <a:p>
            <a:r>
              <a:rPr lang="en-US" altLang="zh-CN">
                <a:cs typeface="宋体" charset="0"/>
              </a:rPr>
              <a:t>Layer 3 decides which of the outgoing lines to use and passes the packets to layer 2. Layer 2 adds not only a header to each piece, but also a trailer, and gives the resulting unit to layer 1 for physical transmission. At the receiving machine the message moves upward, from layer to layer, with headers being stripped off as it progresses. None of the headers for layers below n are passed up to layer n.</a:t>
            </a:r>
          </a:p>
          <a:p>
            <a:endParaRPr lang="en-US" altLang="zh-CN">
              <a:cs typeface="宋体" charset="0"/>
            </a:endParaRPr>
          </a:p>
          <a:p>
            <a:endParaRPr lang="en-US" altLang="zh-CN">
              <a:cs typeface="宋体" charset="0"/>
            </a:endParaRPr>
          </a:p>
          <a:p>
            <a:r>
              <a:rPr lang="en-US" altLang="zh-CN">
                <a:cs typeface="宋体" charset="0"/>
              </a:rPr>
              <a:t> The important thing to understand about the figure is the relation between the virtual and actual communication and the difference between protocols and interfaces.  Ther peer processes in layer 4, for example, conceptually think of their communication as being horizontal using the layer 4 protocol. Each one is likely to have a procedure called something like Sendto otherside and ger fromotherside, even though these procedures actually communicate with lower layers across the ¾ interface, no with the other side.</a:t>
            </a:r>
          </a:p>
          <a:p>
            <a:pPr eaLnBrk="1" hangingPunct="1"/>
            <a:endParaRPr lang="en-US" altLang="zh-CN">
              <a:cs typeface="宋体" charset="0"/>
            </a:endParaRPr>
          </a:p>
          <a:p>
            <a:pPr eaLnBrk="1" hangingPunct="1"/>
            <a:endParaRPr lang="zh-CN" altLang="en-US">
              <a:cs typeface="宋体" charset="0"/>
            </a:endParaRPr>
          </a:p>
        </p:txBody>
      </p:sp>
    </p:spTree>
    <p:extLst>
      <p:ext uri="{BB962C8B-B14F-4D97-AF65-F5344CB8AC3E}">
        <p14:creationId xmlns:p14="http://schemas.microsoft.com/office/powerpoint/2010/main" val="5729891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Slide Image Placeholder 1"/>
          <p:cNvSpPr>
            <a:spLocks noGrp="1" noRot="1" noChangeAspect="1" noTextEdit="1"/>
          </p:cNvSpPr>
          <p:nvPr>
            <p:ph type="sldImg"/>
          </p:nvPr>
        </p:nvSpPr>
        <p:spPr>
          <a:ln/>
        </p:spPr>
      </p:sp>
      <p:sp>
        <p:nvSpPr>
          <p:cNvPr id="1945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cs typeface="宋体" charset="0"/>
              </a:rPr>
              <a:t>The important thing to understand about </a:t>
            </a:r>
            <a:r>
              <a:rPr lang="en-US" altLang="zh-CN">
                <a:cs typeface="宋体" charset="0"/>
                <a:hlinkClick r:id="" action="ppaction://hlinkfile"/>
              </a:rPr>
              <a:t>Fig. 1-15</a:t>
            </a:r>
            <a:r>
              <a:rPr lang="en-US" altLang="zh-CN">
                <a:cs typeface="宋体" charset="0"/>
              </a:rPr>
              <a:t> is the </a:t>
            </a:r>
            <a:r>
              <a:rPr lang="en-US" altLang="zh-CN" b="1">
                <a:cs typeface="宋体" charset="0"/>
              </a:rPr>
              <a:t>relation between the virtual and actual communication </a:t>
            </a:r>
            <a:r>
              <a:rPr lang="en-US" altLang="zh-CN">
                <a:cs typeface="宋体" charset="0"/>
              </a:rPr>
              <a:t>and </a:t>
            </a:r>
            <a:r>
              <a:rPr lang="en-US" altLang="zh-CN" b="1">
                <a:cs typeface="宋体" charset="0"/>
              </a:rPr>
              <a:t>the difference between protocols and interfaces. </a:t>
            </a:r>
            <a:r>
              <a:rPr lang="en-US" altLang="zh-CN">
                <a:cs typeface="宋体" charset="0"/>
              </a:rPr>
              <a:t>The peer processes in layer 4, for example, conceptually think of their communication as being ''horizontal,'' using the layer 4 protocol. Each one is likely to have a procedure called something like SendToOtherSide and GetFromOtherSide, even though these procedures actually communicate with lower layers across the 3/4 interface, not with the other side.</a:t>
            </a:r>
          </a:p>
          <a:p>
            <a:r>
              <a:rPr lang="en-US" altLang="zh-CN" b="1">
                <a:cs typeface="宋体" charset="0"/>
              </a:rPr>
              <a:t>The peer process abstraction </a:t>
            </a:r>
            <a:r>
              <a:rPr lang="en-US" altLang="zh-CN">
                <a:cs typeface="宋体" charset="0"/>
              </a:rPr>
              <a:t>is crucial to all network design. Using it, the unmanageable task of designing the complete network can be broken into several smaller, manageable design problems, namely, the design of the individual layers.</a:t>
            </a:r>
          </a:p>
          <a:p>
            <a:endParaRPr lang="en-US" altLang="zh-CN">
              <a:cs typeface="宋体" charset="0"/>
            </a:endParaRPr>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E68D5C8-77E8-904F-ABB6-1F9D2BF853A3}" type="slidenum">
              <a:rPr lang="zh-CN" altLang="en-US">
                <a:latin typeface="Times New Roman" charset="0"/>
              </a:rPr>
              <a:pPr eaLnBrk="1" hangingPunct="1"/>
              <a:t>62</a:t>
            </a:fld>
            <a:endParaRPr lang="en-US" altLang="zh-CN">
              <a:latin typeface="Times New Roman" charset="0"/>
            </a:endParaRPr>
          </a:p>
        </p:txBody>
      </p:sp>
    </p:spTree>
    <p:extLst>
      <p:ext uri="{BB962C8B-B14F-4D97-AF65-F5344CB8AC3E}">
        <p14:creationId xmlns:p14="http://schemas.microsoft.com/office/powerpoint/2010/main" val="218095192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70E962C-212B-1346-865A-EAD13EF05DAC}" type="slidenum">
              <a:rPr lang="zh-CN" altLang="en-US">
                <a:latin typeface="Times New Roman" charset="0"/>
              </a:rPr>
              <a:pPr eaLnBrk="1" hangingPunct="1"/>
              <a:t>64</a:t>
            </a:fld>
            <a:endParaRPr lang="en-US" altLang="zh-CN">
              <a:latin typeface="Times New Roman" charset="0"/>
            </a:endParaRPr>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dirty="0">
              <a:cs typeface="宋体" charset="0"/>
            </a:endParaRPr>
          </a:p>
        </p:txBody>
      </p:sp>
    </p:spTree>
    <p:extLst>
      <p:ext uri="{BB962C8B-B14F-4D97-AF65-F5344CB8AC3E}">
        <p14:creationId xmlns:p14="http://schemas.microsoft.com/office/powerpoint/2010/main" val="142657228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011F8A9A-2C12-DA42-BAA0-849391FF8445}" type="slidenum">
              <a:rPr lang="zh-CN" altLang="en-US">
                <a:latin typeface="Times New Roman" charset="0"/>
              </a:rPr>
              <a:pPr eaLnBrk="1" hangingPunct="1"/>
              <a:t>65</a:t>
            </a:fld>
            <a:endParaRPr lang="en-US" altLang="zh-CN">
              <a:latin typeface="Times New Roman" charset="0"/>
            </a:endParaRPr>
          </a:p>
        </p:txBody>
      </p:sp>
      <p:sp>
        <p:nvSpPr>
          <p:cNvPr id="196611" name="Rectangle 2"/>
          <p:cNvSpPr>
            <a:spLocks noGrp="1" noRot="1" noChangeAspect="1" noChangeArrowheads="1" noTextEdit="1"/>
          </p:cNvSpPr>
          <p:nvPr>
            <p:ph type="sldImg"/>
          </p:nvPr>
        </p:nvSpPr>
        <p:spPr>
          <a:ln/>
        </p:spPr>
      </p:sp>
      <p:sp>
        <p:nvSpPr>
          <p:cNvPr id="19661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2793455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64794596-AB2F-3D4E-A3C2-85D7290A8837}" type="slidenum">
              <a:rPr lang="zh-CN" altLang="en-US">
                <a:latin typeface="Times New Roman" charset="0"/>
              </a:rPr>
              <a:pPr eaLnBrk="1" hangingPunct="1"/>
              <a:t>66</a:t>
            </a:fld>
            <a:endParaRPr lang="en-US" altLang="zh-CN">
              <a:latin typeface="Times New Roman" charset="0"/>
            </a:endParaRPr>
          </a:p>
        </p:txBody>
      </p:sp>
      <p:sp>
        <p:nvSpPr>
          <p:cNvPr id="197635" name="Rectangle 2"/>
          <p:cNvSpPr>
            <a:spLocks noGrp="1" noRot="1" noChangeAspect="1" noChangeArrowheads="1" noTextEdit="1"/>
          </p:cNvSpPr>
          <p:nvPr>
            <p:ph type="sldImg"/>
          </p:nvPr>
        </p:nvSpPr>
        <p:spPr>
          <a:ln/>
        </p:spPr>
      </p:sp>
      <p:sp>
        <p:nvSpPr>
          <p:cNvPr id="1976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a:p>
            <a:pPr eaLnBrk="1" hangingPunct="1"/>
            <a:r>
              <a:rPr lang="en-US" altLang="zh-CN"/>
              <a:t>Some of the key design issues that occur in computer networks are present in several layers. Below, we will briefly mention some of the more important ones.</a:t>
            </a:r>
          </a:p>
          <a:p>
            <a:pPr eaLnBrk="1" hangingPunct="1"/>
            <a:endParaRPr lang="zh-CN" altLang="en-US">
              <a:cs typeface="宋体" charset="0"/>
            </a:endParaRPr>
          </a:p>
        </p:txBody>
      </p:sp>
    </p:spTree>
    <p:extLst>
      <p:ext uri="{BB962C8B-B14F-4D97-AF65-F5344CB8AC3E}">
        <p14:creationId xmlns:p14="http://schemas.microsoft.com/office/powerpoint/2010/main" val="28932897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潮汐车道</a:t>
            </a:r>
            <a:endParaRPr kumimoji="1" lang="en-US" altLang="zh-CN" dirty="0"/>
          </a:p>
          <a:p>
            <a:r>
              <a:rPr lang="en-US" altLang="zh-CN" sz="1200" b="1" kern="1200" dirty="0">
                <a:solidFill>
                  <a:schemeClr val="tx1"/>
                </a:solidFill>
                <a:latin typeface="Arial" charset="0"/>
                <a:ea typeface="宋体" charset="0"/>
                <a:cs typeface="+mn-cs"/>
              </a:rPr>
              <a:t>Reversible lanes</a:t>
            </a:r>
            <a:r>
              <a:rPr lang="en-US" altLang="zh-CN" sz="1200" b="0" kern="1200" dirty="0">
                <a:solidFill>
                  <a:schemeClr val="tx1"/>
                </a:solidFill>
                <a:latin typeface="Arial" charset="0"/>
                <a:ea typeface="宋体" charset="0"/>
                <a:cs typeface="+mn-cs"/>
              </a:rPr>
              <a:t> will be introduced in Beijing to relieve road congestion.</a:t>
            </a:r>
          </a:p>
          <a:p>
            <a:r>
              <a:rPr lang="zh-CN" altLang="en-US" sz="1200" b="0" kern="1200" dirty="0">
                <a:solidFill>
                  <a:schemeClr val="tx1"/>
                </a:solidFill>
                <a:latin typeface="Arial" charset="0"/>
                <a:ea typeface="宋体" charset="0"/>
                <a:cs typeface="+mn-cs"/>
              </a:rPr>
              <a:t>北京将推出潮汐车道以缓解道路拥堵。</a:t>
            </a:r>
          </a:p>
          <a:p>
            <a:r>
              <a:rPr lang="en-US" altLang="zh-CN" sz="1200" b="1" kern="1200" dirty="0">
                <a:solidFill>
                  <a:schemeClr val="tx1"/>
                </a:solidFill>
                <a:latin typeface="Arial" charset="0"/>
                <a:ea typeface="宋体" charset="0"/>
                <a:cs typeface="+mn-cs"/>
              </a:rPr>
              <a:t>Reversible lanes</a:t>
            </a:r>
            <a:r>
              <a:rPr lang="zh-CN" altLang="en-US" sz="1200" b="0" kern="1200" dirty="0">
                <a:solidFill>
                  <a:schemeClr val="tx1"/>
                </a:solidFill>
                <a:latin typeface="Arial" charset="0"/>
                <a:ea typeface="宋体" charset="0"/>
                <a:cs typeface="+mn-cs"/>
              </a:rPr>
              <a:t>（可变车道），在英式英语中多用</a:t>
            </a:r>
            <a:r>
              <a:rPr lang="en-US" altLang="zh-CN" sz="1200" b="1" kern="1200" dirty="0">
                <a:solidFill>
                  <a:schemeClr val="tx1"/>
                </a:solidFill>
                <a:latin typeface="Arial" charset="0"/>
                <a:ea typeface="宋体" charset="0"/>
                <a:cs typeface="+mn-cs"/>
              </a:rPr>
              <a:t>tidal flow</a:t>
            </a:r>
            <a:r>
              <a:rPr lang="zh-CN" altLang="en-US" sz="1200" b="0" kern="1200" dirty="0">
                <a:solidFill>
                  <a:schemeClr val="tx1"/>
                </a:solidFill>
                <a:latin typeface="Arial" charset="0"/>
                <a:ea typeface="宋体" charset="0"/>
                <a:cs typeface="+mn-cs"/>
              </a:rPr>
              <a:t>来表示，所以也叫“潮汐车道”，指在早晚高峰时段（</a:t>
            </a:r>
            <a:r>
              <a:rPr lang="en-US" altLang="zh-CN" sz="1200" b="1" kern="1200" dirty="0">
                <a:solidFill>
                  <a:schemeClr val="tx1"/>
                </a:solidFill>
                <a:latin typeface="Arial" charset="0"/>
                <a:ea typeface="宋体" charset="0"/>
                <a:cs typeface="+mn-cs"/>
              </a:rPr>
              <a:t>morning and evening rush hour</a:t>
            </a:r>
            <a:r>
              <a:rPr lang="zh-CN" altLang="en-US" sz="1200" b="0" kern="1200" dirty="0">
                <a:solidFill>
                  <a:schemeClr val="tx1"/>
                </a:solidFill>
                <a:latin typeface="Arial" charset="0"/>
                <a:ea typeface="宋体" charset="0"/>
                <a:cs typeface="+mn-cs"/>
              </a:rPr>
              <a:t>）可变换行车方向的车道，用以缓解交通压力。</a:t>
            </a:r>
          </a:p>
          <a:p>
            <a:r>
              <a:rPr lang="zh-CN" altLang="en-US" sz="1200" b="0" kern="1200" dirty="0">
                <a:solidFill>
                  <a:schemeClr val="tx1"/>
                </a:solidFill>
                <a:latin typeface="Arial" charset="0"/>
                <a:ea typeface="宋体" charset="0"/>
                <a:cs typeface="+mn-cs"/>
              </a:rPr>
              <a:t>为了缓解交通拥堵（</a:t>
            </a:r>
            <a:r>
              <a:rPr lang="en-US" altLang="zh-CN" sz="1200" b="1" kern="1200" dirty="0">
                <a:solidFill>
                  <a:schemeClr val="tx1"/>
                </a:solidFill>
                <a:latin typeface="Arial" charset="0"/>
                <a:ea typeface="宋体" charset="0"/>
                <a:cs typeface="+mn-cs"/>
              </a:rPr>
              <a:t>traffic congestion</a:t>
            </a:r>
            <a:r>
              <a:rPr lang="zh-CN" altLang="en-US" sz="1200" b="0" kern="1200" dirty="0">
                <a:solidFill>
                  <a:schemeClr val="tx1"/>
                </a:solidFill>
                <a:latin typeface="Arial" charset="0"/>
                <a:ea typeface="宋体" charset="0"/>
                <a:cs typeface="+mn-cs"/>
              </a:rPr>
              <a:t>），很多国家在高峰时段都为拼车出行的车辆开通专用车道，叫做</a:t>
            </a:r>
            <a:r>
              <a:rPr lang="en-US" altLang="zh-CN" sz="1200" b="1" kern="1200" dirty="0">
                <a:solidFill>
                  <a:schemeClr val="tx1"/>
                </a:solidFill>
                <a:latin typeface="Arial" charset="0"/>
                <a:ea typeface="宋体" charset="0"/>
                <a:cs typeface="+mn-cs"/>
              </a:rPr>
              <a:t>carpool lane</a:t>
            </a:r>
            <a:r>
              <a:rPr lang="zh-CN" altLang="en-US" sz="1200" b="0" kern="1200" dirty="0">
                <a:solidFill>
                  <a:schemeClr val="tx1"/>
                </a:solidFill>
                <a:latin typeface="Arial" charset="0"/>
                <a:ea typeface="宋体" charset="0"/>
                <a:cs typeface="+mn-cs"/>
              </a:rPr>
              <a:t>（拼车专用车道）或</a:t>
            </a:r>
            <a:r>
              <a:rPr lang="en-US" altLang="zh-CN" sz="1200" b="1" kern="1200" dirty="0">
                <a:solidFill>
                  <a:schemeClr val="tx1"/>
                </a:solidFill>
                <a:latin typeface="Arial" charset="0"/>
                <a:ea typeface="宋体" charset="0"/>
                <a:cs typeface="+mn-cs"/>
              </a:rPr>
              <a:t>high-occupancy vehicle lane</a:t>
            </a:r>
            <a:r>
              <a:rPr lang="zh-CN" altLang="en-US" sz="1200" b="0" kern="1200" dirty="0">
                <a:solidFill>
                  <a:schemeClr val="tx1"/>
                </a:solidFill>
                <a:latin typeface="Arial" charset="0"/>
                <a:ea typeface="宋体" charset="0"/>
                <a:cs typeface="+mn-cs"/>
              </a:rPr>
              <a:t>（高上座率车道）。在举办大型活动期间，一些城市还会为该活动开通专用车道，比如奥运专用车道（</a:t>
            </a:r>
            <a:r>
              <a:rPr lang="en-US" altLang="zh-CN" sz="1200" b="1" kern="1200" dirty="0">
                <a:solidFill>
                  <a:schemeClr val="tx1"/>
                </a:solidFill>
                <a:latin typeface="Arial" charset="0"/>
                <a:ea typeface="宋体" charset="0"/>
                <a:cs typeface="+mn-cs"/>
              </a:rPr>
              <a:t>Olympic lane</a:t>
            </a:r>
            <a:r>
              <a:rPr lang="zh-CN" altLang="en-US" sz="1200" b="0" kern="1200" dirty="0">
                <a:solidFill>
                  <a:schemeClr val="tx1"/>
                </a:solidFill>
                <a:latin typeface="Arial" charset="0"/>
                <a:ea typeface="宋体" charset="0"/>
                <a:cs typeface="+mn-cs"/>
              </a:rPr>
              <a:t>）。目前北京实行的尾号限行政策（</a:t>
            </a:r>
            <a:r>
              <a:rPr lang="en-US" altLang="zh-CN" sz="1200" b="1" kern="1200" dirty="0">
                <a:solidFill>
                  <a:schemeClr val="tx1"/>
                </a:solidFill>
                <a:latin typeface="Arial" charset="0"/>
                <a:ea typeface="宋体" charset="0"/>
                <a:cs typeface="+mn-cs"/>
              </a:rPr>
              <a:t>traffic restrictions based on the last digit of license plate numbers</a:t>
            </a:r>
            <a:r>
              <a:rPr lang="zh-CN" altLang="en-US" sz="1200" b="0" kern="1200" dirty="0">
                <a:solidFill>
                  <a:schemeClr val="tx1"/>
                </a:solidFill>
                <a:latin typeface="Arial" charset="0"/>
                <a:ea typeface="宋体" charset="0"/>
                <a:cs typeface="+mn-cs"/>
              </a:rPr>
              <a:t>）也是为了减少道路上的车流量（</a:t>
            </a:r>
            <a:r>
              <a:rPr lang="en-US" altLang="zh-CN" sz="1200" b="1" kern="1200" dirty="0">
                <a:solidFill>
                  <a:schemeClr val="tx1"/>
                </a:solidFill>
                <a:latin typeface="Arial" charset="0"/>
                <a:ea typeface="宋体" charset="0"/>
                <a:cs typeface="+mn-cs"/>
              </a:rPr>
              <a:t>traffic flow</a:t>
            </a:r>
            <a:r>
              <a:rPr lang="zh-CN" altLang="en-US" sz="1200" b="0" kern="1200" dirty="0">
                <a:solidFill>
                  <a:schemeClr val="tx1"/>
                </a:solidFill>
                <a:latin typeface="Arial" charset="0"/>
                <a:ea typeface="宋体" charset="0"/>
                <a:cs typeface="+mn-cs"/>
              </a:rPr>
              <a:t>），缓解拥堵，减少污染。</a:t>
            </a:r>
          </a:p>
        </p:txBody>
      </p:sp>
      <p:sp>
        <p:nvSpPr>
          <p:cNvPr id="4" name="幻灯片编号占位符 3"/>
          <p:cNvSpPr>
            <a:spLocks noGrp="1"/>
          </p:cNvSpPr>
          <p:nvPr>
            <p:ph type="sldNum" sz="quarter" idx="10"/>
          </p:nvPr>
        </p:nvSpPr>
        <p:spPr/>
        <p:txBody>
          <a:bodyPr/>
          <a:lstStyle/>
          <a:p>
            <a:fld id="{586FA6E9-F77B-C046-8D1A-5D2F91332623}" type="slidenum">
              <a:rPr lang="zh-CN" altLang="en-US" smtClean="0"/>
              <a:pPr/>
              <a:t>69</a:t>
            </a:fld>
            <a:endParaRPr lang="en-US" altLang="zh-CN"/>
          </a:p>
        </p:txBody>
      </p:sp>
    </p:spTree>
    <p:extLst>
      <p:ext uri="{BB962C8B-B14F-4D97-AF65-F5344CB8AC3E}">
        <p14:creationId xmlns:p14="http://schemas.microsoft.com/office/powerpoint/2010/main" val="65074710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Slide Image Placeholder 1"/>
          <p:cNvSpPr>
            <a:spLocks noGrp="1" noRot="1" noChangeAspect="1" noTextEdit="1"/>
          </p:cNvSpPr>
          <p:nvPr>
            <p:ph type="sldImg"/>
          </p:nvPr>
        </p:nvSpPr>
        <p:spPr>
          <a:ln/>
        </p:spPr>
      </p:sp>
      <p:sp>
        <p:nvSpPr>
          <p:cNvPr id="1986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surreptitious </a:t>
            </a:r>
            <a:r>
              <a:rPr lang="en-US" altLang="zh-CN" b="1" dirty="0"/>
              <a:t>[,</a:t>
            </a:r>
            <a:r>
              <a:rPr lang="en-US" altLang="zh-CN" b="1" dirty="0" err="1"/>
              <a:t>sʌrəp'tiʃəs</a:t>
            </a:r>
            <a:r>
              <a:rPr lang="en-US" altLang="zh-CN" b="1" dirty="0"/>
              <a:t>]</a:t>
            </a:r>
            <a:r>
              <a:rPr lang="zh-CN" altLang="en-US" dirty="0">
                <a:cs typeface="宋体" charset="0"/>
              </a:rPr>
              <a:t> 鬼鬼祟祟的；秘密的；暗中的</a:t>
            </a:r>
            <a:endParaRPr lang="en-US" altLang="zh-CN" dirty="0">
              <a:cs typeface="宋体" charset="0"/>
            </a:endParaRPr>
          </a:p>
          <a:p>
            <a:r>
              <a:rPr lang="en-US" altLang="zh-CN" sz="1200" kern="1200" dirty="0">
                <a:solidFill>
                  <a:schemeClr val="tx1"/>
                </a:solidFill>
                <a:latin typeface="Arial" charset="0"/>
                <a:ea typeface="宋体" charset="0"/>
                <a:cs typeface="+mn-cs"/>
              </a:rPr>
              <a:t>Confidentiality [,</a:t>
            </a:r>
            <a:r>
              <a:rPr lang="en-US" altLang="zh-CN" sz="1200" kern="1200" dirty="0" err="1">
                <a:solidFill>
                  <a:schemeClr val="tx1"/>
                </a:solidFill>
                <a:latin typeface="Arial" charset="0"/>
                <a:ea typeface="宋体" charset="0"/>
                <a:cs typeface="+mn-cs"/>
              </a:rPr>
              <a:t>kɔnfi,denʃi'æliti</a:t>
            </a:r>
            <a:r>
              <a:rPr lang="en-US" altLang="zh-CN" sz="1200" kern="1200" dirty="0">
                <a:solidFill>
                  <a:schemeClr val="tx1"/>
                </a:solidFill>
                <a:latin typeface="Arial" charset="0"/>
                <a:ea typeface="宋体" charset="0"/>
                <a:cs typeface="+mn-cs"/>
              </a:rPr>
              <a:t>]</a:t>
            </a:r>
          </a:p>
          <a:p>
            <a:r>
              <a:rPr lang="sk-SK" altLang="zh-CN" sz="1200" kern="1200" dirty="0">
                <a:solidFill>
                  <a:schemeClr val="tx1"/>
                </a:solidFill>
                <a:latin typeface="Arial" charset="0"/>
                <a:ea typeface="宋体" charset="0"/>
                <a:cs typeface="+mn-cs"/>
              </a:rPr>
              <a:t>eavesdropping ['i:vz,drɔpiŋ] </a:t>
            </a:r>
            <a:r>
              <a:rPr lang="en-US" altLang="zh-CN" sz="1200" kern="1200" dirty="0">
                <a:solidFill>
                  <a:schemeClr val="tx1"/>
                </a:solidFill>
                <a:latin typeface="Arial" charset="0"/>
                <a:ea typeface="宋体" charset="0"/>
                <a:cs typeface="+mn-cs"/>
              </a:rPr>
              <a:t>n. </a:t>
            </a:r>
            <a:r>
              <a:rPr lang="zh-CN" altLang="en-US" sz="1200" kern="1200" dirty="0">
                <a:solidFill>
                  <a:schemeClr val="tx1"/>
                </a:solidFill>
                <a:latin typeface="Arial" charset="0"/>
                <a:ea typeface="宋体" charset="0"/>
                <a:cs typeface="+mn-cs"/>
              </a:rPr>
              <a:t>偷听；窃取</a:t>
            </a:r>
            <a:endParaRPr lang="zh-CN" altLang="en-US" dirty="0"/>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FC24E65-34CB-7248-9DFA-0AA9EF96EA03}" type="slidenum">
              <a:rPr lang="zh-CN" altLang="en-US">
                <a:latin typeface="Times New Roman" charset="0"/>
              </a:rPr>
              <a:pPr eaLnBrk="1" hangingPunct="1"/>
              <a:t>70</a:t>
            </a:fld>
            <a:endParaRPr lang="en-US" altLang="zh-CN">
              <a:latin typeface="Times New Roman" charset="0"/>
            </a:endParaRPr>
          </a:p>
        </p:txBody>
      </p:sp>
    </p:spTree>
    <p:extLst>
      <p:ext uri="{BB962C8B-B14F-4D97-AF65-F5344CB8AC3E}">
        <p14:creationId xmlns:p14="http://schemas.microsoft.com/office/powerpoint/2010/main" val="1044243412"/>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0A550C3-C04C-0C44-9F8A-71F28F55CAFB}" type="slidenum">
              <a:rPr lang="zh-CN" altLang="en-US">
                <a:latin typeface="Times New Roman" charset="0"/>
              </a:rPr>
              <a:pPr eaLnBrk="1" hangingPunct="1"/>
              <a:t>72</a:t>
            </a:fld>
            <a:endParaRPr lang="en-US" altLang="zh-CN">
              <a:latin typeface="Times New Roman" charset="0"/>
            </a:endParaRPr>
          </a:p>
        </p:txBody>
      </p:sp>
      <p:sp>
        <p:nvSpPr>
          <p:cNvPr id="199683" name="Rectangle 2"/>
          <p:cNvSpPr>
            <a:spLocks noGrp="1" noRot="1" noChangeAspect="1" noChangeArrowheads="1" noTextEdit="1"/>
          </p:cNvSpPr>
          <p:nvPr>
            <p:ph type="sldImg"/>
          </p:nvPr>
        </p:nvSpPr>
        <p:spPr>
          <a:ln/>
        </p:spPr>
      </p:sp>
      <p:sp>
        <p:nvSpPr>
          <p:cNvPr id="1996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In some cases when a connections is established, the sender, receiver, and subnet conduct a negotiation about the parameters to be used, such as max message size, quality of service required, and other issues. Typeically, one side makes a proposal and the other side can accept it, reject it, or make a counter-proposal.</a:t>
            </a:r>
          </a:p>
          <a:p>
            <a:pPr eaLnBrk="1" hangingPunct="1"/>
            <a:endParaRPr lang="en-US" altLang="zh-CN">
              <a:cs typeface="宋体" charset="0"/>
            </a:endParaRPr>
          </a:p>
          <a:p>
            <a:pPr eaLnBrk="1" hangingPunct="1"/>
            <a:r>
              <a:rPr lang="en-US" altLang="zh-CN">
                <a:cs typeface="宋体" charset="0"/>
              </a:rPr>
              <a:t>A circuit is another name for a connection with associated resources, such as a fixed bandwidth. This dats from the telephone network in which a circuit was a path over copper wire that carried a phone conversation.</a:t>
            </a:r>
            <a:endParaRPr lang="zh-CN" altLang="en-US">
              <a:cs typeface="宋体" charset="0"/>
            </a:endParaRPr>
          </a:p>
        </p:txBody>
      </p:sp>
    </p:spTree>
    <p:extLst>
      <p:ext uri="{BB962C8B-B14F-4D97-AF65-F5344CB8AC3E}">
        <p14:creationId xmlns:p14="http://schemas.microsoft.com/office/powerpoint/2010/main" val="40163988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Slide Image Placeholder 1"/>
          <p:cNvSpPr>
            <a:spLocks noGrp="1" noRot="1" noChangeAspect="1" noTextEdit="1"/>
          </p:cNvSpPr>
          <p:nvPr>
            <p:ph type="sldImg"/>
          </p:nvPr>
        </p:nvSpPr>
        <p:spPr>
          <a:ln/>
        </p:spPr>
      </p:sp>
      <p:sp>
        <p:nvSpPr>
          <p:cNvPr id="200707" name="Notes Placeholder 2"/>
          <p:cNvSpPr>
            <a:spLocks noGrp="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653AC32-1099-E445-B205-4ED59D2B7765}" type="slidenum">
              <a:rPr lang="zh-CN" altLang="en-US">
                <a:latin typeface="Times New Roman" charset="0"/>
              </a:rPr>
              <a:pPr eaLnBrk="1" hangingPunct="1"/>
              <a:t>73</a:t>
            </a:fld>
            <a:endParaRPr lang="en-US" altLang="zh-CN">
              <a:latin typeface="Times New Roman" charset="0"/>
            </a:endParaRPr>
          </a:p>
        </p:txBody>
      </p:sp>
    </p:spTree>
    <p:extLst>
      <p:ext uri="{BB962C8B-B14F-4D97-AF65-F5344CB8AC3E}">
        <p14:creationId xmlns:p14="http://schemas.microsoft.com/office/powerpoint/2010/main" val="30448309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BF420F0-2C15-EB49-BFE6-EED741E6048F}" type="slidenum">
              <a:rPr lang="zh-CN" altLang="en-US">
                <a:latin typeface="Times New Roman" charset="0"/>
              </a:rPr>
              <a:pPr eaLnBrk="1" hangingPunct="1"/>
              <a:t>6</a:t>
            </a:fld>
            <a:endParaRPr lang="en-US" altLang="zh-CN">
              <a:latin typeface="Times New Roman" charset="0"/>
            </a:endParaRPr>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sz="1600" b="1" i="0" dirty="0">
                <a:cs typeface="宋体" charset="0"/>
              </a:rPr>
              <a:t>Through</a:t>
            </a:r>
            <a:r>
              <a:rPr lang="zh-CN" altLang="en-US" sz="1600" b="1" i="0" dirty="0">
                <a:cs typeface="宋体" charset="0"/>
              </a:rPr>
              <a:t> </a:t>
            </a:r>
            <a:r>
              <a:rPr lang="en-US" altLang="zh-CN" sz="1600" b="1" i="0" dirty="0">
                <a:cs typeface="宋体" charset="0"/>
              </a:rPr>
              <a:t>the</a:t>
            </a:r>
            <a:r>
              <a:rPr lang="zh-CN" altLang="en-US" sz="1600" b="1" i="0" dirty="0">
                <a:cs typeface="宋体" charset="0"/>
              </a:rPr>
              <a:t> </a:t>
            </a:r>
            <a:r>
              <a:rPr lang="en-US" altLang="zh-CN" sz="1600" b="1" i="0" dirty="0">
                <a:cs typeface="宋体" charset="0"/>
              </a:rPr>
              <a:t>book</a:t>
            </a:r>
            <a:r>
              <a:rPr lang="zh-CN" altLang="en-US" sz="1600" b="1" i="0" dirty="0">
                <a:cs typeface="宋体" charset="0"/>
              </a:rPr>
              <a:t> </a:t>
            </a:r>
            <a:r>
              <a:rPr lang="en-US" altLang="zh-CN" sz="1600" b="1" i="0" dirty="0">
                <a:cs typeface="宋体" charset="0"/>
              </a:rPr>
              <a:t>we</a:t>
            </a:r>
            <a:r>
              <a:rPr lang="zh-CN" altLang="en-US" sz="1600" b="1" i="0" dirty="0">
                <a:cs typeface="宋体" charset="0"/>
              </a:rPr>
              <a:t> </a:t>
            </a:r>
            <a:r>
              <a:rPr lang="en-US" altLang="zh-CN" sz="1600" b="1" i="0" dirty="0">
                <a:cs typeface="宋体" charset="0"/>
              </a:rPr>
              <a:t>ill</a:t>
            </a:r>
            <a:r>
              <a:rPr lang="zh-CN" altLang="en-US" sz="1600" b="1" i="0" dirty="0">
                <a:cs typeface="宋体" charset="0"/>
              </a:rPr>
              <a:t> </a:t>
            </a:r>
            <a:r>
              <a:rPr lang="en-US" altLang="zh-CN" sz="1600" b="1" i="0" dirty="0">
                <a:cs typeface="宋体" charset="0"/>
              </a:rPr>
              <a:t>use</a:t>
            </a:r>
            <a:r>
              <a:rPr lang="zh-CN" altLang="en-US" sz="1600" b="1" i="0" dirty="0">
                <a:cs typeface="宋体" charset="0"/>
              </a:rPr>
              <a:t> </a:t>
            </a:r>
            <a:r>
              <a:rPr lang="en-US" altLang="zh-CN" sz="1600" b="1" i="0" dirty="0">
                <a:cs typeface="宋体" charset="0"/>
              </a:rPr>
              <a:t>the</a:t>
            </a:r>
            <a:r>
              <a:rPr lang="zh-CN" altLang="en-US" sz="1600" b="1" i="0" dirty="0">
                <a:cs typeface="宋体" charset="0"/>
              </a:rPr>
              <a:t> </a:t>
            </a:r>
            <a:r>
              <a:rPr lang="en-US" altLang="zh-CN" sz="1600" b="1" i="0" dirty="0">
                <a:cs typeface="宋体" charset="0"/>
              </a:rPr>
              <a:t>term</a:t>
            </a:r>
            <a:r>
              <a:rPr lang="zh-CN" altLang="en-US" sz="1600" b="1" i="0" dirty="0">
                <a:cs typeface="宋体" charset="0"/>
              </a:rPr>
              <a:t> </a:t>
            </a:r>
            <a:r>
              <a:rPr lang="en-US" altLang="zh-CN" sz="1600" b="1" i="0" dirty="0">
                <a:cs typeface="宋体" charset="0"/>
              </a:rPr>
              <a:t>“computer</a:t>
            </a:r>
            <a:r>
              <a:rPr lang="zh-CN" altLang="en-US" sz="1600" b="1" i="0" dirty="0">
                <a:cs typeface="宋体" charset="0"/>
              </a:rPr>
              <a:t> </a:t>
            </a:r>
            <a:r>
              <a:rPr lang="en-US" altLang="zh-CN" sz="1600" b="1" i="0" dirty="0">
                <a:cs typeface="宋体" charset="0"/>
              </a:rPr>
              <a:t>network”</a:t>
            </a:r>
            <a:r>
              <a:rPr lang="zh-CN" altLang="en-US" sz="1600" b="1" i="0" dirty="0">
                <a:cs typeface="宋体" charset="0"/>
              </a:rPr>
              <a:t> </a:t>
            </a:r>
            <a:r>
              <a:rPr lang="en-US" altLang="zh-CN" sz="1600" b="1" i="0" dirty="0">
                <a:cs typeface="宋体" charset="0"/>
              </a:rPr>
              <a:t>to</a:t>
            </a:r>
            <a:r>
              <a:rPr lang="zh-CN" altLang="en-US" sz="1600" b="1" i="0" dirty="0">
                <a:cs typeface="宋体" charset="0"/>
              </a:rPr>
              <a:t> </a:t>
            </a:r>
            <a:r>
              <a:rPr lang="en-US" altLang="zh-CN" sz="1600" b="1" i="0" dirty="0">
                <a:cs typeface="宋体" charset="0"/>
              </a:rPr>
              <a:t>mean</a:t>
            </a:r>
            <a:r>
              <a:rPr lang="zh-CN" altLang="en-US" sz="1600" b="1" i="0" dirty="0">
                <a:cs typeface="宋体" charset="0"/>
              </a:rPr>
              <a:t> </a:t>
            </a:r>
            <a:r>
              <a:rPr lang="en-US" altLang="zh-CN" sz="1600" b="1" i="0" dirty="0">
                <a:cs typeface="宋体" charset="0"/>
              </a:rPr>
              <a:t>a</a:t>
            </a:r>
            <a:r>
              <a:rPr lang="zh-CN" altLang="en-US" sz="1600" b="1" i="0" dirty="0">
                <a:cs typeface="宋体" charset="0"/>
              </a:rPr>
              <a:t> </a:t>
            </a:r>
            <a:r>
              <a:rPr lang="en-US" altLang="zh-CN" sz="1600" b="1" i="0" dirty="0">
                <a:cs typeface="宋体" charset="0"/>
              </a:rPr>
              <a:t>collection</a:t>
            </a:r>
            <a:r>
              <a:rPr lang="zh-CN" altLang="en-US" sz="1600" b="1" i="0" dirty="0">
                <a:cs typeface="宋体" charset="0"/>
              </a:rPr>
              <a:t> </a:t>
            </a:r>
            <a:r>
              <a:rPr lang="en-US" altLang="zh-CN" sz="1600" b="1" i="0" dirty="0">
                <a:cs typeface="宋体" charset="0"/>
              </a:rPr>
              <a:t>of</a:t>
            </a:r>
            <a:r>
              <a:rPr lang="zh-CN" altLang="en-US" sz="1600" b="1" i="0" dirty="0">
                <a:cs typeface="宋体" charset="0"/>
              </a:rPr>
              <a:t> </a:t>
            </a:r>
            <a:r>
              <a:rPr lang="en-US" altLang="zh-CN" sz="1600" b="1" i="0" dirty="0">
                <a:cs typeface="宋体" charset="0"/>
              </a:rPr>
              <a:t>autonomous</a:t>
            </a:r>
            <a:r>
              <a:rPr lang="zh-CN" altLang="en-US" sz="1600" b="1" i="0" dirty="0">
                <a:cs typeface="宋体" charset="0"/>
              </a:rPr>
              <a:t> </a:t>
            </a:r>
            <a:r>
              <a:rPr lang="en-US" altLang="zh-CN" sz="1600" b="1" i="0" dirty="0">
                <a:cs typeface="宋体" charset="0"/>
              </a:rPr>
              <a:t>computers</a:t>
            </a:r>
            <a:r>
              <a:rPr lang="zh-CN" altLang="en-US" sz="1600" b="1" i="0" dirty="0">
                <a:cs typeface="宋体" charset="0"/>
              </a:rPr>
              <a:t> </a:t>
            </a:r>
            <a:r>
              <a:rPr lang="en-US" altLang="zh-CN" sz="1600" b="1" i="0" dirty="0">
                <a:cs typeface="宋体" charset="0"/>
              </a:rPr>
              <a:t>interconnected</a:t>
            </a:r>
            <a:r>
              <a:rPr lang="zh-CN" altLang="en-US" sz="1600" b="1" i="0" dirty="0">
                <a:cs typeface="宋体" charset="0"/>
              </a:rPr>
              <a:t> </a:t>
            </a:r>
            <a:r>
              <a:rPr lang="en-US" altLang="zh-CN" sz="1600" b="1" i="0" dirty="0">
                <a:cs typeface="宋体" charset="0"/>
              </a:rPr>
              <a:t>by</a:t>
            </a:r>
            <a:r>
              <a:rPr lang="zh-CN" altLang="en-US" sz="1600" b="1" i="0" dirty="0">
                <a:cs typeface="宋体" charset="0"/>
              </a:rPr>
              <a:t> </a:t>
            </a:r>
            <a:r>
              <a:rPr lang="en-US" altLang="zh-CN" sz="1600" b="1" i="0" dirty="0">
                <a:cs typeface="宋体" charset="0"/>
              </a:rPr>
              <a:t>a</a:t>
            </a:r>
            <a:r>
              <a:rPr lang="zh-CN" altLang="en-US" sz="1600" b="1" i="0" dirty="0">
                <a:cs typeface="宋体" charset="0"/>
              </a:rPr>
              <a:t> </a:t>
            </a:r>
            <a:r>
              <a:rPr lang="en-US" altLang="zh-CN" sz="1600" b="1" i="0" dirty="0">
                <a:cs typeface="宋体" charset="0"/>
              </a:rPr>
              <a:t>single</a:t>
            </a:r>
            <a:r>
              <a:rPr lang="zh-CN" altLang="en-US" sz="1600" b="1" i="0" dirty="0">
                <a:cs typeface="宋体" charset="0"/>
              </a:rPr>
              <a:t> </a:t>
            </a:r>
            <a:r>
              <a:rPr lang="en-US" altLang="zh-CN" sz="1600" b="1" i="0" dirty="0">
                <a:cs typeface="宋体" charset="0"/>
              </a:rPr>
              <a:t>technology.</a:t>
            </a:r>
            <a:r>
              <a:rPr lang="zh-CN" altLang="en-US" sz="1600" b="1" i="0" dirty="0">
                <a:cs typeface="宋体" charset="0"/>
              </a:rPr>
              <a:t> </a:t>
            </a:r>
            <a:r>
              <a:rPr lang="en-US" altLang="zh-CN" sz="1600" b="1" i="0" dirty="0">
                <a:cs typeface="宋体" charset="0"/>
              </a:rPr>
              <a:t>Two</a:t>
            </a:r>
            <a:r>
              <a:rPr lang="zh-CN" altLang="en-US" sz="1600" b="1" i="0" dirty="0">
                <a:cs typeface="宋体" charset="0"/>
              </a:rPr>
              <a:t> </a:t>
            </a:r>
            <a:r>
              <a:rPr lang="en-US" altLang="zh-CN" sz="1600" b="1" i="0" dirty="0">
                <a:cs typeface="宋体" charset="0"/>
              </a:rPr>
              <a:t>computers</a:t>
            </a:r>
            <a:r>
              <a:rPr lang="zh-CN" altLang="en-US" sz="1600" b="1" i="0" dirty="0">
                <a:cs typeface="宋体" charset="0"/>
              </a:rPr>
              <a:t> </a:t>
            </a:r>
            <a:r>
              <a:rPr lang="en-US" altLang="zh-CN" sz="1600" b="1" i="0" dirty="0">
                <a:cs typeface="宋体" charset="0"/>
              </a:rPr>
              <a:t>are</a:t>
            </a:r>
            <a:r>
              <a:rPr lang="zh-CN" altLang="en-US" sz="1600" b="1" i="0" dirty="0">
                <a:cs typeface="宋体" charset="0"/>
              </a:rPr>
              <a:t> </a:t>
            </a:r>
            <a:r>
              <a:rPr lang="en-US" altLang="zh-CN" sz="1600" b="1" i="0" dirty="0">
                <a:cs typeface="宋体" charset="0"/>
              </a:rPr>
              <a:t>said</a:t>
            </a:r>
            <a:r>
              <a:rPr lang="zh-CN" altLang="en-US" sz="1600" b="1" i="0" dirty="0">
                <a:cs typeface="宋体" charset="0"/>
              </a:rPr>
              <a:t> </a:t>
            </a:r>
            <a:r>
              <a:rPr lang="en-US" altLang="zh-CN" sz="1600" b="1" i="0" dirty="0">
                <a:cs typeface="宋体" charset="0"/>
              </a:rPr>
              <a:t>to</a:t>
            </a:r>
            <a:r>
              <a:rPr lang="zh-CN" altLang="en-US" sz="1600" b="1" i="0" dirty="0">
                <a:cs typeface="宋体" charset="0"/>
              </a:rPr>
              <a:t> </a:t>
            </a:r>
            <a:r>
              <a:rPr lang="en-US" altLang="zh-CN" sz="1600" b="1" i="0" dirty="0">
                <a:cs typeface="宋体" charset="0"/>
              </a:rPr>
              <a:t>be</a:t>
            </a:r>
            <a:r>
              <a:rPr lang="zh-CN" altLang="en-US" sz="1600" b="1" i="0" dirty="0">
                <a:cs typeface="宋体" charset="0"/>
              </a:rPr>
              <a:t> </a:t>
            </a:r>
            <a:r>
              <a:rPr lang="en-US" altLang="zh-CN" sz="1600" b="1" i="0" dirty="0">
                <a:cs typeface="宋体" charset="0"/>
              </a:rPr>
              <a:t>interconnected</a:t>
            </a:r>
            <a:r>
              <a:rPr lang="zh-CN" altLang="en-US" sz="1600" b="1" i="0" dirty="0">
                <a:cs typeface="宋体" charset="0"/>
              </a:rPr>
              <a:t> </a:t>
            </a:r>
            <a:r>
              <a:rPr lang="en-US" altLang="zh-CN" sz="1600" b="1" i="0" dirty="0">
                <a:cs typeface="宋体" charset="0"/>
              </a:rPr>
              <a:t>if</a:t>
            </a:r>
            <a:r>
              <a:rPr lang="zh-CN" altLang="en-US" sz="1600" b="1" i="0" dirty="0">
                <a:cs typeface="宋体" charset="0"/>
              </a:rPr>
              <a:t> </a:t>
            </a:r>
            <a:r>
              <a:rPr lang="en-US" altLang="zh-CN" sz="1600" b="1" i="0" dirty="0">
                <a:cs typeface="宋体" charset="0"/>
              </a:rPr>
              <a:t>they</a:t>
            </a:r>
            <a:r>
              <a:rPr lang="zh-CN" altLang="en-US" sz="1600" b="1" i="0" dirty="0">
                <a:cs typeface="宋体" charset="0"/>
              </a:rPr>
              <a:t> </a:t>
            </a:r>
            <a:r>
              <a:rPr lang="en-US" altLang="zh-CN" sz="1600" b="1" i="0" dirty="0">
                <a:cs typeface="宋体" charset="0"/>
              </a:rPr>
              <a:t>are</a:t>
            </a:r>
            <a:r>
              <a:rPr lang="zh-CN" altLang="en-US" sz="1600" b="1" i="0" dirty="0">
                <a:cs typeface="宋体" charset="0"/>
              </a:rPr>
              <a:t> </a:t>
            </a:r>
            <a:r>
              <a:rPr lang="en-US" altLang="zh-CN" sz="1600" b="1" i="0" dirty="0">
                <a:cs typeface="宋体" charset="0"/>
              </a:rPr>
              <a:t>able</a:t>
            </a:r>
            <a:r>
              <a:rPr lang="zh-CN" altLang="en-US" sz="1600" b="1" i="0" dirty="0">
                <a:cs typeface="宋体" charset="0"/>
              </a:rPr>
              <a:t> </a:t>
            </a:r>
            <a:r>
              <a:rPr lang="en-US" altLang="zh-CN" sz="1600" b="1" i="0" dirty="0">
                <a:cs typeface="宋体" charset="0"/>
              </a:rPr>
              <a:t>to</a:t>
            </a:r>
            <a:r>
              <a:rPr lang="zh-CN" altLang="en-US" sz="1600" b="1" i="0" dirty="0">
                <a:cs typeface="宋体" charset="0"/>
              </a:rPr>
              <a:t> </a:t>
            </a:r>
            <a:r>
              <a:rPr lang="en-US" altLang="zh-CN" sz="1600" b="1" i="0" dirty="0">
                <a:cs typeface="宋体" charset="0"/>
              </a:rPr>
              <a:t>exchange</a:t>
            </a:r>
            <a:r>
              <a:rPr lang="zh-CN" altLang="en-US" sz="1600" b="1" i="0" dirty="0">
                <a:cs typeface="宋体" charset="0"/>
              </a:rPr>
              <a:t> </a:t>
            </a:r>
            <a:r>
              <a:rPr lang="en-US" altLang="zh-CN" sz="1600" b="1" i="0" dirty="0">
                <a:cs typeface="宋体" charset="0"/>
              </a:rPr>
              <a:t>information</a:t>
            </a:r>
            <a:r>
              <a:rPr lang="zh-CN" altLang="en-US" sz="1600" b="1" i="0" dirty="0">
                <a:cs typeface="宋体" charset="0"/>
              </a:rPr>
              <a:t>.  </a:t>
            </a:r>
            <a:r>
              <a:rPr lang="en-US" altLang="zh-CN" sz="1600" b="1" i="0" dirty="0">
                <a:cs typeface="宋体" charset="0"/>
              </a:rPr>
              <a:t>The</a:t>
            </a:r>
            <a:r>
              <a:rPr lang="zh-CN" altLang="en-US" sz="1600" b="1" i="0" dirty="0">
                <a:cs typeface="宋体" charset="0"/>
              </a:rPr>
              <a:t> </a:t>
            </a:r>
            <a:r>
              <a:rPr lang="en-US" altLang="zh-CN" sz="1600" b="1" i="0" dirty="0">
                <a:cs typeface="宋体" charset="0"/>
              </a:rPr>
              <a:t>connection</a:t>
            </a:r>
            <a:r>
              <a:rPr lang="zh-CN" altLang="en-US" sz="1600" b="1" i="0" dirty="0">
                <a:cs typeface="宋体" charset="0"/>
              </a:rPr>
              <a:t> </a:t>
            </a:r>
            <a:r>
              <a:rPr lang="en-US" altLang="zh-CN" sz="1600" b="1" i="0" dirty="0">
                <a:cs typeface="宋体" charset="0"/>
              </a:rPr>
              <a:t>need</a:t>
            </a:r>
            <a:r>
              <a:rPr lang="zh-CN" altLang="en-US" sz="1600" b="1" i="0" dirty="0">
                <a:cs typeface="宋体" charset="0"/>
              </a:rPr>
              <a:t> </a:t>
            </a:r>
            <a:r>
              <a:rPr lang="en-US" altLang="zh-CN" sz="1600" b="1" i="0" dirty="0">
                <a:cs typeface="宋体" charset="0"/>
              </a:rPr>
              <a:t>not</a:t>
            </a:r>
            <a:r>
              <a:rPr lang="zh-CN" altLang="en-US" sz="1600" b="1" i="0" dirty="0">
                <a:cs typeface="宋体" charset="0"/>
              </a:rPr>
              <a:t> </a:t>
            </a:r>
            <a:r>
              <a:rPr lang="en-US" altLang="zh-CN" sz="1600" b="1" i="0" dirty="0">
                <a:cs typeface="宋体" charset="0"/>
              </a:rPr>
              <a:t>be</a:t>
            </a:r>
            <a:r>
              <a:rPr lang="zh-CN" altLang="en-US" sz="1600" b="1" i="0" dirty="0">
                <a:cs typeface="宋体" charset="0"/>
              </a:rPr>
              <a:t> </a:t>
            </a:r>
            <a:r>
              <a:rPr lang="en-US" altLang="zh-CN" sz="1600" b="1" i="0" dirty="0">
                <a:cs typeface="宋体" charset="0"/>
              </a:rPr>
              <a:t>via</a:t>
            </a:r>
            <a:r>
              <a:rPr lang="zh-CN" altLang="en-US" sz="1600" b="1" i="0" dirty="0">
                <a:cs typeface="宋体" charset="0"/>
              </a:rPr>
              <a:t> </a:t>
            </a:r>
            <a:r>
              <a:rPr lang="en-US" altLang="zh-CN" sz="1600" b="1" i="0" dirty="0">
                <a:cs typeface="宋体" charset="0"/>
              </a:rPr>
              <a:t>a</a:t>
            </a:r>
            <a:r>
              <a:rPr lang="zh-CN" altLang="en-US" sz="1600" b="1" i="0" dirty="0">
                <a:cs typeface="宋体" charset="0"/>
              </a:rPr>
              <a:t> </a:t>
            </a:r>
            <a:r>
              <a:rPr lang="en-US" altLang="zh-CN" sz="1600" b="1" i="0" dirty="0">
                <a:cs typeface="宋体" charset="0"/>
              </a:rPr>
              <a:t>copper</a:t>
            </a:r>
            <a:r>
              <a:rPr lang="zh-CN" altLang="en-US" sz="1600" b="1" i="0" dirty="0">
                <a:cs typeface="宋体" charset="0"/>
              </a:rPr>
              <a:t> </a:t>
            </a:r>
            <a:r>
              <a:rPr lang="en-US" altLang="zh-CN" sz="1600" b="1" i="0" dirty="0">
                <a:cs typeface="宋体" charset="0"/>
              </a:rPr>
              <a:t>wire;</a:t>
            </a:r>
            <a:r>
              <a:rPr lang="zh-CN" altLang="en-US" sz="1600" b="1" i="0" dirty="0">
                <a:cs typeface="宋体" charset="0"/>
              </a:rPr>
              <a:t> </a:t>
            </a:r>
            <a:r>
              <a:rPr lang="en-US" altLang="zh-CN" sz="1600" b="1" i="0" dirty="0">
                <a:cs typeface="宋体" charset="0"/>
              </a:rPr>
              <a:t>fiber</a:t>
            </a:r>
            <a:r>
              <a:rPr lang="zh-CN" altLang="en-US" sz="1600" b="1" i="0" dirty="0">
                <a:cs typeface="宋体" charset="0"/>
              </a:rPr>
              <a:t> </a:t>
            </a:r>
            <a:r>
              <a:rPr lang="en-US" altLang="zh-CN" sz="1600" b="1" i="0" dirty="0">
                <a:cs typeface="宋体" charset="0"/>
              </a:rPr>
              <a:t>optics,</a:t>
            </a:r>
            <a:r>
              <a:rPr lang="zh-CN" altLang="en-US" sz="1600" b="1" i="0" dirty="0">
                <a:cs typeface="宋体" charset="0"/>
              </a:rPr>
              <a:t> </a:t>
            </a:r>
            <a:r>
              <a:rPr lang="en-US" altLang="zh-CN" sz="1600" b="1" i="0" dirty="0">
                <a:cs typeface="宋体" charset="0"/>
              </a:rPr>
              <a:t>microwave,</a:t>
            </a:r>
            <a:r>
              <a:rPr lang="zh-CN" altLang="en-US" sz="1600" b="1" i="0" dirty="0">
                <a:cs typeface="宋体" charset="0"/>
              </a:rPr>
              <a:t> </a:t>
            </a:r>
            <a:r>
              <a:rPr lang="en-US" altLang="zh-CN" sz="1600" b="1" i="0" dirty="0">
                <a:cs typeface="宋体" charset="0"/>
              </a:rPr>
              <a:t>infrared,</a:t>
            </a:r>
            <a:r>
              <a:rPr lang="zh-CN" altLang="en-US" sz="1600" b="1" i="0" dirty="0">
                <a:cs typeface="宋体" charset="0"/>
              </a:rPr>
              <a:t> </a:t>
            </a:r>
            <a:r>
              <a:rPr lang="en-US" altLang="zh-CN" sz="1600" b="1" i="0" dirty="0">
                <a:cs typeface="宋体" charset="0"/>
              </a:rPr>
              <a:t>and</a:t>
            </a:r>
            <a:r>
              <a:rPr lang="zh-CN" altLang="en-US" sz="1600" b="1" i="0" dirty="0">
                <a:cs typeface="宋体" charset="0"/>
              </a:rPr>
              <a:t> </a:t>
            </a:r>
            <a:r>
              <a:rPr lang="en-US" altLang="zh-CN" sz="1600" b="1" i="0" dirty="0">
                <a:cs typeface="宋体" charset="0"/>
              </a:rPr>
              <a:t>communication</a:t>
            </a:r>
            <a:r>
              <a:rPr lang="zh-CN" altLang="en-US" sz="1600" b="1" i="0" dirty="0">
                <a:cs typeface="宋体" charset="0"/>
              </a:rPr>
              <a:t> </a:t>
            </a:r>
            <a:r>
              <a:rPr lang="en-US" altLang="zh-CN" sz="1600" b="1" i="0" dirty="0">
                <a:cs typeface="宋体" charset="0"/>
              </a:rPr>
              <a:t>satellites</a:t>
            </a:r>
            <a:r>
              <a:rPr lang="zh-CN" altLang="en-US" sz="1600" b="1" i="0" dirty="0">
                <a:cs typeface="宋体" charset="0"/>
              </a:rPr>
              <a:t> </a:t>
            </a:r>
            <a:r>
              <a:rPr lang="en-US" altLang="zh-CN" sz="1600" b="1" i="0" dirty="0">
                <a:cs typeface="宋体" charset="0"/>
              </a:rPr>
              <a:t>can</a:t>
            </a:r>
            <a:r>
              <a:rPr lang="zh-CN" altLang="en-US" sz="1600" b="1" i="0" dirty="0">
                <a:cs typeface="宋体" charset="0"/>
              </a:rPr>
              <a:t> </a:t>
            </a:r>
            <a:r>
              <a:rPr lang="en-US" altLang="zh-CN" sz="1600" b="1" i="0" dirty="0">
                <a:cs typeface="宋体" charset="0"/>
              </a:rPr>
              <a:t>also</a:t>
            </a:r>
            <a:r>
              <a:rPr lang="zh-CN" altLang="en-US" sz="1600" b="1" i="0" dirty="0">
                <a:cs typeface="宋体" charset="0"/>
              </a:rPr>
              <a:t> </a:t>
            </a:r>
            <a:r>
              <a:rPr lang="en-US" altLang="zh-CN" sz="1600" b="1" i="0" dirty="0">
                <a:cs typeface="宋体" charset="0"/>
              </a:rPr>
              <a:t>be</a:t>
            </a:r>
            <a:r>
              <a:rPr lang="zh-CN" altLang="en-US" sz="1600" b="1" i="0" dirty="0">
                <a:cs typeface="宋体" charset="0"/>
              </a:rPr>
              <a:t> </a:t>
            </a:r>
            <a:r>
              <a:rPr lang="en-US" altLang="zh-CN" sz="1600" b="1" i="0" dirty="0">
                <a:cs typeface="宋体" charset="0"/>
              </a:rPr>
              <a:t>used.</a:t>
            </a:r>
            <a:r>
              <a:rPr lang="zh-CN" altLang="en-US" sz="1600" b="1" i="0" dirty="0">
                <a:cs typeface="宋体" charset="0"/>
              </a:rPr>
              <a:t> </a:t>
            </a:r>
            <a:r>
              <a:rPr lang="en-US" altLang="zh-CN" sz="1600" b="1" i="0" dirty="0">
                <a:cs typeface="宋体" charset="0"/>
              </a:rPr>
              <a:t>Networks</a:t>
            </a:r>
            <a:r>
              <a:rPr lang="zh-CN" altLang="en-US" sz="1600" b="1" i="0" dirty="0">
                <a:cs typeface="宋体" charset="0"/>
              </a:rPr>
              <a:t> </a:t>
            </a:r>
            <a:r>
              <a:rPr lang="en-US" altLang="zh-CN" sz="1600" b="1" i="0" dirty="0">
                <a:cs typeface="宋体" charset="0"/>
              </a:rPr>
              <a:t>come</a:t>
            </a:r>
            <a:r>
              <a:rPr lang="zh-CN" altLang="en-US" sz="1600" b="1" i="0" dirty="0">
                <a:cs typeface="宋体" charset="0"/>
              </a:rPr>
              <a:t> </a:t>
            </a:r>
            <a:r>
              <a:rPr lang="en-US" altLang="zh-CN" sz="1600" b="1" i="0" dirty="0">
                <a:cs typeface="宋体" charset="0"/>
              </a:rPr>
              <a:t>in</a:t>
            </a:r>
            <a:r>
              <a:rPr lang="zh-CN" altLang="en-US" sz="1600" b="1" i="0" dirty="0">
                <a:cs typeface="宋体" charset="0"/>
              </a:rPr>
              <a:t> </a:t>
            </a:r>
            <a:r>
              <a:rPr lang="en-US" altLang="zh-CN" sz="1600" b="1" i="0" dirty="0">
                <a:cs typeface="宋体" charset="0"/>
              </a:rPr>
              <a:t>many</a:t>
            </a:r>
            <a:r>
              <a:rPr lang="zh-CN" altLang="en-US" sz="1600" b="1" i="0" dirty="0">
                <a:cs typeface="宋体" charset="0"/>
              </a:rPr>
              <a:t> </a:t>
            </a:r>
            <a:r>
              <a:rPr lang="en-US" altLang="zh-CN" sz="1600" b="1" i="0" dirty="0">
                <a:cs typeface="宋体" charset="0"/>
              </a:rPr>
              <a:t>sizes,</a:t>
            </a:r>
            <a:r>
              <a:rPr lang="zh-CN" altLang="en-US" sz="1600" b="1" i="0" dirty="0">
                <a:cs typeface="宋体" charset="0"/>
              </a:rPr>
              <a:t> </a:t>
            </a:r>
            <a:r>
              <a:rPr lang="en-US" altLang="zh-CN" sz="1600" b="1" i="0" dirty="0">
                <a:cs typeface="宋体" charset="0"/>
              </a:rPr>
              <a:t>shapes</a:t>
            </a:r>
            <a:r>
              <a:rPr lang="zh-CN" altLang="en-US" sz="1600" b="1" i="0" dirty="0">
                <a:cs typeface="宋体" charset="0"/>
              </a:rPr>
              <a:t> </a:t>
            </a:r>
            <a:r>
              <a:rPr lang="en-US" altLang="zh-CN" sz="1600" b="1" i="0" dirty="0">
                <a:cs typeface="宋体" charset="0"/>
              </a:rPr>
              <a:t>and</a:t>
            </a:r>
            <a:r>
              <a:rPr lang="zh-CN" altLang="en-US" sz="1600" b="1" i="0" dirty="0">
                <a:cs typeface="宋体" charset="0"/>
              </a:rPr>
              <a:t> </a:t>
            </a:r>
            <a:r>
              <a:rPr lang="en-US" altLang="zh-CN" sz="1600" b="1" i="0" dirty="0">
                <a:cs typeface="宋体" charset="0"/>
              </a:rPr>
              <a:t>forms,</a:t>
            </a:r>
            <a:r>
              <a:rPr lang="zh-CN" altLang="en-US" sz="1600" b="1" i="0" dirty="0">
                <a:cs typeface="宋体" charset="0"/>
              </a:rPr>
              <a:t> </a:t>
            </a:r>
            <a:r>
              <a:rPr lang="en-US" altLang="zh-CN" sz="1600" b="1" i="0" dirty="0">
                <a:cs typeface="宋体" charset="0"/>
              </a:rPr>
              <a:t>as</a:t>
            </a:r>
            <a:r>
              <a:rPr lang="zh-CN" altLang="en-US" sz="1600" b="1" i="0" dirty="0">
                <a:cs typeface="宋体" charset="0"/>
              </a:rPr>
              <a:t> </a:t>
            </a:r>
            <a:r>
              <a:rPr lang="en-US" altLang="zh-CN" sz="1600" b="1" i="0" dirty="0">
                <a:cs typeface="宋体" charset="0"/>
              </a:rPr>
              <a:t>we</a:t>
            </a:r>
            <a:r>
              <a:rPr lang="zh-CN" altLang="en-US" sz="1600" b="1" i="0" dirty="0">
                <a:cs typeface="宋体" charset="0"/>
              </a:rPr>
              <a:t> </a:t>
            </a:r>
            <a:r>
              <a:rPr lang="en-US" altLang="zh-CN" sz="1600" b="1" i="0" dirty="0">
                <a:cs typeface="宋体" charset="0"/>
              </a:rPr>
              <a:t>will</a:t>
            </a:r>
            <a:r>
              <a:rPr lang="zh-CN" altLang="en-US" sz="1600" b="1" i="0" dirty="0">
                <a:cs typeface="宋体" charset="0"/>
              </a:rPr>
              <a:t> </a:t>
            </a:r>
            <a:r>
              <a:rPr lang="en-US" altLang="zh-CN" sz="1600" b="1" i="0" dirty="0">
                <a:cs typeface="宋体" charset="0"/>
              </a:rPr>
              <a:t>see</a:t>
            </a:r>
            <a:r>
              <a:rPr lang="zh-CN" altLang="en-US" sz="1600" b="1" i="0" dirty="0">
                <a:cs typeface="宋体" charset="0"/>
              </a:rPr>
              <a:t> </a:t>
            </a:r>
            <a:r>
              <a:rPr lang="en-US" altLang="zh-CN" sz="1600" b="1" i="0" dirty="0">
                <a:cs typeface="宋体" charset="0"/>
              </a:rPr>
              <a:t>later.</a:t>
            </a:r>
            <a:r>
              <a:rPr lang="zh-CN" altLang="en-US" sz="1600" b="1" i="0" dirty="0">
                <a:cs typeface="宋体" charset="0"/>
              </a:rPr>
              <a:t> </a:t>
            </a:r>
            <a:r>
              <a:rPr lang="en-US" altLang="zh-CN" sz="1600" b="1" i="0" dirty="0">
                <a:cs typeface="宋体" charset="0"/>
              </a:rPr>
              <a:t>They</a:t>
            </a:r>
            <a:r>
              <a:rPr lang="zh-CN" altLang="en-US" sz="1600" b="1" i="0" dirty="0">
                <a:cs typeface="宋体" charset="0"/>
              </a:rPr>
              <a:t> </a:t>
            </a:r>
            <a:r>
              <a:rPr lang="en-US" altLang="zh-CN" sz="1600" b="1" i="0" dirty="0">
                <a:cs typeface="宋体" charset="0"/>
              </a:rPr>
              <a:t>are</a:t>
            </a:r>
            <a:r>
              <a:rPr lang="zh-CN" altLang="en-US" sz="1600" b="1" i="0" dirty="0">
                <a:cs typeface="宋体" charset="0"/>
              </a:rPr>
              <a:t> </a:t>
            </a:r>
            <a:r>
              <a:rPr lang="en-US" altLang="zh-CN" sz="1600" b="1" i="0" dirty="0">
                <a:cs typeface="宋体" charset="0"/>
              </a:rPr>
              <a:t>usually</a:t>
            </a:r>
            <a:r>
              <a:rPr lang="zh-CN" altLang="en-US" sz="1600" b="1" i="0" dirty="0">
                <a:cs typeface="宋体" charset="0"/>
              </a:rPr>
              <a:t> </a:t>
            </a:r>
            <a:r>
              <a:rPr lang="en-US" altLang="zh-CN" sz="1600" b="1" i="0" dirty="0">
                <a:cs typeface="宋体" charset="0"/>
              </a:rPr>
              <a:t>connected</a:t>
            </a:r>
            <a:r>
              <a:rPr lang="zh-CN" altLang="en-US" sz="1600" b="1" i="0" dirty="0">
                <a:cs typeface="宋体" charset="0"/>
              </a:rPr>
              <a:t> </a:t>
            </a:r>
            <a:r>
              <a:rPr lang="en-US" altLang="zh-CN" sz="1600" b="1" i="0" dirty="0">
                <a:cs typeface="宋体" charset="0"/>
              </a:rPr>
              <a:t>together</a:t>
            </a:r>
            <a:r>
              <a:rPr lang="zh-CN" altLang="en-US" sz="1600" b="1" i="0" dirty="0">
                <a:cs typeface="宋体" charset="0"/>
              </a:rPr>
              <a:t> </a:t>
            </a:r>
            <a:r>
              <a:rPr lang="en-US" altLang="zh-CN" sz="1600" b="1" i="0" dirty="0">
                <a:cs typeface="宋体" charset="0"/>
              </a:rPr>
              <a:t>to</a:t>
            </a:r>
            <a:r>
              <a:rPr lang="zh-CN" altLang="en-US" sz="1600" b="1" i="0" dirty="0">
                <a:cs typeface="宋体" charset="0"/>
              </a:rPr>
              <a:t> </a:t>
            </a:r>
            <a:r>
              <a:rPr lang="en-US" altLang="zh-CN" sz="1600" b="1" i="0" dirty="0">
                <a:cs typeface="宋体" charset="0"/>
              </a:rPr>
              <a:t>make</a:t>
            </a:r>
            <a:r>
              <a:rPr lang="zh-CN" altLang="en-US" sz="1600" b="1" i="0" dirty="0">
                <a:cs typeface="宋体" charset="0"/>
              </a:rPr>
              <a:t> </a:t>
            </a:r>
            <a:r>
              <a:rPr lang="en-US" altLang="zh-CN" sz="1600" b="1" i="0" dirty="0">
                <a:cs typeface="宋体" charset="0"/>
              </a:rPr>
              <a:t>larger</a:t>
            </a:r>
            <a:r>
              <a:rPr lang="zh-CN" altLang="en-US" sz="1600" b="1" i="0" dirty="0">
                <a:cs typeface="宋体" charset="0"/>
              </a:rPr>
              <a:t> </a:t>
            </a:r>
            <a:r>
              <a:rPr lang="en-US" altLang="zh-CN" sz="1600" b="1" i="0" dirty="0">
                <a:cs typeface="宋体" charset="0"/>
              </a:rPr>
              <a:t>networks,</a:t>
            </a:r>
            <a:r>
              <a:rPr lang="zh-CN" altLang="en-US" sz="1600" b="1" i="0" dirty="0">
                <a:cs typeface="宋体" charset="0"/>
              </a:rPr>
              <a:t> </a:t>
            </a:r>
            <a:r>
              <a:rPr lang="en-US" altLang="zh-CN" sz="1600" b="1" i="0" dirty="0">
                <a:cs typeface="宋体" charset="0"/>
              </a:rPr>
              <a:t>with</a:t>
            </a:r>
            <a:r>
              <a:rPr lang="zh-CN" altLang="en-US" sz="1600" b="1" i="0" dirty="0">
                <a:cs typeface="宋体" charset="0"/>
              </a:rPr>
              <a:t> </a:t>
            </a:r>
            <a:r>
              <a:rPr lang="en-US" altLang="zh-CN" sz="1600" b="1" i="0" dirty="0">
                <a:cs typeface="宋体" charset="0"/>
              </a:rPr>
              <a:t>Internet</a:t>
            </a:r>
            <a:r>
              <a:rPr lang="zh-CN" altLang="en-US" sz="1600" b="1" i="0" dirty="0">
                <a:cs typeface="宋体" charset="0"/>
              </a:rPr>
              <a:t> </a:t>
            </a:r>
            <a:r>
              <a:rPr lang="en-US" altLang="zh-CN" sz="1600" b="1" i="0" dirty="0">
                <a:cs typeface="宋体" charset="0"/>
              </a:rPr>
              <a:t>being</a:t>
            </a:r>
            <a:r>
              <a:rPr lang="zh-CN" altLang="en-US" sz="1600" b="1" i="0" dirty="0">
                <a:cs typeface="宋体" charset="0"/>
              </a:rPr>
              <a:t> </a:t>
            </a:r>
            <a:r>
              <a:rPr lang="en-US" altLang="zh-CN" sz="1600" b="1" i="0" dirty="0">
                <a:cs typeface="宋体" charset="0"/>
              </a:rPr>
              <a:t>the</a:t>
            </a:r>
            <a:r>
              <a:rPr lang="zh-CN" altLang="en-US" sz="1600" b="1" i="0" dirty="0">
                <a:cs typeface="宋体" charset="0"/>
              </a:rPr>
              <a:t> </a:t>
            </a:r>
            <a:r>
              <a:rPr lang="en-US" altLang="zh-CN" sz="1600" b="1" i="0" dirty="0">
                <a:cs typeface="宋体" charset="0"/>
              </a:rPr>
              <a:t>most</a:t>
            </a:r>
            <a:r>
              <a:rPr lang="zh-CN" altLang="en-US" sz="1600" b="1" i="0" dirty="0">
                <a:cs typeface="宋体" charset="0"/>
              </a:rPr>
              <a:t> </a:t>
            </a:r>
            <a:r>
              <a:rPr lang="en-US" altLang="zh-CN" sz="1600" b="1" i="0" dirty="0">
                <a:cs typeface="宋体" charset="0"/>
              </a:rPr>
              <a:t>well-known</a:t>
            </a:r>
            <a:r>
              <a:rPr lang="zh-CN" altLang="en-US" sz="1600" b="1" i="0" dirty="0">
                <a:cs typeface="宋体" charset="0"/>
              </a:rPr>
              <a:t> </a:t>
            </a:r>
            <a:r>
              <a:rPr lang="en-US" altLang="zh-CN" sz="1600" b="1" i="0" dirty="0">
                <a:cs typeface="宋体" charset="0"/>
              </a:rPr>
              <a:t>example</a:t>
            </a:r>
            <a:r>
              <a:rPr lang="zh-CN" altLang="en-US" sz="1600" b="1" i="0" dirty="0">
                <a:cs typeface="宋体" charset="0"/>
              </a:rPr>
              <a:t> </a:t>
            </a:r>
            <a:r>
              <a:rPr lang="en-US" altLang="zh-CN" sz="1600" b="1" i="0" dirty="0">
                <a:cs typeface="宋体" charset="0"/>
              </a:rPr>
              <a:t>of</a:t>
            </a:r>
            <a:r>
              <a:rPr lang="zh-CN" altLang="en-US" sz="1600" b="1" i="0" dirty="0">
                <a:cs typeface="宋体" charset="0"/>
              </a:rPr>
              <a:t> </a:t>
            </a:r>
            <a:r>
              <a:rPr lang="en-US" altLang="zh-CN" sz="1600" b="1" i="0" dirty="0">
                <a:cs typeface="宋体" charset="0"/>
              </a:rPr>
              <a:t>a</a:t>
            </a:r>
            <a:r>
              <a:rPr lang="zh-CN" altLang="en-US" sz="1600" b="1" i="0" dirty="0">
                <a:cs typeface="宋体" charset="0"/>
              </a:rPr>
              <a:t> </a:t>
            </a:r>
            <a:r>
              <a:rPr lang="en-US" altLang="zh-CN" sz="1600" b="1" i="0" dirty="0">
                <a:cs typeface="宋体" charset="0"/>
              </a:rPr>
              <a:t>network</a:t>
            </a:r>
            <a:r>
              <a:rPr lang="zh-CN" altLang="en-US" sz="1600" b="1" i="0" dirty="0">
                <a:cs typeface="宋体" charset="0"/>
              </a:rPr>
              <a:t> </a:t>
            </a:r>
            <a:r>
              <a:rPr lang="en-US" altLang="zh-CN" sz="1600" b="1" i="0" dirty="0">
                <a:cs typeface="宋体" charset="0"/>
              </a:rPr>
              <a:t>of</a:t>
            </a:r>
            <a:r>
              <a:rPr lang="zh-CN" altLang="en-US" sz="1600" b="1" i="0" dirty="0">
                <a:cs typeface="宋体" charset="0"/>
              </a:rPr>
              <a:t> </a:t>
            </a:r>
            <a:r>
              <a:rPr lang="en-US" altLang="zh-CN" sz="1600" b="1" i="0" dirty="0">
                <a:cs typeface="宋体" charset="0"/>
              </a:rPr>
              <a:t>networks.</a:t>
            </a:r>
          </a:p>
          <a:p>
            <a:endParaRPr lang="en-US" altLang="zh-CN" sz="1600" b="1" i="0" dirty="0">
              <a:cs typeface="宋体" charset="0"/>
            </a:endParaRPr>
          </a:p>
          <a:p>
            <a:r>
              <a:rPr lang="en-US" altLang="zh-CN" sz="1600" b="1" i="1" dirty="0">
                <a:cs typeface="宋体" charset="0"/>
              </a:rPr>
              <a:t>Can You Live Without The Internet?</a:t>
            </a:r>
          </a:p>
          <a:p>
            <a:endParaRPr lang="en-US" altLang="zh-CN" sz="1600" b="1" i="1" dirty="0">
              <a:cs typeface="宋体" charset="0"/>
            </a:endParaRPr>
          </a:p>
          <a:p>
            <a:endParaRPr lang="en-US" altLang="zh-CN" sz="1600" b="1" i="1" dirty="0">
              <a:cs typeface="宋体" charset="0"/>
            </a:endParaRPr>
          </a:p>
          <a:p>
            <a:r>
              <a:rPr lang="en-US" altLang="zh-CN" b="1" i="1" dirty="0">
                <a:cs typeface="宋体" charset="0"/>
              </a:rPr>
              <a:t>The internet dominates our lives about this there is no doubt. We are attached to our e-mail accounts and rely extensively on the internet for all kinds of online research and services, whether it is on health and diet, political news, fashion or food recipes.</a:t>
            </a:r>
            <a:r>
              <a:rPr lang="en-US" altLang="zh-CN" dirty="0">
                <a:cs typeface="宋体" charset="0"/>
              </a:rPr>
              <a:t> In a study published recently in the Journal of Affective Disorders, examined the habits of 20 people who had spent more than 30 nonworking hours a week online for the past three years. The participants described skipping sleep, ignoring family responsibilities, and showing up late for work to fulfill their desire to visit chat rooms and surf the Web. The consequences were severe: Many suffered from marital problems, failed in school or lost a job, and accumulated debt.</a:t>
            </a:r>
          </a:p>
          <a:p>
            <a:r>
              <a:rPr lang="en-US" altLang="zh-CN" dirty="0">
                <a:cs typeface="宋体" charset="0"/>
              </a:rPr>
              <a:t>The </a:t>
            </a:r>
            <a:r>
              <a:rPr lang="en-US" altLang="zh-CN" dirty="0">
                <a:cs typeface="宋体" charset="0"/>
                <a:hlinkClick r:id="rId3"/>
              </a:rPr>
              <a:t>Internet</a:t>
            </a:r>
            <a:r>
              <a:rPr lang="en-US" altLang="zh-CN" dirty="0">
                <a:cs typeface="宋体" charset="0"/>
              </a:rPr>
              <a:t> is an amazing tool which can instantly connect you to people and information all over the world, but do you ever find yourself spending lots of time on the net, surfing for information, checking your e-mails, playing video games or watching videos on YouTube?</a:t>
            </a:r>
          </a:p>
          <a:p>
            <a:r>
              <a:rPr lang="en-US" altLang="zh-CN" dirty="0">
                <a:cs typeface="宋体" charset="0"/>
              </a:rPr>
              <a:t>People have been asked what they thought was the most important item in their daily life: the computer, mobile phone or television. The majority of the readers chose their computers, followed closely by mobile phones.</a:t>
            </a:r>
          </a:p>
          <a:p>
            <a:r>
              <a:rPr lang="en-US" altLang="zh-CN" dirty="0">
                <a:cs typeface="宋体" charset="0"/>
              </a:rPr>
              <a:t>A huge majority of people log on to the </a:t>
            </a:r>
            <a:r>
              <a:rPr lang="en-US" altLang="zh-CN" dirty="0">
                <a:cs typeface="宋体" charset="0"/>
                <a:hlinkClick r:id="rId4"/>
              </a:rPr>
              <a:t>internet</a:t>
            </a:r>
            <a:r>
              <a:rPr lang="en-US" altLang="zh-CN" dirty="0">
                <a:cs typeface="宋体" charset="0"/>
              </a:rPr>
              <a:t> several times a day or are constantly online (either at home or in office). In terms of exact hours, the majority stay connected between 1 to 2 hours, either checking e-mails or just browsing the Net. It is evident that income may not anything to do with how much time one spends online.</a:t>
            </a:r>
          </a:p>
          <a:p>
            <a:r>
              <a:rPr lang="en-US" altLang="zh-CN" dirty="0">
                <a:cs typeface="宋体" charset="0"/>
              </a:rPr>
              <a:t>People have been asked what they thought was the most important item in their daily life: the computer, mobile phone, television or any </a:t>
            </a:r>
            <a:r>
              <a:rPr lang="en-US" altLang="zh-CN" dirty="0">
                <a:cs typeface="宋体" charset="0"/>
                <a:hlinkClick r:id="rId5"/>
              </a:rPr>
              <a:t>broadband</a:t>
            </a:r>
            <a:r>
              <a:rPr lang="en-US" altLang="zh-CN" dirty="0">
                <a:cs typeface="宋体" charset="0"/>
              </a:rPr>
              <a:t> tool. The majority of the readers chose their computers, followed closely by mobile phones.</a:t>
            </a:r>
          </a:p>
          <a:p>
            <a:r>
              <a:rPr lang="en-US" altLang="zh-CN" dirty="0">
                <a:cs typeface="宋体" charset="0"/>
              </a:rPr>
              <a:t>A huge majority of people log on to the internet several times a day or are constantly online (either at home or in office). In terms of exact hours, the majority stay connected between 1 to 2 hours, either checking e-mails or just browsing the Net. It is evident that income may not anything to do with how much time one spends online.</a:t>
            </a:r>
          </a:p>
          <a:p>
            <a:r>
              <a:rPr lang="en-US" altLang="zh-CN" dirty="0">
                <a:cs typeface="宋体" charset="0"/>
              </a:rPr>
              <a:t>Now its your turn to talk, are you hooked to the internet…</a:t>
            </a:r>
          </a:p>
          <a:p>
            <a:pPr eaLnBrk="1" hangingPunct="1"/>
            <a:endParaRPr lang="zh-CN" altLang="en-US" dirty="0">
              <a:cs typeface="宋体" charset="0"/>
            </a:endParaRPr>
          </a:p>
        </p:txBody>
      </p:sp>
    </p:spTree>
    <p:extLst>
      <p:ext uri="{BB962C8B-B14F-4D97-AF65-F5344CB8AC3E}">
        <p14:creationId xmlns:p14="http://schemas.microsoft.com/office/powerpoint/2010/main" val="29641520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Slide Image Placeholder 1"/>
          <p:cNvSpPr>
            <a:spLocks noGrp="1" noRot="1" noChangeAspect="1" noTextEdit="1"/>
          </p:cNvSpPr>
          <p:nvPr>
            <p:ph type="sldImg"/>
          </p:nvPr>
        </p:nvSpPr>
        <p:spPr>
          <a:ln/>
        </p:spPr>
      </p:sp>
      <p:sp>
        <p:nvSpPr>
          <p:cNvPr id="20173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Reliable connection-oriented service has two minor variations: message sequences and byte streams. In the former variant, the message boundaries are preserved. When two 1024-byte messages are sent, they arrive as two distinct 1024-byte messages, never as one 2048-byte message. In the latter, the connection is simply a stream of bytes, with no message boundaries. When 2048 bytes arrive at the receiver, there is no way to tell if they were sent as one 2048-byte message, two 1024-byte messages, or 2048 1-byte messages. If the pages of a book are sent over a network to a phototypesetter as separate messages, it might be important to preserve the message boundaries. On the other hand, when a user logs into a remote server, a byte stream from the user's computer to the server is all that is needed. Message boundaries are not relevant.</a:t>
            </a:r>
          </a:p>
          <a:p>
            <a:endParaRPr lang="en-US" altLang="zh-CN"/>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0E53D876-C5E9-6D46-AB47-853FC8FBA3F6}" type="slidenum">
              <a:rPr lang="zh-CN" altLang="en-US">
                <a:latin typeface="Times New Roman" charset="0"/>
              </a:rPr>
              <a:pPr eaLnBrk="1" hangingPunct="1"/>
              <a:t>74</a:t>
            </a:fld>
            <a:endParaRPr lang="en-US" altLang="zh-CN">
              <a:latin typeface="Times New Roman" charset="0"/>
            </a:endParaRPr>
          </a:p>
        </p:txBody>
      </p:sp>
    </p:spTree>
    <p:extLst>
      <p:ext uri="{BB962C8B-B14F-4D97-AF65-F5344CB8AC3E}">
        <p14:creationId xmlns:p14="http://schemas.microsoft.com/office/powerpoint/2010/main" val="287287056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Slide Image Placeholder 1"/>
          <p:cNvSpPr>
            <a:spLocks noGrp="1" noRot="1" noChangeAspect="1" noTextEdit="1"/>
          </p:cNvSpPr>
          <p:nvPr>
            <p:ph type="sldImg"/>
          </p:nvPr>
        </p:nvSpPr>
        <p:spPr>
          <a:ln/>
        </p:spPr>
      </p:sp>
      <p:sp>
        <p:nvSpPr>
          <p:cNvPr id="2027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dirty="0"/>
              <a:t>Disruptive</a:t>
            </a:r>
          </a:p>
          <a:p>
            <a:r>
              <a:rPr lang="en-US" altLang="zh-CN" dirty="0"/>
              <a:t>Ex.</a:t>
            </a:r>
            <a:r>
              <a:rPr lang="zh-CN" altLang="en-US" dirty="0"/>
              <a:t> </a:t>
            </a:r>
            <a:r>
              <a:rPr lang="en-US" altLang="zh-CN" dirty="0"/>
              <a:t>Sending</a:t>
            </a:r>
            <a:r>
              <a:rPr lang="zh-CN" altLang="en-US" dirty="0"/>
              <a:t>  </a:t>
            </a:r>
            <a:r>
              <a:rPr lang="en-US" altLang="zh-CN" dirty="0"/>
              <a:t>full</a:t>
            </a:r>
            <a:r>
              <a:rPr lang="zh-CN" altLang="en-US" baseline="0" dirty="0"/>
              <a:t> </a:t>
            </a:r>
            <a:r>
              <a:rPr lang="en-US" altLang="zh-CN" baseline="0" dirty="0"/>
              <a:t>text</a:t>
            </a:r>
            <a:r>
              <a:rPr lang="zh-CN" altLang="en-US" baseline="0" dirty="0"/>
              <a:t> </a:t>
            </a:r>
            <a:r>
              <a:rPr lang="en-US" altLang="zh-CN" baseline="0" dirty="0"/>
              <a:t>of</a:t>
            </a:r>
            <a:r>
              <a:rPr lang="zh-CN" altLang="en-US" baseline="0" dirty="0"/>
              <a:t> </a:t>
            </a:r>
            <a:r>
              <a:rPr lang="en-US" altLang="zh-CN" baseline="0" dirty="0"/>
              <a:t>a</a:t>
            </a:r>
            <a:r>
              <a:rPr lang="zh-CN" altLang="en-US" baseline="0" dirty="0"/>
              <a:t> </a:t>
            </a:r>
            <a:r>
              <a:rPr lang="zh-CN" altLang="en-US" dirty="0"/>
              <a:t> </a:t>
            </a:r>
            <a:r>
              <a:rPr lang="en-US" altLang="zh-CN" dirty="0"/>
              <a:t>book</a:t>
            </a:r>
            <a:r>
              <a:rPr lang="zh-CN" altLang="en-US" dirty="0"/>
              <a:t> </a:t>
            </a:r>
            <a:endParaRPr lang="en-US" altLang="zh-CN" dirty="0"/>
          </a:p>
          <a:p>
            <a:pPr marL="228600" indent="-228600">
              <a:buAutoNum type="arabicPeriod"/>
            </a:pPr>
            <a:r>
              <a:rPr lang="en-US" altLang="zh-CN" dirty="0"/>
              <a:t>Send</a:t>
            </a:r>
            <a:r>
              <a:rPr lang="zh-CN" altLang="en-US" dirty="0"/>
              <a:t> </a:t>
            </a:r>
            <a:r>
              <a:rPr lang="en-US" altLang="zh-CN" dirty="0"/>
              <a:t>page</a:t>
            </a:r>
            <a:r>
              <a:rPr lang="zh-CN" altLang="en-US" baseline="0" dirty="0"/>
              <a:t> </a:t>
            </a:r>
            <a:r>
              <a:rPr lang="en-US" altLang="zh-CN" baseline="0" dirty="0"/>
              <a:t>by</a:t>
            </a:r>
            <a:r>
              <a:rPr lang="zh-CN" altLang="en-US" baseline="0" dirty="0"/>
              <a:t> </a:t>
            </a:r>
            <a:r>
              <a:rPr lang="en-US" altLang="zh-CN" baseline="0" dirty="0"/>
              <a:t>page</a:t>
            </a:r>
            <a:r>
              <a:rPr lang="en-US" altLang="zh-CN" dirty="0"/>
              <a:t>,</a:t>
            </a:r>
            <a:r>
              <a:rPr lang="zh-CN" altLang="en-US" dirty="0"/>
              <a:t> </a:t>
            </a:r>
            <a:r>
              <a:rPr lang="en-US" altLang="zh-CN" dirty="0"/>
              <a:t>or</a:t>
            </a:r>
            <a:r>
              <a:rPr lang="zh-CN" altLang="en-US" dirty="0"/>
              <a:t> </a:t>
            </a:r>
            <a:r>
              <a:rPr lang="en-US" altLang="zh-CN" dirty="0"/>
              <a:t>section</a:t>
            </a:r>
            <a:r>
              <a:rPr lang="zh-CN" altLang="en-US" dirty="0"/>
              <a:t> </a:t>
            </a:r>
            <a:r>
              <a:rPr lang="en-US" altLang="zh-CN" dirty="0"/>
              <a:t>by</a:t>
            </a:r>
            <a:r>
              <a:rPr lang="zh-CN" altLang="en-US" dirty="0"/>
              <a:t> </a:t>
            </a:r>
            <a:r>
              <a:rPr lang="en-US" altLang="zh-CN" dirty="0"/>
              <a:t>section</a:t>
            </a:r>
          </a:p>
          <a:p>
            <a:pPr marL="228600" indent="-228600">
              <a:buAutoNum type="arabicPeriod"/>
            </a:pPr>
            <a:r>
              <a:rPr lang="en-US" altLang="zh-CN" dirty="0"/>
              <a:t>Send</a:t>
            </a:r>
            <a:r>
              <a:rPr lang="zh-CN" altLang="en-US" dirty="0"/>
              <a:t> </a:t>
            </a:r>
            <a:r>
              <a:rPr lang="en-US" altLang="zh-CN" baseline="0" dirty="0"/>
              <a:t>char</a:t>
            </a:r>
            <a:r>
              <a:rPr lang="zh-CN" altLang="en-US" baseline="0" dirty="0"/>
              <a:t> </a:t>
            </a:r>
            <a:r>
              <a:rPr lang="en-US" altLang="zh-CN" baseline="0" dirty="0"/>
              <a:t>by</a:t>
            </a:r>
            <a:r>
              <a:rPr lang="zh-CN" altLang="en-US" baseline="0" dirty="0"/>
              <a:t> </a:t>
            </a:r>
            <a:r>
              <a:rPr lang="en-US" altLang="zh-CN" baseline="0" dirty="0"/>
              <a:t>char</a:t>
            </a:r>
            <a:endParaRPr lang="en-US" altLang="zh-CN" dirty="0"/>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8839805-AAFF-B941-85CA-86C38E0A8F39}" type="slidenum">
              <a:rPr lang="zh-CN" altLang="en-US">
                <a:latin typeface="Times New Roman" charset="0"/>
              </a:rPr>
              <a:pPr eaLnBrk="1" hangingPunct="1"/>
              <a:t>75</a:t>
            </a:fld>
            <a:endParaRPr lang="en-US" altLang="zh-CN">
              <a:latin typeface="Times New Roman" charset="0"/>
            </a:endParaRPr>
          </a:p>
        </p:txBody>
      </p:sp>
    </p:spTree>
    <p:extLst>
      <p:ext uri="{BB962C8B-B14F-4D97-AF65-F5344CB8AC3E}">
        <p14:creationId xmlns:p14="http://schemas.microsoft.com/office/powerpoint/2010/main" val="42452928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8454531-AE91-6B4A-8E59-AA70C9A623ED}" type="slidenum">
              <a:rPr lang="zh-CN" altLang="en-US">
                <a:latin typeface="Times New Roman" charset="0"/>
              </a:rPr>
              <a:pPr eaLnBrk="1" hangingPunct="1"/>
              <a:t>76</a:t>
            </a:fld>
            <a:endParaRPr lang="en-US" altLang="zh-CN">
              <a:latin typeface="Times New Roman" charset="0"/>
            </a:endParaRPr>
          </a:p>
        </p:txBody>
      </p:sp>
      <p:sp>
        <p:nvSpPr>
          <p:cNvPr id="203779" name="Rectangle 2"/>
          <p:cNvSpPr>
            <a:spLocks noGrp="1" noChangeArrowheads="1"/>
          </p:cNvSpPr>
          <p:nvPr>
            <p:ph type="body" idx="1"/>
          </p:nvPr>
        </p:nvSpPr>
        <p:spPr>
          <a:xfrm>
            <a:off x="1296988" y="4862513"/>
            <a:ext cx="4429125"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r>
              <a:rPr lang="en-US" altLang="zh-CN" dirty="0">
                <a:cs typeface="宋体" charset="0"/>
              </a:rPr>
              <a:t>What if reliability is essential?.    Build reliable transport via unreliable channel,  let students think about the postal system.</a:t>
            </a:r>
            <a:endParaRPr lang="en-US" altLang="zh-CN" dirty="0"/>
          </a:p>
          <a:p>
            <a:pPr eaLnBrk="1" hangingPunct="1"/>
            <a:endParaRPr lang="zh-CN" altLang="en-US" dirty="0">
              <a:cs typeface="宋体" charset="0"/>
            </a:endParaRPr>
          </a:p>
        </p:txBody>
      </p:sp>
      <p:sp>
        <p:nvSpPr>
          <p:cNvPr id="203780"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160056277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4EA858A-7AD3-8A4E-BC7B-605A8A8ED4F9}" type="slidenum">
              <a:rPr lang="zh-CN" altLang="en-US">
                <a:latin typeface="Times New Roman" charset="0"/>
              </a:rPr>
              <a:pPr eaLnBrk="1" hangingPunct="1"/>
              <a:t>77</a:t>
            </a:fld>
            <a:endParaRPr lang="en-US" altLang="zh-CN">
              <a:latin typeface="Times New Roman" charset="0"/>
            </a:endParaRPr>
          </a:p>
        </p:txBody>
      </p:sp>
      <p:sp>
        <p:nvSpPr>
          <p:cNvPr id="204803" name="Rectangle 2"/>
          <p:cNvSpPr>
            <a:spLocks noGrp="1" noRot="1" noChangeAspect="1" noChangeArrowheads="1" noTextEdit="1"/>
          </p:cNvSpPr>
          <p:nvPr>
            <p:ph type="sldImg"/>
          </p:nvPr>
        </p:nvSpPr>
        <p:spPr>
          <a:ln/>
        </p:spPr>
      </p:sp>
      <p:sp>
        <p:nvSpPr>
          <p:cNvPr id="2048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The concept of using unreliable communication may be confusing at first.</a:t>
            </a:r>
          </a:p>
          <a:p>
            <a:pPr eaLnBrk="1" hangingPunct="1"/>
            <a:r>
              <a:rPr lang="en-US" altLang="zh-CN" dirty="0">
                <a:cs typeface="宋体" charset="0"/>
              </a:rPr>
              <a:t>After all, why would anyone actually prefer unreliable communication to reliable communication?</a:t>
            </a:r>
          </a:p>
          <a:p>
            <a:pPr eaLnBrk="1" hangingPunct="1"/>
            <a:r>
              <a:rPr lang="en-US" altLang="zh-CN" dirty="0">
                <a:cs typeface="宋体" charset="0"/>
              </a:rPr>
              <a:t> first of all, reliable communication (in our sense, that is acknowledged.) may not be available in a given layer. For example, Ethernet does not provide reliable communication. Packets can occasionally be damaged in transit. It is up to higher protocol levels to recover from this problem. In particular, many reliable serves are built on top of an unreliable datagram service.</a:t>
            </a:r>
          </a:p>
          <a:p>
            <a:pPr eaLnBrk="1" hangingPunct="1"/>
            <a:endParaRPr lang="en-US" altLang="zh-CN" dirty="0">
              <a:cs typeface="宋体" charset="0"/>
            </a:endParaRPr>
          </a:p>
          <a:p>
            <a:pPr eaLnBrk="1" hangingPunct="1"/>
            <a:r>
              <a:rPr lang="en-US" altLang="zh-CN" dirty="0">
                <a:cs typeface="宋体" charset="0"/>
              </a:rPr>
              <a:t>Second, the delays inherent in providing a reliable service may be unacceptable, especially in real-time applications such as multimedia.</a:t>
            </a:r>
          </a:p>
          <a:p>
            <a:pPr eaLnBrk="1" hangingPunct="1"/>
            <a:r>
              <a:rPr lang="en-US" altLang="zh-CN" dirty="0">
                <a:cs typeface="宋体" charset="0"/>
              </a:rPr>
              <a:t>For those reasons, both reliable and unreliable communication coexist.</a:t>
            </a:r>
            <a:endParaRPr lang="zh-CN" altLang="en-US" dirty="0">
              <a:cs typeface="宋体" charset="0"/>
            </a:endParaRPr>
          </a:p>
        </p:txBody>
      </p:sp>
    </p:spTree>
    <p:extLst>
      <p:ext uri="{BB962C8B-B14F-4D97-AF65-F5344CB8AC3E}">
        <p14:creationId xmlns:p14="http://schemas.microsoft.com/office/powerpoint/2010/main" val="180374524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C4BF182-CC93-7746-BA59-E5875671782B}" type="slidenum">
              <a:rPr lang="zh-CN" altLang="en-US">
                <a:latin typeface="Times New Roman" charset="0"/>
              </a:rPr>
              <a:pPr eaLnBrk="1" hangingPunct="1"/>
              <a:t>78</a:t>
            </a:fld>
            <a:endParaRPr lang="en-US" altLang="zh-CN">
              <a:latin typeface="Times New Roman" charset="0"/>
            </a:endParaRPr>
          </a:p>
        </p:txBody>
      </p:sp>
      <p:sp>
        <p:nvSpPr>
          <p:cNvPr id="205827" name="Rectangle 2"/>
          <p:cNvSpPr>
            <a:spLocks noGrp="1" noRot="1" noChangeAspect="1" noChangeArrowheads="1" noTextEdit="1"/>
          </p:cNvSpPr>
          <p:nvPr>
            <p:ph type="sldImg"/>
          </p:nvPr>
        </p:nvSpPr>
        <p:spPr>
          <a:ln/>
        </p:spPr>
      </p:sp>
      <p:sp>
        <p:nvSpPr>
          <p:cNvPr id="20582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42525762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E4B558A-0114-464F-AEA3-4FDD781E4F0B}" type="slidenum">
              <a:rPr lang="zh-CN" altLang="en-US">
                <a:latin typeface="Times New Roman" charset="0"/>
              </a:rPr>
              <a:pPr eaLnBrk="1" hangingPunct="1"/>
              <a:t>79</a:t>
            </a:fld>
            <a:endParaRPr lang="en-US" altLang="zh-CN">
              <a:latin typeface="Times New Roman" charset="0"/>
            </a:endParaRPr>
          </a:p>
        </p:txBody>
      </p:sp>
      <p:sp>
        <p:nvSpPr>
          <p:cNvPr id="206851" name="Rectangle 2"/>
          <p:cNvSpPr>
            <a:spLocks noGrp="1" noRot="1" noChangeAspect="1" noChangeArrowheads="1" noTextEdit="1"/>
          </p:cNvSpPr>
          <p:nvPr>
            <p:ph type="sldImg"/>
          </p:nvPr>
        </p:nvSpPr>
        <p:spPr>
          <a:ln/>
        </p:spPr>
      </p:sp>
      <p:sp>
        <p:nvSpPr>
          <p:cNvPr id="2068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The set of primitives available depends on the nature of the service being provided.</a:t>
            </a:r>
            <a:endParaRPr lang="zh-CN" altLang="en-US">
              <a:cs typeface="宋体" charset="0"/>
            </a:endParaRPr>
          </a:p>
        </p:txBody>
      </p:sp>
    </p:spTree>
    <p:extLst>
      <p:ext uri="{BB962C8B-B14F-4D97-AF65-F5344CB8AC3E}">
        <p14:creationId xmlns:p14="http://schemas.microsoft.com/office/powerpoint/2010/main" val="361948215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C2140AC1-1075-394C-91C9-3E57031AD354}" type="slidenum">
              <a:rPr lang="zh-CN" altLang="en-US">
                <a:latin typeface="Times New Roman" charset="0"/>
              </a:rPr>
              <a:pPr eaLnBrk="1" hangingPunct="1"/>
              <a:t>80</a:t>
            </a:fld>
            <a:endParaRPr lang="en-US" altLang="zh-CN">
              <a:latin typeface="Times New Roman" charset="0"/>
            </a:endParaRPr>
          </a:p>
        </p:txBody>
      </p:sp>
      <p:sp>
        <p:nvSpPr>
          <p:cNvPr id="207875" name="Rectangle 2"/>
          <p:cNvSpPr>
            <a:spLocks noGrp="1" noRot="1" noChangeAspect="1" noChangeArrowheads="1" noTextEdit="1"/>
          </p:cNvSpPr>
          <p:nvPr>
            <p:ph type="sldImg"/>
          </p:nvPr>
        </p:nvSpPr>
        <p:spPr>
          <a:ln/>
        </p:spPr>
      </p:sp>
      <p:sp>
        <p:nvSpPr>
          <p:cNvPr id="2078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These primitives might be used for a request-reply interaction in a client-server environment.</a:t>
            </a:r>
            <a:endParaRPr lang="zh-CN" altLang="en-US">
              <a:cs typeface="宋体" charset="0"/>
            </a:endParaRPr>
          </a:p>
        </p:txBody>
      </p:sp>
    </p:spTree>
    <p:extLst>
      <p:ext uri="{BB962C8B-B14F-4D97-AF65-F5344CB8AC3E}">
        <p14:creationId xmlns:p14="http://schemas.microsoft.com/office/powerpoint/2010/main" val="24187398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71294F2C-0AAD-194F-9310-28804E1F0724}" type="slidenum">
              <a:rPr lang="zh-CN" altLang="en-US">
                <a:latin typeface="Times New Roman" charset="0"/>
              </a:rPr>
              <a:pPr eaLnBrk="1" hangingPunct="1"/>
              <a:t>81</a:t>
            </a:fld>
            <a:endParaRPr lang="en-US" altLang="zh-CN">
              <a:latin typeface="Times New Roman" charset="0"/>
            </a:endParaRPr>
          </a:p>
        </p:txBody>
      </p:sp>
      <p:sp>
        <p:nvSpPr>
          <p:cNvPr id="208899" name="Rectangle 2"/>
          <p:cNvSpPr>
            <a:spLocks noGrp="1" noRot="1" noChangeAspect="1" noChangeArrowheads="1" noTextEdit="1"/>
          </p:cNvSpPr>
          <p:nvPr>
            <p:ph type="sldImg"/>
          </p:nvPr>
        </p:nvSpPr>
        <p:spPr>
          <a:ln/>
        </p:spPr>
      </p:sp>
      <p:sp>
        <p:nvSpPr>
          <p:cNvPr id="2089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90732448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C41BE0E0-F1AA-C643-A03F-CA69EF28FE41}" type="slidenum">
              <a:rPr lang="zh-CN" altLang="en-US">
                <a:latin typeface="Times New Roman" charset="0"/>
              </a:rPr>
              <a:pPr eaLnBrk="1" hangingPunct="1"/>
              <a:t>82</a:t>
            </a:fld>
            <a:endParaRPr lang="en-US" altLang="zh-CN">
              <a:latin typeface="Times New Roman" charset="0"/>
            </a:endParaRPr>
          </a:p>
        </p:txBody>
      </p:sp>
      <p:sp>
        <p:nvSpPr>
          <p:cNvPr id="209923" name="Rectangle 2"/>
          <p:cNvSpPr>
            <a:spLocks noGrp="1" noRot="1" noChangeAspect="1" noChangeArrowheads="1" noTextEdit="1"/>
          </p:cNvSpPr>
          <p:nvPr>
            <p:ph type="sldImg"/>
          </p:nvPr>
        </p:nvSpPr>
        <p:spPr>
          <a:ln/>
        </p:spPr>
      </p:sp>
      <p:sp>
        <p:nvSpPr>
          <p:cNvPr id="20992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An analogy with programming languages is worth</a:t>
            </a:r>
            <a:r>
              <a:rPr lang="en-US" altLang="zh-CN" baseline="0" dirty="0">
                <a:cs typeface="宋体" charset="0"/>
              </a:rPr>
              <a:t> making. A service is like an abstract data type or an object in an object-Oriented language. It defines operations that can be performed on an object but does not specify how these operations are implemented. In contrast, a protocol relates to the implementation of the service and as such is not visible to the user of the service.</a:t>
            </a:r>
            <a:endParaRPr lang="zh-CN" altLang="en-US" dirty="0">
              <a:cs typeface="宋体" charset="0"/>
            </a:endParaRPr>
          </a:p>
        </p:txBody>
      </p:sp>
    </p:spTree>
    <p:extLst>
      <p:ext uri="{BB962C8B-B14F-4D97-AF65-F5344CB8AC3E}">
        <p14:creationId xmlns:p14="http://schemas.microsoft.com/office/powerpoint/2010/main" val="1960094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9C7C863-5EEA-7C45-826C-9581F6432CFC}" type="slidenum">
              <a:rPr lang="zh-CN" altLang="en-US">
                <a:latin typeface="Times New Roman" charset="0"/>
              </a:rPr>
              <a:pPr eaLnBrk="1" hangingPunct="1"/>
              <a:t>83</a:t>
            </a:fld>
            <a:endParaRPr lang="en-US" altLang="zh-CN">
              <a:latin typeface="Times New Roman" charset="0"/>
            </a:endParaRPr>
          </a:p>
        </p:txBody>
      </p:sp>
      <p:sp>
        <p:nvSpPr>
          <p:cNvPr id="210947" name="Rectangle 2"/>
          <p:cNvSpPr>
            <a:spLocks noGrp="1" noRot="1" noChangeAspect="1" noChangeArrowheads="1" noTextEdit="1"/>
          </p:cNvSpPr>
          <p:nvPr>
            <p:ph type="sldImg"/>
          </p:nvPr>
        </p:nvSpPr>
        <p:spPr>
          <a:ln/>
        </p:spPr>
      </p:sp>
      <p:sp>
        <p:nvSpPr>
          <p:cNvPr id="2109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645873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060C1E3-BA00-0745-B670-BDF294FAB19F}" type="slidenum">
              <a:rPr lang="zh-CN" altLang="en-US">
                <a:latin typeface="Times New Roman" charset="0"/>
              </a:rPr>
              <a:pPr eaLnBrk="1" hangingPunct="1"/>
              <a:t>7</a:t>
            </a:fld>
            <a:endParaRPr lang="en-US" altLang="zh-CN">
              <a:latin typeface="Times New Roman" charset="0"/>
            </a:endParaRPr>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The Internet addiction ?</a:t>
            </a:r>
          </a:p>
          <a:p>
            <a:pPr eaLnBrk="1" hangingPunct="1"/>
            <a:endParaRPr lang="en-US" altLang="zh-CN">
              <a:cs typeface="宋体" charset="0"/>
            </a:endParaRPr>
          </a:p>
          <a:p>
            <a:pPr eaLnBrk="1" hangingPunct="1"/>
            <a:r>
              <a:rPr lang="en-US" altLang="zh-CN">
                <a:cs typeface="宋体" charset="0"/>
              </a:rPr>
              <a:t>Some say:</a:t>
            </a:r>
          </a:p>
          <a:p>
            <a:pPr eaLnBrk="1" hangingPunct="1"/>
            <a:r>
              <a:rPr lang="en-US" altLang="zh-CN">
                <a:cs typeface="宋体" charset="0"/>
              </a:rPr>
              <a:t>I am one of the addicted users. Every day im on my computer. I have lost almost all my friends &amp; now people make up excuses of why they cant do anything when I call. So im on my computer even more because of this. I have become addicted to pornography lately because I’m on it so much. I have barely even started puberty but yet I am constantly masturbating to ease my guilt/anger. I don’t have any suicidal thoughts but sometimes I get mad at God for this. I have significantly decreased my grades in school because I would rather be on my computer than working. The computer has changed my personality. I used to be a very funny, sports loving, nice guy. But since my addiction, my attitude is different. I talk a lot about Youtube &amp; other websites &amp; it is really annoying to other people. This is the main reason I have lost all my friends, my personality change. Now I have also become rude to other people so that the people that are mean to me will focus on this other person and hurt his feelings. I also am constantly playing video games on my 360, but that is kind of different, all my friends are on their xbox’s a lot too, but not as much as me. It’s really embarrassing when I’m asked what I did over the weekends &amp; all i can say is that i didnt do anything. I’m in the 8th grade &amp; have barely started puberty. I just hope that by highschool everyting will change &amp; i wont be addicted b/c i will get so screwed by not doing my homework &amp; not studying. If anyone can help please do.</a:t>
            </a:r>
            <a:br>
              <a:rPr lang="en-US" altLang="zh-CN">
                <a:cs typeface="宋体" charset="0"/>
              </a:rPr>
            </a:br>
            <a:r>
              <a:rPr lang="en-US" altLang="zh-CN">
                <a:cs typeface="宋体" charset="0"/>
              </a:rPr>
              <a:t>Digg username= Zimmbear, but i’ve for some reason been blocked &amp; i think i sent an email to them but i gave them the wrong ip address.</a:t>
            </a:r>
            <a:br>
              <a:rPr lang="en-US" altLang="zh-CN">
                <a:cs typeface="宋体" charset="0"/>
              </a:rPr>
            </a:br>
            <a:r>
              <a:rPr lang="en-US" altLang="zh-CN">
                <a:cs typeface="宋体" charset="0"/>
              </a:rPr>
              <a:t>Please help</a:t>
            </a:r>
            <a:endParaRPr lang="zh-CN" altLang="en-US">
              <a:cs typeface="宋体" charset="0"/>
            </a:endParaRPr>
          </a:p>
        </p:txBody>
      </p:sp>
    </p:spTree>
    <p:extLst>
      <p:ext uri="{BB962C8B-B14F-4D97-AF65-F5344CB8AC3E}">
        <p14:creationId xmlns:p14="http://schemas.microsoft.com/office/powerpoint/2010/main" val="24238255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a:t>
            </a:r>
            <a:r>
              <a:rPr kumimoji="1" lang="zh-CN" altLang="en-US" dirty="0"/>
              <a:t> </a:t>
            </a:r>
            <a:r>
              <a:rPr kumimoji="1" lang="en-US" altLang="zh-CN" dirty="0"/>
              <a:t>that</a:t>
            </a:r>
            <a:r>
              <a:rPr kumimoji="1" lang="zh-CN" altLang="en-US" dirty="0"/>
              <a:t> </a:t>
            </a:r>
            <a:r>
              <a:rPr kumimoji="1" lang="en-US" altLang="zh-CN" dirty="0"/>
              <a:t>we</a:t>
            </a:r>
            <a:r>
              <a:rPr kumimoji="1" lang="zh-CN" altLang="en-US" dirty="0"/>
              <a:t> </a:t>
            </a:r>
            <a:r>
              <a:rPr kumimoji="1" lang="en-US" altLang="zh-CN" dirty="0"/>
              <a:t>have</a:t>
            </a:r>
            <a:r>
              <a:rPr kumimoji="1" lang="zh-CN" altLang="en-US" dirty="0"/>
              <a:t> </a:t>
            </a:r>
            <a:r>
              <a:rPr kumimoji="1" lang="en-US" altLang="zh-CN" dirty="0"/>
              <a:t>discussed</a:t>
            </a:r>
            <a:r>
              <a:rPr kumimoji="1" lang="zh-CN" altLang="en-US" dirty="0"/>
              <a:t> </a:t>
            </a:r>
            <a:r>
              <a:rPr kumimoji="1" lang="en-US" altLang="zh-CN" dirty="0"/>
              <a:t>layered</a:t>
            </a:r>
            <a:r>
              <a:rPr kumimoji="1" lang="zh-CN" altLang="en-US" dirty="0"/>
              <a:t> </a:t>
            </a:r>
            <a:r>
              <a:rPr kumimoji="1" lang="en-US" altLang="zh-CN" dirty="0"/>
              <a:t>networks</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abstract,</a:t>
            </a:r>
            <a:r>
              <a:rPr kumimoji="1" lang="zh-CN" altLang="en-US" dirty="0"/>
              <a:t> </a:t>
            </a:r>
            <a:r>
              <a:rPr kumimoji="1" lang="en-US" altLang="zh-CN" dirty="0"/>
              <a:t>it</a:t>
            </a:r>
            <a:r>
              <a:rPr kumimoji="1" lang="zh-CN" altLang="en-US" dirty="0"/>
              <a:t> </a:t>
            </a:r>
            <a:r>
              <a:rPr kumimoji="1" lang="en-US" altLang="zh-CN" dirty="0"/>
              <a:t>is</a:t>
            </a:r>
            <a:r>
              <a:rPr kumimoji="1" lang="zh-CN" altLang="en-US" dirty="0"/>
              <a:t> </a:t>
            </a:r>
            <a:r>
              <a:rPr kumimoji="1" lang="en-US" altLang="zh-CN" dirty="0"/>
              <a:t>time</a:t>
            </a:r>
            <a:r>
              <a:rPr kumimoji="1" lang="zh-CN" altLang="en-US" dirty="0"/>
              <a:t> </a:t>
            </a:r>
            <a:r>
              <a:rPr kumimoji="1" lang="en-US" altLang="zh-CN" dirty="0"/>
              <a:t>to</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a:t>some</a:t>
            </a:r>
            <a:r>
              <a:rPr kumimoji="1" lang="zh-CN" altLang="en-US" dirty="0"/>
              <a:t> </a:t>
            </a:r>
            <a:r>
              <a:rPr kumimoji="1" lang="en-US" altLang="zh-CN" dirty="0"/>
              <a:t>examples.</a:t>
            </a:r>
          </a:p>
          <a:p>
            <a:r>
              <a:rPr kumimoji="1" lang="en-US" altLang="zh-CN" dirty="0"/>
              <a:t>We</a:t>
            </a:r>
            <a:r>
              <a:rPr kumimoji="1" lang="zh-CN" altLang="en-US" dirty="0"/>
              <a:t> </a:t>
            </a:r>
            <a:r>
              <a:rPr kumimoji="1" lang="en-US" altLang="zh-CN" dirty="0"/>
              <a:t>will</a:t>
            </a:r>
            <a:r>
              <a:rPr kumimoji="1" lang="zh-CN" altLang="en-US" dirty="0"/>
              <a:t> </a:t>
            </a:r>
            <a:r>
              <a:rPr kumimoji="1" lang="en-US" altLang="zh-CN" dirty="0"/>
              <a:t>discuss</a:t>
            </a:r>
            <a:r>
              <a:rPr kumimoji="1" lang="zh-CN" altLang="en-US" dirty="0"/>
              <a:t> </a:t>
            </a:r>
            <a:r>
              <a:rPr kumimoji="1" lang="en-US" altLang="zh-CN" dirty="0"/>
              <a:t>two</a:t>
            </a:r>
            <a:r>
              <a:rPr kumimoji="1" lang="zh-CN" altLang="en-US" dirty="0"/>
              <a:t> </a:t>
            </a:r>
            <a:r>
              <a:rPr kumimoji="1" lang="en-US" altLang="zh-CN" dirty="0"/>
              <a:t>important</a:t>
            </a:r>
            <a:r>
              <a:rPr kumimoji="1" lang="zh-CN" altLang="en-US" dirty="0"/>
              <a:t> </a:t>
            </a:r>
            <a:r>
              <a:rPr kumimoji="1" lang="en-US" altLang="zh-CN" dirty="0"/>
              <a:t>network</a:t>
            </a:r>
            <a:r>
              <a:rPr kumimoji="1" lang="zh-CN" altLang="en-US" dirty="0"/>
              <a:t> </a:t>
            </a:r>
            <a:r>
              <a:rPr kumimoji="1" lang="en-US" altLang="zh-CN" dirty="0"/>
              <a:t>architectures:</a:t>
            </a:r>
            <a:r>
              <a:rPr kumimoji="1" lang="zh-CN" altLang="en-US" dirty="0"/>
              <a:t> </a:t>
            </a:r>
            <a:r>
              <a:rPr kumimoji="1" lang="en-US" altLang="zh-CN" dirty="0"/>
              <a:t>the</a:t>
            </a:r>
            <a:r>
              <a:rPr kumimoji="1" lang="zh-CN" altLang="en-US" dirty="0"/>
              <a:t> </a:t>
            </a:r>
            <a:r>
              <a:rPr kumimoji="1" lang="en-US" altLang="zh-CN" dirty="0"/>
              <a:t>OSI</a:t>
            </a:r>
            <a:r>
              <a:rPr kumimoji="1" lang="zh-CN" altLang="en-US" dirty="0"/>
              <a:t> </a:t>
            </a:r>
            <a:r>
              <a:rPr kumimoji="1" lang="en-US" altLang="zh-CN" dirty="0"/>
              <a:t>reference</a:t>
            </a:r>
            <a:r>
              <a:rPr kumimoji="1" lang="zh-CN" altLang="en-US" dirty="0"/>
              <a:t> </a:t>
            </a:r>
            <a:r>
              <a:rPr kumimoji="1" lang="en-US" altLang="zh-CN" dirty="0"/>
              <a:t>model</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TCPIP</a:t>
            </a:r>
            <a:r>
              <a:rPr kumimoji="1" lang="zh-CN" altLang="en-US" dirty="0"/>
              <a:t> </a:t>
            </a:r>
            <a:r>
              <a:rPr kumimoji="1" lang="en-US" altLang="zh-CN" dirty="0"/>
              <a:t>reference</a:t>
            </a:r>
            <a:r>
              <a:rPr kumimoji="1" lang="zh-CN" altLang="en-US" dirty="0"/>
              <a:t> </a:t>
            </a:r>
            <a:r>
              <a:rPr kumimoji="1" lang="en-US" altLang="zh-CN" dirty="0"/>
              <a:t>model.</a:t>
            </a:r>
          </a:p>
          <a:p>
            <a:endParaRPr kumimoji="1" lang="zh-CN" altLang="en-US" dirty="0"/>
          </a:p>
        </p:txBody>
      </p:sp>
      <p:sp>
        <p:nvSpPr>
          <p:cNvPr id="4" name="幻灯片编号占位符 3"/>
          <p:cNvSpPr>
            <a:spLocks noGrp="1"/>
          </p:cNvSpPr>
          <p:nvPr>
            <p:ph type="sldNum" sz="quarter" idx="10"/>
          </p:nvPr>
        </p:nvSpPr>
        <p:spPr/>
        <p:txBody>
          <a:bodyPr/>
          <a:lstStyle/>
          <a:p>
            <a:fld id="{586FA6E9-F77B-C046-8D1A-5D2F91332623}" type="slidenum">
              <a:rPr lang="zh-CN" altLang="en-US" smtClean="0"/>
              <a:pPr/>
              <a:t>84</a:t>
            </a:fld>
            <a:endParaRPr lang="en-US" altLang="zh-CN"/>
          </a:p>
        </p:txBody>
      </p:sp>
    </p:spTree>
    <p:extLst>
      <p:ext uri="{BB962C8B-B14F-4D97-AF65-F5344CB8AC3E}">
        <p14:creationId xmlns:p14="http://schemas.microsoft.com/office/powerpoint/2010/main" val="342975299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C62431C0-BADB-9642-B849-77E985646973}" type="slidenum">
              <a:rPr lang="zh-CN" altLang="en-US">
                <a:latin typeface="Times New Roman" charset="0"/>
              </a:rPr>
              <a:pPr eaLnBrk="1" hangingPunct="1"/>
              <a:t>85</a:t>
            </a:fld>
            <a:endParaRPr lang="en-US" altLang="zh-CN">
              <a:latin typeface="Times New Roman" charset="0"/>
            </a:endParaRPr>
          </a:p>
        </p:txBody>
      </p:sp>
      <p:sp>
        <p:nvSpPr>
          <p:cNvPr id="211971" name="Rectangle 2"/>
          <p:cNvSpPr>
            <a:spLocks noGrp="1" noChangeArrowheads="1"/>
          </p:cNvSpPr>
          <p:nvPr>
            <p:ph type="body" idx="1"/>
          </p:nvPr>
        </p:nvSpPr>
        <p:spPr>
          <a:xfrm>
            <a:off x="1296988" y="4862513"/>
            <a:ext cx="4429125" cy="4603750"/>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endParaRPr lang="zh-CN" altLang="en-US">
              <a:cs typeface="宋体" charset="0"/>
            </a:endParaRPr>
          </a:p>
        </p:txBody>
      </p:sp>
      <p:sp>
        <p:nvSpPr>
          <p:cNvPr id="211972"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204124853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8238806-05EC-9142-88C3-CEE793250BA1}" type="slidenum">
              <a:rPr lang="zh-CN" altLang="en-US">
                <a:latin typeface="Times New Roman" charset="0"/>
              </a:rPr>
              <a:pPr eaLnBrk="1" hangingPunct="1"/>
              <a:t>86</a:t>
            </a:fld>
            <a:endParaRPr lang="en-US" altLang="zh-CN">
              <a:latin typeface="Times New Roman" charset="0"/>
            </a:endParaRPr>
          </a:p>
        </p:txBody>
      </p:sp>
      <p:sp>
        <p:nvSpPr>
          <p:cNvPr id="212995" name="Rectangle 2"/>
          <p:cNvSpPr>
            <a:spLocks noGrp="1" noRot="1" noChangeAspect="1" noChangeArrowheads="1" noTextEdit="1"/>
          </p:cNvSpPr>
          <p:nvPr>
            <p:ph type="sldImg"/>
          </p:nvPr>
        </p:nvSpPr>
        <p:spPr>
          <a:ln/>
        </p:spPr>
      </p:sp>
      <p:sp>
        <p:nvSpPr>
          <p:cNvPr id="21299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30252010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0B413129-F3A7-704B-B6EC-B2F857B5C126}" type="slidenum">
              <a:rPr lang="zh-CN" altLang="en-US">
                <a:latin typeface="Times New Roman" charset="0"/>
              </a:rPr>
              <a:pPr eaLnBrk="1" hangingPunct="1"/>
              <a:t>87</a:t>
            </a:fld>
            <a:endParaRPr lang="en-US" altLang="zh-CN">
              <a:latin typeface="Times New Roman" charset="0"/>
            </a:endParaRPr>
          </a:p>
        </p:txBody>
      </p:sp>
      <p:sp>
        <p:nvSpPr>
          <p:cNvPr id="214019" name="Rectangle 2"/>
          <p:cNvSpPr>
            <a:spLocks noGrp="1" noChangeArrowheads="1"/>
          </p:cNvSpPr>
          <p:nvPr>
            <p:ph type="body" idx="1"/>
          </p:nvPr>
        </p:nvSpPr>
        <p:spPr>
          <a:xfrm>
            <a:off x="1296988" y="4862513"/>
            <a:ext cx="4429125"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r>
              <a:rPr lang="en-US" altLang="zh-CN">
                <a:cs typeface="宋体" charset="0"/>
              </a:rPr>
              <a:t>These design issues largely deal with mechanical, electrical and timing interfaces, as well as  the phy trans medium, which lies below the phy layer.</a:t>
            </a:r>
            <a:endParaRPr lang="zh-CN" altLang="en-US">
              <a:cs typeface="宋体" charset="0"/>
            </a:endParaRPr>
          </a:p>
        </p:txBody>
      </p:sp>
      <p:sp>
        <p:nvSpPr>
          <p:cNvPr id="214020"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59103782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Slide Image Placeholder 1"/>
          <p:cNvSpPr>
            <a:spLocks noGrp="1" noRot="1" noChangeAspect="1" noTextEdit="1"/>
          </p:cNvSpPr>
          <p:nvPr>
            <p:ph type="sldImg"/>
          </p:nvPr>
        </p:nvSpPr>
        <p:spPr>
          <a:ln/>
        </p:spPr>
      </p:sp>
      <p:sp>
        <p:nvSpPr>
          <p:cNvPr id="2150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t>Accomplish the task by</a:t>
            </a:r>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D2742FE-C3FC-6E46-A49B-6D0462F7646A}" type="slidenum">
              <a:rPr lang="zh-CN" altLang="en-US">
                <a:latin typeface="Times New Roman" charset="0"/>
              </a:rPr>
              <a:pPr eaLnBrk="1" hangingPunct="1"/>
              <a:t>88</a:t>
            </a:fld>
            <a:endParaRPr lang="en-US" altLang="zh-CN">
              <a:latin typeface="Times New Roman" charset="0"/>
            </a:endParaRPr>
          </a:p>
        </p:txBody>
      </p:sp>
    </p:spTree>
    <p:extLst>
      <p:ext uri="{BB962C8B-B14F-4D97-AF65-F5344CB8AC3E}">
        <p14:creationId xmlns:p14="http://schemas.microsoft.com/office/powerpoint/2010/main" val="255083308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5DB2FE7-2202-464E-A0B5-52DCF8EE5997}" type="slidenum">
              <a:rPr lang="zh-CN" altLang="en-US">
                <a:latin typeface="Times New Roman" charset="0"/>
              </a:rPr>
              <a:pPr eaLnBrk="1" hangingPunct="1"/>
              <a:t>89</a:t>
            </a:fld>
            <a:endParaRPr lang="en-US" altLang="zh-CN">
              <a:latin typeface="Times New Roman" charset="0"/>
            </a:endParaRPr>
          </a:p>
        </p:txBody>
      </p:sp>
      <p:sp>
        <p:nvSpPr>
          <p:cNvPr id="216067" name="Rectangle 2"/>
          <p:cNvSpPr>
            <a:spLocks noGrp="1" noChangeArrowheads="1"/>
          </p:cNvSpPr>
          <p:nvPr>
            <p:ph type="body" idx="1"/>
          </p:nvPr>
        </p:nvSpPr>
        <p:spPr>
          <a:xfrm>
            <a:off x="1296988" y="4862513"/>
            <a:ext cx="4429125"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r>
              <a:rPr lang="en-US" altLang="zh-CN">
                <a:cs typeface="宋体" charset="0"/>
              </a:rPr>
              <a:t>The network layer controls the operation of the subnet. A key design issue is determining how packets are routed from source to destination. Routes can be based on static tables that are ''wired into'' the network and rarely changed. They can also be determined at the start of each conversation, for example, a terminal session (e.g., a login to a remote machine). Finally, they can be highly dynamic, being determined anew for each packet, to reflect the current network load.</a:t>
            </a:r>
          </a:p>
          <a:p>
            <a:r>
              <a:rPr lang="en-US" altLang="zh-CN">
                <a:cs typeface="宋体" charset="0"/>
              </a:rPr>
              <a:t>If too many packets are present in the subnet at the same time, they will get in one another's way, forming bottlenecks. The control of such congestion also belongs to the network layer. More generally, the quality of service provided (delay, transit time, jitter, etc.) is also a network layer issue.</a:t>
            </a:r>
          </a:p>
          <a:p>
            <a:r>
              <a:rPr lang="en-US" altLang="zh-CN">
                <a:cs typeface="宋体" charset="0"/>
              </a:rPr>
              <a:t>When a packet has to travel from one network to another to get to its destination, many problems can arise. The addressing used by the second network may be different from the first one. The second one may not accept the packet at all because it is too large. The protocols may differ, and so on. It is up to the network layer to overcome all these problems to allow heterogeneous networks to be interconnected.</a:t>
            </a:r>
          </a:p>
          <a:p>
            <a:r>
              <a:rPr lang="en-US" altLang="zh-CN">
                <a:cs typeface="宋体" charset="0"/>
              </a:rPr>
              <a:t>In broadcast networks, the routing problem is simple, so the network layer is often thin or even nonexistent.</a:t>
            </a:r>
          </a:p>
          <a:p>
            <a:endParaRPr lang="en-US" altLang="zh-CN">
              <a:cs typeface="宋体" charset="0"/>
            </a:endParaRPr>
          </a:p>
          <a:p>
            <a:pPr eaLnBrk="1" hangingPunct="1"/>
            <a:endParaRPr lang="zh-CN" altLang="en-US">
              <a:cs typeface="宋体" charset="0"/>
            </a:endParaRPr>
          </a:p>
        </p:txBody>
      </p:sp>
      <p:sp>
        <p:nvSpPr>
          <p:cNvPr id="216068"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25211739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16B70FF9-9188-5D47-BFFD-7474EA7814F8}" type="slidenum">
              <a:rPr lang="zh-CN" altLang="en-US">
                <a:latin typeface="Times New Roman" charset="0"/>
              </a:rPr>
              <a:pPr eaLnBrk="1" hangingPunct="1"/>
              <a:t>91</a:t>
            </a:fld>
            <a:endParaRPr lang="en-US" altLang="zh-CN">
              <a:latin typeface="Times New Roman" charset="0"/>
            </a:endParaRPr>
          </a:p>
        </p:txBody>
      </p:sp>
      <p:sp>
        <p:nvSpPr>
          <p:cNvPr id="217091" name="Rectangle 2"/>
          <p:cNvSpPr>
            <a:spLocks noGrp="1" noRot="1" noChangeAspect="1" noChangeArrowheads="1" noTextEdit="1"/>
          </p:cNvSpPr>
          <p:nvPr>
            <p:ph type="sldImg"/>
          </p:nvPr>
        </p:nvSpPr>
        <p:spPr>
          <a:ln/>
        </p:spPr>
      </p:sp>
      <p:sp>
        <p:nvSpPr>
          <p:cNvPr id="2170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lvl="1" eaLnBrk="1" hangingPunct="1"/>
            <a:r>
              <a:rPr lang="en-US" altLang="zh-CN">
                <a:cs typeface="宋体" charset="0"/>
              </a:rPr>
              <a:t>Provides services that span a particular message. For  instance, a login session could be logged</a:t>
            </a:r>
            <a:endParaRPr lang="en-US" altLang="zh-CN" b="1">
              <a:cs typeface="宋体" charset="0"/>
            </a:endParaRPr>
          </a:p>
          <a:p>
            <a:pPr eaLnBrk="1" hangingPunct="1"/>
            <a:endParaRPr lang="zh-CN" altLang="en-US">
              <a:cs typeface="宋体" charset="0"/>
            </a:endParaRPr>
          </a:p>
        </p:txBody>
      </p:sp>
    </p:spTree>
    <p:extLst>
      <p:ext uri="{BB962C8B-B14F-4D97-AF65-F5344CB8AC3E}">
        <p14:creationId xmlns:p14="http://schemas.microsoft.com/office/powerpoint/2010/main" val="351669083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99F6F80-27CE-1947-827A-E247BD53C8E5}" type="slidenum">
              <a:rPr lang="zh-CN" altLang="en-US">
                <a:latin typeface="Times New Roman" charset="0"/>
              </a:rPr>
              <a:pPr eaLnBrk="1" hangingPunct="1"/>
              <a:t>92</a:t>
            </a:fld>
            <a:endParaRPr lang="en-US" altLang="zh-CN">
              <a:latin typeface="Times New Roman" charset="0"/>
            </a:endParaRPr>
          </a:p>
        </p:txBody>
      </p:sp>
      <p:sp>
        <p:nvSpPr>
          <p:cNvPr id="218115" name="Rectangle 2"/>
          <p:cNvSpPr>
            <a:spLocks noGrp="1" noChangeArrowheads="1"/>
          </p:cNvSpPr>
          <p:nvPr>
            <p:ph type="body" idx="1"/>
          </p:nvPr>
        </p:nvSpPr>
        <p:spPr>
          <a:xfrm>
            <a:off x="1296988" y="4862513"/>
            <a:ext cx="4429125" cy="4603750"/>
          </a:xfrm>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endParaRPr lang="zh-CN" altLang="en-US">
              <a:cs typeface="宋体" charset="0"/>
            </a:endParaRPr>
          </a:p>
        </p:txBody>
      </p:sp>
      <p:sp>
        <p:nvSpPr>
          <p:cNvPr id="218116"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40740735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75E9173C-089E-F243-B4DA-6E3C6772C7A3}" type="slidenum">
              <a:rPr lang="zh-CN" altLang="en-US">
                <a:latin typeface="Times New Roman" charset="0"/>
              </a:rPr>
              <a:pPr eaLnBrk="1" hangingPunct="1"/>
              <a:t>95</a:t>
            </a:fld>
            <a:endParaRPr lang="en-US" altLang="zh-CN">
              <a:latin typeface="Times New Roman" charset="0"/>
            </a:endParaRPr>
          </a:p>
        </p:txBody>
      </p:sp>
      <p:sp>
        <p:nvSpPr>
          <p:cNvPr id="219139" name="Rectangle 2"/>
          <p:cNvSpPr>
            <a:spLocks noGrp="1" noRot="1" noChangeAspect="1" noChangeArrowheads="1" noTextEdit="1"/>
          </p:cNvSpPr>
          <p:nvPr>
            <p:ph type="sldImg"/>
          </p:nvPr>
        </p:nvSpPr>
        <p:spPr>
          <a:ln/>
        </p:spPr>
      </p:sp>
      <p:sp>
        <p:nvSpPr>
          <p:cNvPr id="21914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60469794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91A9A15D-82ED-504A-8F0D-29E460E6535E}" type="slidenum">
              <a:rPr lang="zh-CN" altLang="en-US">
                <a:latin typeface="Times New Roman" charset="0"/>
              </a:rPr>
              <a:pPr eaLnBrk="1" hangingPunct="1"/>
              <a:t>96</a:t>
            </a:fld>
            <a:endParaRPr lang="en-US" altLang="zh-CN">
              <a:latin typeface="Times New Roman" charset="0"/>
            </a:endParaRPr>
          </a:p>
        </p:txBody>
      </p:sp>
      <p:sp>
        <p:nvSpPr>
          <p:cNvPr id="220163" name="Rectangle 2"/>
          <p:cNvSpPr>
            <a:spLocks noGrp="1" noRot="1" noChangeAspect="1" noChangeArrowheads="1" noTextEdit="1"/>
          </p:cNvSpPr>
          <p:nvPr>
            <p:ph type="sldImg"/>
          </p:nvPr>
        </p:nvSpPr>
        <p:spPr>
          <a:ln/>
        </p:spPr>
      </p:sp>
      <p:sp>
        <p:nvSpPr>
          <p:cNvPr id="22016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727280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A4DA40DA-293F-3544-A9B1-13C59A66A8CD}" type="slidenum">
              <a:rPr lang="zh-CN" altLang="en-US">
                <a:latin typeface="Times New Roman" charset="0"/>
              </a:rPr>
              <a:pPr eaLnBrk="1" hangingPunct="1"/>
              <a:t>9</a:t>
            </a:fld>
            <a:endParaRPr lang="en-US" altLang="zh-CN">
              <a:latin typeface="Times New Roman" charset="0"/>
            </a:endParaRPr>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Attempt to end the “tyranny of geography”</a:t>
            </a:r>
          </a:p>
          <a:p>
            <a:pPr eaLnBrk="1" hangingPunct="1"/>
            <a:endParaRPr lang="en-US" altLang="zh-CN">
              <a:cs typeface="宋体" charset="0"/>
            </a:endParaRPr>
          </a:p>
          <a:p>
            <a:pPr eaLnBrk="1" hangingPunct="1"/>
            <a:r>
              <a:rPr lang="en-US" altLang="zh-CN">
                <a:cs typeface="宋体" charset="0"/>
              </a:rPr>
              <a:t>If all of its computers suddenly went down, a bank could not last more than five minutes. A modern manufacturing plant, with a computer-controlled assembly line, would not last even 5 secs. Even a small travel agency or three-person law firm is now highly dependent on computer network  for allowing employees to access relevant information and documents instantly.</a:t>
            </a:r>
          </a:p>
          <a:p>
            <a:pPr eaLnBrk="1" hangingPunct="1"/>
            <a:endParaRPr lang="en-US" altLang="zh-CN">
              <a:cs typeface="宋体" charset="0"/>
            </a:endParaRPr>
          </a:p>
          <a:p>
            <a:pPr eaLnBrk="1" hangingPunct="1"/>
            <a:endParaRPr lang="zh-CN" altLang="en-US">
              <a:cs typeface="宋体" charset="0"/>
            </a:endParaRPr>
          </a:p>
        </p:txBody>
      </p:sp>
    </p:spTree>
    <p:extLst>
      <p:ext uri="{BB962C8B-B14F-4D97-AF65-F5344CB8AC3E}">
        <p14:creationId xmlns:p14="http://schemas.microsoft.com/office/powerpoint/2010/main" val="142937551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E7A6158-61B1-E84D-8009-6ED0A5903268}" type="slidenum">
              <a:rPr lang="zh-CN" altLang="en-US">
                <a:latin typeface="Times New Roman" charset="0"/>
              </a:rPr>
              <a:pPr eaLnBrk="1" hangingPunct="1"/>
              <a:t>97</a:t>
            </a:fld>
            <a:endParaRPr lang="en-US" altLang="zh-CN">
              <a:latin typeface="Times New Roman" charset="0"/>
            </a:endParaRPr>
          </a:p>
        </p:txBody>
      </p:sp>
      <p:sp>
        <p:nvSpPr>
          <p:cNvPr id="221187" name="Rectangle 2"/>
          <p:cNvSpPr>
            <a:spLocks noGrp="1" noRot="1" noChangeAspect="1" noChangeArrowheads="1" noTextEdit="1"/>
          </p:cNvSpPr>
          <p:nvPr>
            <p:ph type="sldImg"/>
          </p:nvPr>
        </p:nvSpPr>
        <p:spPr>
          <a:ln/>
        </p:spPr>
      </p:sp>
      <p:sp>
        <p:nvSpPr>
          <p:cNvPr id="22118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33494879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86FA6E9-F77B-C046-8D1A-5D2F91332623}" type="slidenum">
              <a:rPr lang="zh-CN" altLang="en-US" smtClean="0"/>
              <a:pPr/>
              <a:t>98</a:t>
            </a:fld>
            <a:endParaRPr lang="en-US" altLang="zh-CN"/>
          </a:p>
        </p:txBody>
      </p:sp>
    </p:spTree>
    <p:extLst>
      <p:ext uri="{BB962C8B-B14F-4D97-AF65-F5344CB8AC3E}">
        <p14:creationId xmlns:p14="http://schemas.microsoft.com/office/powerpoint/2010/main" val="114346020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Slide Image Placeholder 1"/>
          <p:cNvSpPr>
            <a:spLocks noGrp="1" noRot="1" noChangeAspect="1" noTextEdit="1"/>
          </p:cNvSpPr>
          <p:nvPr>
            <p:ph type="sldImg"/>
          </p:nvPr>
        </p:nvSpPr>
        <p:spPr>
          <a:ln/>
        </p:spPr>
      </p:sp>
      <p:sp>
        <p:nvSpPr>
          <p:cNvPr id="2222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cs typeface="宋体" charset="0"/>
              </a:rPr>
              <a:t>The internet layer defines an official packet format and protocol called IP (Internet Protocol). The job of the internet layer is to deliver IP packets where they are supposed to go. Packet routing is clearly the major issue here, as is avoiding congestion.</a:t>
            </a:r>
          </a:p>
          <a:p>
            <a:endParaRPr lang="en-US" altLang="zh-CN">
              <a:cs typeface="宋体" charset="0"/>
            </a:endParaRPr>
          </a:p>
          <a:p>
            <a:r>
              <a:rPr lang="en-US" altLang="zh-CN">
                <a:cs typeface="宋体" charset="0"/>
              </a:rPr>
              <a:t>The analogy here is with the (snail) mail system. A person can drop a sequence of international letters into a mail box in one country, and with a little luck, most of them will be delivered to the correct address in the destination country. Probably the letters will travel through one or more international mail gateways along the way, but this is transparent to the users. Furthermore, that each country (i.e., each network) has its own stamps, preferred envelope sizes, and delivery rules is hidden from the users.</a:t>
            </a:r>
          </a:p>
          <a:p>
            <a:endParaRPr lang="en-US" altLang="zh-CN">
              <a:cs typeface="宋体" charset="0"/>
            </a:endParaRPr>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C442726-9FE7-0B4F-BEE1-2C6A35FC077B}" type="slidenum">
              <a:rPr lang="zh-CN" altLang="en-US">
                <a:latin typeface="Times New Roman" charset="0"/>
              </a:rPr>
              <a:pPr eaLnBrk="1" hangingPunct="1"/>
              <a:t>99</a:t>
            </a:fld>
            <a:endParaRPr lang="en-US" altLang="zh-CN">
              <a:latin typeface="Times New Roman" charset="0"/>
            </a:endParaRPr>
          </a:p>
        </p:txBody>
      </p:sp>
    </p:spTree>
    <p:extLst>
      <p:ext uri="{BB962C8B-B14F-4D97-AF65-F5344CB8AC3E}">
        <p14:creationId xmlns:p14="http://schemas.microsoft.com/office/powerpoint/2010/main" val="23009129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934FA37-25D9-DD42-9A53-C80CE724F285}" type="slidenum">
              <a:rPr lang="zh-CN" altLang="en-US">
                <a:latin typeface="Times New Roman" charset="0"/>
              </a:rPr>
              <a:pPr eaLnBrk="1" hangingPunct="1"/>
              <a:t>100</a:t>
            </a:fld>
            <a:endParaRPr lang="en-US" altLang="zh-CN">
              <a:latin typeface="Times New Roman" charset="0"/>
            </a:endParaRPr>
          </a:p>
        </p:txBody>
      </p:sp>
      <p:sp>
        <p:nvSpPr>
          <p:cNvPr id="223235" name="Rectangle 2"/>
          <p:cNvSpPr>
            <a:spLocks noGrp="1" noChangeArrowheads="1"/>
          </p:cNvSpPr>
          <p:nvPr>
            <p:ph type="body" idx="1"/>
          </p:nvPr>
        </p:nvSpPr>
        <p:spPr>
          <a:xfrm>
            <a:off x="1296988" y="4862513"/>
            <a:ext cx="4429125" cy="460375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6261" tIns="47286" rIns="96261" bIns="47286"/>
          <a:lstStyle/>
          <a:p>
            <a:pPr eaLnBrk="1" hangingPunct="1"/>
            <a:r>
              <a:rPr lang="en-US" altLang="zh-CN">
                <a:cs typeface="宋体" charset="0"/>
              </a:rPr>
              <a:t>The layer above the internet layer in the TCP/IP model is now usually called the transport layer. It is designed to allow peer entities on the source and destination hosts to carry on a conversation, just as in the OSI transport layer. Two end-to-end transport protocols have been defined here.</a:t>
            </a:r>
            <a:endParaRPr lang="zh-CN" altLang="en-US">
              <a:cs typeface="宋体" charset="0"/>
            </a:endParaRPr>
          </a:p>
        </p:txBody>
      </p:sp>
      <p:sp>
        <p:nvSpPr>
          <p:cNvPr id="223236" name="Rectangle 3"/>
          <p:cNvSpPr>
            <a:spLocks noGrp="1" noRot="1" noChangeAspect="1" noChangeArrowheads="1" noTextEdit="1"/>
          </p:cNvSpPr>
          <p:nvPr>
            <p:ph type="sldImg"/>
          </p:nvPr>
        </p:nvSpPr>
        <p:spPr>
          <a:xfrm>
            <a:off x="1001713" y="774700"/>
            <a:ext cx="5097462" cy="3822700"/>
          </a:xfrm>
          <a:ln w="12700" cap="flat">
            <a:solidFill>
              <a:schemeClr val="tx1"/>
            </a:solidFill>
          </a:ln>
        </p:spPr>
      </p:sp>
    </p:spTree>
    <p:extLst>
      <p:ext uri="{BB962C8B-B14F-4D97-AF65-F5344CB8AC3E}">
        <p14:creationId xmlns:p14="http://schemas.microsoft.com/office/powerpoint/2010/main" val="156907463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Slide Image Placeholder 1"/>
          <p:cNvSpPr>
            <a:spLocks noGrp="1" noRot="1" noChangeAspect="1" noTextEdit="1"/>
          </p:cNvSpPr>
          <p:nvPr>
            <p:ph type="sldImg"/>
          </p:nvPr>
        </p:nvSpPr>
        <p:spPr>
          <a:ln/>
        </p:spPr>
      </p:sp>
      <p:sp>
        <p:nvSpPr>
          <p:cNvPr id="22425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cs typeface="宋体" charset="0"/>
              </a:rPr>
              <a:t>The TCP/IP model does not have session or presentation layers. No need for them was perceived, so they were not included. Experience with the OSI model has proven this view correct: they are of little use to most applications.</a:t>
            </a:r>
          </a:p>
        </p:txBody>
      </p:sp>
      <p:sp>
        <p:nvSpPr>
          <p:cNvPr id="4" name="Slide Number Placeholder 3"/>
          <p:cNvSpPr>
            <a:spLocks noGrp="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46E34866-9786-2C4D-88CE-3F555619F533}" type="slidenum">
              <a:rPr lang="zh-CN" altLang="en-US">
                <a:latin typeface="Times New Roman" charset="0"/>
              </a:rPr>
              <a:pPr eaLnBrk="1" hangingPunct="1"/>
              <a:t>101</a:t>
            </a:fld>
            <a:endParaRPr lang="en-US" altLang="zh-CN">
              <a:latin typeface="Times New Roman" charset="0"/>
            </a:endParaRPr>
          </a:p>
        </p:txBody>
      </p:sp>
    </p:spTree>
    <p:extLst>
      <p:ext uri="{BB962C8B-B14F-4D97-AF65-F5344CB8AC3E}">
        <p14:creationId xmlns:p14="http://schemas.microsoft.com/office/powerpoint/2010/main" val="348795710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73ED11FB-43EF-0F4B-A7E4-2C928593A341}" type="slidenum">
              <a:rPr lang="zh-CN" altLang="en-US">
                <a:latin typeface="Times New Roman" charset="0"/>
              </a:rPr>
              <a:pPr eaLnBrk="1" hangingPunct="1"/>
              <a:t>102</a:t>
            </a:fld>
            <a:endParaRPr lang="en-US" altLang="zh-CN">
              <a:latin typeface="Times New Roman" charset="0"/>
            </a:endParaRPr>
          </a:p>
        </p:txBody>
      </p:sp>
      <p:sp>
        <p:nvSpPr>
          <p:cNvPr id="225283" name="Rectangle 2"/>
          <p:cNvSpPr>
            <a:spLocks noGrp="1" noRot="1" noChangeAspect="1" noChangeArrowheads="1" noTextEdit="1"/>
          </p:cNvSpPr>
          <p:nvPr>
            <p:ph type="sldImg"/>
          </p:nvPr>
        </p:nvSpPr>
        <p:spPr>
          <a:ln/>
        </p:spPr>
      </p:sp>
      <p:sp>
        <p:nvSpPr>
          <p:cNvPr id="22528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82281175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DF0A4856-4555-0547-B340-C457FA3001E6}" type="slidenum">
              <a:rPr lang="zh-CN" altLang="en-US">
                <a:latin typeface="Times New Roman" charset="0"/>
              </a:rPr>
              <a:pPr eaLnBrk="1" hangingPunct="1"/>
              <a:t>103</a:t>
            </a:fld>
            <a:endParaRPr lang="en-US" altLang="zh-CN">
              <a:latin typeface="Times New Roman" charset="0"/>
            </a:endParaRPr>
          </a:p>
        </p:txBody>
      </p:sp>
      <p:sp>
        <p:nvSpPr>
          <p:cNvPr id="226307" name="Rectangle 2"/>
          <p:cNvSpPr>
            <a:spLocks noGrp="1" noRot="1" noChangeAspect="1" noChangeArrowheads="1" noTextEdit="1"/>
          </p:cNvSpPr>
          <p:nvPr>
            <p:ph type="sldImg"/>
          </p:nvPr>
        </p:nvSpPr>
        <p:spPr>
          <a:ln/>
        </p:spPr>
      </p:sp>
      <p:sp>
        <p:nvSpPr>
          <p:cNvPr id="2263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cs typeface="宋体" charset="0"/>
              </a:rPr>
              <a:t>Our chapter sequence is based on this model. In this way, we retain the value of the OSI model for understanding network architectures, but concentrate primarily on protocols that are important in practice, from TCP/IP and related protocols to newer ones such as 802.11, SONET, and Bluetooth.</a:t>
            </a:r>
            <a:endParaRPr lang="zh-CN" altLang="en-US">
              <a:cs typeface="宋体" charset="0"/>
            </a:endParaRPr>
          </a:p>
        </p:txBody>
      </p:sp>
    </p:spTree>
    <p:extLst>
      <p:ext uri="{BB962C8B-B14F-4D97-AF65-F5344CB8AC3E}">
        <p14:creationId xmlns:p14="http://schemas.microsoft.com/office/powerpoint/2010/main" val="585762608"/>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59A09F22-1DA7-9F48-8D01-5302752DF504}" type="slidenum">
              <a:rPr lang="zh-CN" altLang="en-US">
                <a:latin typeface="Times New Roman" charset="0"/>
              </a:rPr>
              <a:pPr eaLnBrk="1" hangingPunct="1"/>
              <a:t>104</a:t>
            </a:fld>
            <a:endParaRPr lang="en-US" altLang="zh-CN">
              <a:latin typeface="Times New Roman" charset="0"/>
            </a:endParaRPr>
          </a:p>
        </p:txBody>
      </p:sp>
      <p:sp>
        <p:nvSpPr>
          <p:cNvPr id="227331" name="Rectangle 2"/>
          <p:cNvSpPr>
            <a:spLocks noGrp="1" noRot="1" noChangeAspect="1" noChangeArrowheads="1" noTextEdit="1"/>
          </p:cNvSpPr>
          <p:nvPr>
            <p:ph type="sldImg"/>
          </p:nvPr>
        </p:nvSpPr>
        <p:spPr>
          <a:ln/>
        </p:spPr>
      </p:sp>
      <p:sp>
        <p:nvSpPr>
          <p:cNvPr id="22733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57390401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9EDE0F28-03B9-0D4C-9F2B-4D4D23D71D96}" type="slidenum">
              <a:rPr lang="zh-CN" altLang="en-US">
                <a:latin typeface="Times New Roman" charset="0"/>
              </a:rPr>
              <a:pPr eaLnBrk="1" hangingPunct="1"/>
              <a:t>105</a:t>
            </a:fld>
            <a:endParaRPr lang="en-US" altLang="zh-CN">
              <a:latin typeface="Times New Roman" charset="0"/>
            </a:endParaRPr>
          </a:p>
        </p:txBody>
      </p:sp>
      <p:sp>
        <p:nvSpPr>
          <p:cNvPr id="228355" name="Rectangle 2"/>
          <p:cNvSpPr>
            <a:spLocks noGrp="1" noRot="1" noChangeAspect="1" noChangeArrowheads="1" noTextEdit="1"/>
          </p:cNvSpPr>
          <p:nvPr>
            <p:ph type="sldImg"/>
          </p:nvPr>
        </p:nvSpPr>
        <p:spPr>
          <a:ln/>
        </p:spPr>
      </p:sp>
      <p:sp>
        <p:nvSpPr>
          <p:cNvPr id="22835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152920753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65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9A3B4B74-7F8E-A84B-89F2-D39A069B4425}" type="slidenum">
              <a:rPr lang="zh-CN" altLang="en-US">
                <a:latin typeface="Times New Roman" charset="0"/>
              </a:rPr>
              <a:pPr eaLnBrk="1" hangingPunct="1"/>
              <a:t>108</a:t>
            </a:fld>
            <a:endParaRPr lang="en-US" altLang="zh-CN">
              <a:latin typeface="Times New Roman" charset="0"/>
            </a:endParaRPr>
          </a:p>
        </p:txBody>
      </p:sp>
      <p:sp>
        <p:nvSpPr>
          <p:cNvPr id="229379" name="Rectangle 2"/>
          <p:cNvSpPr>
            <a:spLocks noGrp="1" noRot="1" noChangeAspect="1" noChangeArrowheads="1" noTextEdit="1"/>
          </p:cNvSpPr>
          <p:nvPr>
            <p:ph type="sldImg"/>
          </p:nvPr>
        </p:nvSpPr>
        <p:spPr>
          <a:ln/>
        </p:spPr>
      </p:sp>
      <p:sp>
        <p:nvSpPr>
          <p:cNvPr id="2293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b="1"/>
              <a:t>['bjuərəukræt]</a:t>
            </a:r>
          </a:p>
          <a:p>
            <a:pPr eaLnBrk="1" hangingPunct="1"/>
            <a:endParaRPr lang="en-US" altLang="zh-CN" b="1">
              <a:cs typeface="宋体" charset="0"/>
            </a:endParaRPr>
          </a:p>
          <a:p>
            <a:pPr eaLnBrk="1" hangingPunct="1"/>
            <a:r>
              <a:rPr lang="en-US" altLang="zh-CN" b="1">
                <a:cs typeface="宋体" charset="0"/>
              </a:rPr>
              <a:t>The second reason that osi never caught on is that both the model and protocols are flawed. The choice of 7 layers was more political than technical, and 2 of the layers are nearly empty, whereas 2 other ones are overfull.</a:t>
            </a:r>
          </a:p>
          <a:p>
            <a:pPr eaLnBrk="1" hangingPunct="1"/>
            <a:endParaRPr lang="en-US" altLang="zh-CN" b="1">
              <a:cs typeface="宋体" charset="0"/>
            </a:endParaRPr>
          </a:p>
          <a:p>
            <a:r>
              <a:rPr lang="en-US" altLang="zh-CN" b="1">
                <a:cs typeface="宋体" charset="0"/>
              </a:rPr>
              <a:t>unwieldy [,ʌn'wi:ldi] </a:t>
            </a:r>
          </a:p>
          <a:p>
            <a:r>
              <a:rPr lang="en-US" altLang="zh-CN">
                <a:cs typeface="宋体" charset="0"/>
              </a:rPr>
              <a:t>adj. </a:t>
            </a:r>
            <a:r>
              <a:rPr lang="zh-CN" altLang="en-US">
                <a:cs typeface="宋体" charset="0"/>
              </a:rPr>
              <a:t>笨拙的；笨重的；不灵便的；难处理的</a:t>
            </a:r>
          </a:p>
          <a:p>
            <a:pPr eaLnBrk="1" hangingPunct="1"/>
            <a:endParaRPr lang="en-US" altLang="zh-CN" b="1">
              <a:cs typeface="宋体" charset="0"/>
            </a:endParaRPr>
          </a:p>
          <a:p>
            <a:pPr eaLnBrk="1" hangingPunct="1"/>
            <a:endParaRPr lang="en-US" altLang="zh-CN" b="1">
              <a:cs typeface="宋体" charset="0"/>
            </a:endParaRPr>
          </a:p>
          <a:p>
            <a:pPr eaLnBrk="1" hangingPunct="1"/>
            <a:endParaRPr lang="zh-CN" altLang="en-US">
              <a:cs typeface="宋体" charset="0"/>
            </a:endParaRPr>
          </a:p>
        </p:txBody>
      </p:sp>
    </p:spTree>
    <p:extLst>
      <p:ext uri="{BB962C8B-B14F-4D97-AF65-F5344CB8AC3E}">
        <p14:creationId xmlns:p14="http://schemas.microsoft.com/office/powerpoint/2010/main" val="26309183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63629D2-91E1-BB4A-8E62-B68C57422326}" type="slidenum">
              <a:rPr lang="zh-CN" altLang="en-US">
                <a:latin typeface="Times New Roman" charset="0"/>
              </a:rPr>
              <a:pPr eaLnBrk="1" hangingPunct="1"/>
              <a:t>10</a:t>
            </a:fld>
            <a:endParaRPr lang="en-US" altLang="zh-CN">
              <a:latin typeface="Times New Roman" charset="0"/>
            </a:endParaRPr>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cs typeface="宋体" charset="0"/>
              </a:rPr>
              <a:t>Note that we have shown the network as a simple oval, without any detail. We will use this form when we mean a network in the abstract sense. When more detail is required, it will be provided.</a:t>
            </a:r>
          </a:p>
          <a:p>
            <a:pPr eaLnBrk="1" hangingPunct="1"/>
            <a:r>
              <a:rPr lang="en-US" altLang="zh-CN" dirty="0">
                <a:cs typeface="宋体" charset="0"/>
              </a:rPr>
              <a:t>C/S model is widely used and forms the basis of much network usage.</a:t>
            </a:r>
          </a:p>
          <a:p>
            <a:pPr eaLnBrk="1" hangingPunct="1"/>
            <a:r>
              <a:rPr lang="en-US" altLang="zh-CN" dirty="0">
                <a:cs typeface="宋体" charset="0"/>
              </a:rPr>
              <a:t>e.g. www, the same model is employed.</a:t>
            </a:r>
          </a:p>
          <a:p>
            <a:pPr eaLnBrk="1" hangingPunct="1"/>
            <a:endParaRPr lang="zh-CN" altLang="en-US" dirty="0">
              <a:cs typeface="宋体" charset="0"/>
            </a:endParaRPr>
          </a:p>
        </p:txBody>
      </p:sp>
    </p:spTree>
    <p:extLst>
      <p:ext uri="{BB962C8B-B14F-4D97-AF65-F5344CB8AC3E}">
        <p14:creationId xmlns:p14="http://schemas.microsoft.com/office/powerpoint/2010/main" val="309168295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665CDEB8-1155-8A45-BA57-FFBE06AF36CE}" type="slidenum">
              <a:rPr lang="zh-CN" altLang="en-US">
                <a:latin typeface="Times New Roman" charset="0"/>
              </a:rPr>
              <a:pPr eaLnBrk="1" hangingPunct="1"/>
              <a:t>109</a:t>
            </a:fld>
            <a:endParaRPr lang="en-US" altLang="zh-CN">
              <a:latin typeface="Times New Roman" charset="0"/>
            </a:endParaRPr>
          </a:p>
        </p:txBody>
      </p:sp>
      <p:sp>
        <p:nvSpPr>
          <p:cNvPr id="230403" name="Rectangle 2"/>
          <p:cNvSpPr>
            <a:spLocks noGrp="1" noRot="1" noChangeAspect="1" noChangeArrowheads="1" noTextEdit="1"/>
          </p:cNvSpPr>
          <p:nvPr>
            <p:ph type="sldImg"/>
          </p:nvPr>
        </p:nvSpPr>
        <p:spPr>
          <a:ln/>
        </p:spPr>
      </p:sp>
      <p:sp>
        <p:nvSpPr>
          <p:cNvPr id="23040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cs typeface="宋体" charset="0"/>
              </a:rPr>
              <a:t>apocalypse 【</a:t>
            </a:r>
            <a:r>
              <a:rPr lang="zh-CN" altLang="en-US">
                <a:cs typeface="宋体" charset="0"/>
              </a:rPr>
              <a:t>音标</a:t>
            </a:r>
            <a:r>
              <a:rPr lang="en-US" altLang="zh-CN">
                <a:cs typeface="宋体" charset="0"/>
              </a:rPr>
              <a:t>】</a:t>
            </a:r>
            <a:r>
              <a:rPr lang="zh-CN" altLang="en-US">
                <a:cs typeface="宋体" charset="0"/>
              </a:rPr>
              <a:t>：</a:t>
            </a:r>
            <a:r>
              <a:rPr lang="en-US" altLang="zh-CN">
                <a:cs typeface="宋体" charset="0"/>
              </a:rPr>
              <a:t>[</a:t>
            </a:r>
            <a:r>
              <a:rPr lang="fr-FR" altLang="zh-CN">
                <a:cs typeface="宋体" charset="0"/>
              </a:rPr>
              <a:t>ə'pɔkəlips] 【</a:t>
            </a:r>
            <a:r>
              <a:rPr lang="zh-CN" altLang="en-US">
                <a:cs typeface="宋体" charset="0"/>
              </a:rPr>
              <a:t>词典解释</a:t>
            </a:r>
            <a:r>
              <a:rPr lang="en-US" altLang="zh-CN">
                <a:cs typeface="宋体" charset="0"/>
              </a:rPr>
              <a:t>】</a:t>
            </a:r>
            <a:r>
              <a:rPr lang="zh-CN" altLang="en-US">
                <a:cs typeface="宋体" charset="0"/>
              </a:rPr>
              <a:t>：名词 </a:t>
            </a:r>
            <a:r>
              <a:rPr lang="fr-FR" altLang="zh-CN">
                <a:cs typeface="宋体" charset="0"/>
              </a:rPr>
              <a:t>n. 1. 【</a:t>
            </a:r>
            <a:r>
              <a:rPr lang="zh-CN" altLang="en-US">
                <a:cs typeface="宋体" charset="0"/>
              </a:rPr>
              <a:t>宗</a:t>
            </a:r>
            <a:r>
              <a:rPr lang="en-US" altLang="zh-CN">
                <a:cs typeface="宋体" charset="0"/>
              </a:rPr>
              <a:t>】</a:t>
            </a:r>
            <a:r>
              <a:rPr lang="zh-CN" altLang="en-US">
                <a:cs typeface="宋体" charset="0"/>
              </a:rPr>
              <a:t>启示</a:t>
            </a:r>
            <a:r>
              <a:rPr lang="en-US" altLang="zh-CN">
                <a:cs typeface="宋体" charset="0"/>
              </a:rPr>
              <a:t>;</a:t>
            </a:r>
            <a:r>
              <a:rPr lang="zh-CN" altLang="en-US">
                <a:cs typeface="宋体" charset="0"/>
              </a:rPr>
              <a:t>天启 </a:t>
            </a:r>
            <a:r>
              <a:rPr lang="en-US" altLang="zh-CN">
                <a:cs typeface="宋体" charset="0"/>
              </a:rPr>
              <a:t>2. (</a:t>
            </a:r>
            <a:r>
              <a:rPr lang="fr-FR" altLang="zh-CN">
                <a:cs typeface="宋体" charset="0"/>
              </a:rPr>
              <a:t>the A-)《</a:t>
            </a:r>
            <a:r>
              <a:rPr lang="zh-CN" altLang="en-US">
                <a:cs typeface="宋体" charset="0"/>
              </a:rPr>
              <a:t>启示录</a:t>
            </a:r>
            <a:r>
              <a:rPr lang="en-US" altLang="zh-CN">
                <a:cs typeface="宋体" charset="0"/>
              </a:rPr>
              <a:t>》; </a:t>
            </a:r>
          </a:p>
          <a:p>
            <a:r>
              <a:rPr lang="en-US" altLang="zh-CN">
                <a:cs typeface="宋体" charset="0"/>
              </a:rPr>
              <a:t>This figure shows the amount of activity surrounding a new subject. When the subject is first discovered, there is a burst of research activity in the form of discussions, papers, and meetings. After a while this activity subsides, corporations discover the subject, and the billion-dollar wave of investment hits.</a:t>
            </a:r>
          </a:p>
          <a:p>
            <a:r>
              <a:rPr lang="en-US" altLang="zh-CN">
                <a:cs typeface="宋体" charset="0"/>
              </a:rPr>
              <a:t>It is essential that the standards be written in the trough in between the two ''elephants.'' If the standards are written too early, before the research is finished, the subject may still be poorly understood; the result is bad standards. If they are written too late, so many companies may have already made major investments in different ways of doing things that the standards are effectively ignored. If the interval between the two elephants is very short (because everyone is in a hurry to get started), the people developing the standards may get crushed.</a:t>
            </a:r>
          </a:p>
          <a:p>
            <a:r>
              <a:rPr lang="en-US" altLang="zh-CN">
                <a:cs typeface="宋体" charset="0"/>
              </a:rPr>
              <a:t>It now appears that the standard OSI protocols got crushed. The competing TCP/IP protocols were already in widespread use by research universities by the time the OSI protocols appeared. While the billion-dollar wave of investment had not yet hit, the academic market was large enough that many vendors had begun cautiously offering TCP/IP products. When OSI came around, they did not want to support a second protocol stack until they were forced to, so there were no initial offerings. With every company waiting for every other company to go first, no company went first and OSI never happened.</a:t>
            </a:r>
          </a:p>
          <a:p>
            <a:pPr eaLnBrk="1" hangingPunct="1"/>
            <a:endParaRPr lang="zh-CN" altLang="en-US">
              <a:cs typeface="宋体" charset="0"/>
            </a:endParaRPr>
          </a:p>
        </p:txBody>
      </p:sp>
    </p:spTree>
    <p:extLst>
      <p:ext uri="{BB962C8B-B14F-4D97-AF65-F5344CB8AC3E}">
        <p14:creationId xmlns:p14="http://schemas.microsoft.com/office/powerpoint/2010/main" val="5492928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70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2BD14A3B-9068-CB41-9819-B7E1BD32BB34}" type="slidenum">
              <a:rPr lang="zh-CN" altLang="en-US">
                <a:latin typeface="Times New Roman" charset="0"/>
              </a:rPr>
              <a:pPr eaLnBrk="1" hangingPunct="1"/>
              <a:t>110</a:t>
            </a:fld>
            <a:endParaRPr lang="en-US" altLang="zh-CN">
              <a:latin typeface="Times New Roman" charset="0"/>
            </a:endParaRPr>
          </a:p>
        </p:txBody>
      </p:sp>
      <p:sp>
        <p:nvSpPr>
          <p:cNvPr id="231427" name="Rectangle 2"/>
          <p:cNvSpPr>
            <a:spLocks noGrp="1" noRot="1" noChangeAspect="1" noChangeArrowheads="1" noTextEdit="1"/>
          </p:cNvSpPr>
          <p:nvPr>
            <p:ph type="sldImg"/>
          </p:nvPr>
        </p:nvSpPr>
        <p:spPr>
          <a:ln/>
        </p:spPr>
      </p:sp>
      <p:sp>
        <p:nvSpPr>
          <p:cNvPr id="2314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b="1"/>
              <a:t>entrenched</a:t>
            </a:r>
          </a:p>
          <a:p>
            <a:r>
              <a:rPr lang="zh-CN" altLang="en-US" b="1">
                <a:cs typeface="宋体" charset="0"/>
              </a:rPr>
              <a:t>英汉翻译 </a:t>
            </a:r>
          </a:p>
          <a:p>
            <a:r>
              <a:rPr lang="en-US" altLang="zh-CN"/>
              <a:t>v. </a:t>
            </a:r>
            <a:r>
              <a:rPr lang="zh-CN" altLang="en-US">
                <a:cs typeface="宋体" charset="0"/>
              </a:rPr>
              <a:t>确立；保证；挖掘壕沟（</a:t>
            </a:r>
            <a:r>
              <a:rPr lang="en-US" altLang="zh-CN"/>
              <a:t>entrench</a:t>
            </a:r>
            <a:r>
              <a:rPr lang="zh-CN" altLang="en-US">
                <a:cs typeface="宋体" charset="0"/>
              </a:rPr>
              <a:t>的过去分词）</a:t>
            </a:r>
          </a:p>
          <a:p>
            <a:r>
              <a:rPr lang="en-US" altLang="zh-CN"/>
              <a:t>adj. </a:t>
            </a:r>
            <a:r>
              <a:rPr lang="zh-CN" altLang="en-US">
                <a:cs typeface="宋体" charset="0"/>
              </a:rPr>
              <a:t>根深蒂固的；确立的，不容易改的</a:t>
            </a:r>
          </a:p>
          <a:p>
            <a:pPr eaLnBrk="1" hangingPunct="1"/>
            <a:endParaRPr lang="zh-CN" altLang="en-US">
              <a:cs typeface="宋体" charset="0"/>
            </a:endParaRPr>
          </a:p>
        </p:txBody>
      </p:sp>
    </p:spTree>
    <p:extLst>
      <p:ext uri="{BB962C8B-B14F-4D97-AF65-F5344CB8AC3E}">
        <p14:creationId xmlns:p14="http://schemas.microsoft.com/office/powerpoint/2010/main" val="338633454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75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31830A6-3700-7346-BC68-FC7E0EF5F4DA}" type="slidenum">
              <a:rPr lang="zh-CN" altLang="en-US">
                <a:latin typeface="Times New Roman" charset="0"/>
              </a:rPr>
              <a:pPr eaLnBrk="1" hangingPunct="1"/>
              <a:t>111</a:t>
            </a:fld>
            <a:endParaRPr lang="en-US" altLang="zh-CN">
              <a:latin typeface="Times New Roman" charset="0"/>
            </a:endParaRPr>
          </a:p>
        </p:txBody>
      </p:sp>
      <p:sp>
        <p:nvSpPr>
          <p:cNvPr id="232451" name="Rectangle 2"/>
          <p:cNvSpPr>
            <a:spLocks noGrp="1" noRot="1" noChangeAspect="1" noChangeArrowheads="1" noTextEdit="1"/>
          </p:cNvSpPr>
          <p:nvPr>
            <p:ph type="sldImg"/>
          </p:nvPr>
        </p:nvSpPr>
        <p:spPr>
          <a:ln/>
        </p:spPr>
      </p:sp>
      <p:sp>
        <p:nvSpPr>
          <p:cNvPr id="23245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0819890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EBA1D2E2-9C0C-F54C-B7F5-524FCA0BA8D7}" type="slidenum">
              <a:rPr lang="zh-CN" altLang="en-US">
                <a:latin typeface="Times New Roman" charset="0"/>
              </a:rPr>
              <a:pPr eaLnBrk="1" hangingPunct="1"/>
              <a:t>112</a:t>
            </a:fld>
            <a:endParaRPr lang="en-US" altLang="zh-CN">
              <a:latin typeface="Times New Roman" charset="0"/>
            </a:endParaRPr>
          </a:p>
        </p:txBody>
      </p:sp>
      <p:sp>
        <p:nvSpPr>
          <p:cNvPr id="233475" name="Rectangle 2"/>
          <p:cNvSpPr>
            <a:spLocks noGrp="1" noRot="1" noChangeAspect="1" noChangeArrowheads="1" noTextEdit="1"/>
          </p:cNvSpPr>
          <p:nvPr>
            <p:ph type="sldImg"/>
          </p:nvPr>
        </p:nvSpPr>
        <p:spPr>
          <a:ln/>
        </p:spPr>
      </p:sp>
      <p:sp>
        <p:nvSpPr>
          <p:cNvPr id="23347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073557361"/>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E945F7F-A09B-8042-AF90-9A2F269266F8}" type="slidenum">
              <a:rPr lang="zh-CN" altLang="en-US">
                <a:latin typeface="Times New Roman" charset="0"/>
              </a:rPr>
              <a:pPr eaLnBrk="1" hangingPunct="1"/>
              <a:t>113</a:t>
            </a:fld>
            <a:endParaRPr lang="en-US" altLang="zh-CN">
              <a:latin typeface="Times New Roman" charset="0"/>
            </a:endParaRPr>
          </a:p>
        </p:txBody>
      </p:sp>
      <p:sp>
        <p:nvSpPr>
          <p:cNvPr id="234499" name="Rectangle 2"/>
          <p:cNvSpPr>
            <a:spLocks noGrp="1" noRot="1" noChangeAspect="1" noChangeArrowheads="1" noTextEdit="1"/>
          </p:cNvSpPr>
          <p:nvPr>
            <p:ph type="sldImg"/>
          </p:nvPr>
        </p:nvSpPr>
        <p:spPr>
          <a:ln/>
        </p:spPr>
      </p:sp>
      <p:sp>
        <p:nvSpPr>
          <p:cNvPr id="23450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3004645944"/>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393AE0B6-8E7B-1D48-A852-7A03C8185CED}" type="slidenum">
              <a:rPr lang="zh-CN" altLang="en-US">
                <a:latin typeface="Times New Roman" charset="0"/>
              </a:rPr>
              <a:pPr eaLnBrk="1" hangingPunct="1"/>
              <a:t>114</a:t>
            </a:fld>
            <a:endParaRPr lang="en-US" altLang="zh-CN">
              <a:latin typeface="Times New Roman" charset="0"/>
            </a:endParaRPr>
          </a:p>
        </p:txBody>
      </p:sp>
      <p:sp>
        <p:nvSpPr>
          <p:cNvPr id="235523" name="Rectangle 2"/>
          <p:cNvSpPr>
            <a:spLocks noGrp="1" noRot="1" noChangeAspect="1" noChangeArrowheads="1" noTextEdit="1"/>
          </p:cNvSpPr>
          <p:nvPr>
            <p:ph type="sldImg"/>
          </p:nvPr>
        </p:nvSpPr>
        <p:spPr>
          <a:ln/>
        </p:spPr>
      </p:sp>
      <p:sp>
        <p:nvSpPr>
          <p:cNvPr id="235524"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dirty="0">
              <a:cs typeface="宋体" charset="0"/>
            </a:endParaRPr>
          </a:p>
        </p:txBody>
      </p:sp>
    </p:spTree>
    <p:extLst>
      <p:ext uri="{BB962C8B-B14F-4D97-AF65-F5344CB8AC3E}">
        <p14:creationId xmlns:p14="http://schemas.microsoft.com/office/powerpoint/2010/main" val="11407642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50"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FB8C6462-B135-7041-A218-9B64B0A7AD9C}" type="slidenum">
              <a:rPr lang="zh-CN" altLang="en-US">
                <a:latin typeface="Times New Roman" charset="0"/>
              </a:rPr>
              <a:pPr eaLnBrk="1" hangingPunct="1"/>
              <a:t>115</a:t>
            </a:fld>
            <a:endParaRPr lang="en-US" altLang="zh-CN">
              <a:latin typeface="Times New Roman" charset="0"/>
            </a:endParaRPr>
          </a:p>
        </p:txBody>
      </p:sp>
      <p:sp>
        <p:nvSpPr>
          <p:cNvPr id="236547" name="Rectangle 2"/>
          <p:cNvSpPr>
            <a:spLocks noGrp="1" noRot="1" noChangeAspect="1" noChangeArrowheads="1" noTextEdit="1"/>
          </p:cNvSpPr>
          <p:nvPr>
            <p:ph type="sldImg"/>
          </p:nvPr>
        </p:nvSpPr>
        <p:spPr>
          <a:ln/>
        </p:spPr>
      </p:sp>
      <p:sp>
        <p:nvSpPr>
          <p:cNvPr id="236548"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21588225"/>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874"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232B664-4C27-7F4F-8F51-E206642B0673}" type="slidenum">
              <a:rPr lang="zh-CN" altLang="en-US">
                <a:latin typeface="Times New Roman" charset="0"/>
              </a:rPr>
              <a:pPr eaLnBrk="1" hangingPunct="1"/>
              <a:t>116</a:t>
            </a:fld>
            <a:endParaRPr lang="en-US" altLang="zh-CN">
              <a:latin typeface="Times New Roman" charset="0"/>
            </a:endParaRPr>
          </a:p>
        </p:txBody>
      </p:sp>
      <p:sp>
        <p:nvSpPr>
          <p:cNvPr id="237571" name="Rectangle 2"/>
          <p:cNvSpPr>
            <a:spLocks noGrp="1" noRot="1" noChangeAspect="1" noChangeArrowheads="1" noTextEdit="1"/>
          </p:cNvSpPr>
          <p:nvPr>
            <p:ph type="sldImg"/>
          </p:nvPr>
        </p:nvSpPr>
        <p:spPr>
          <a:ln/>
        </p:spPr>
      </p:sp>
      <p:sp>
        <p:nvSpPr>
          <p:cNvPr id="237572"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4147359862"/>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87A91B7D-EB32-E941-B6AF-F8EF167E3F7B}" type="slidenum">
              <a:rPr lang="zh-CN" altLang="en-US">
                <a:latin typeface="Times New Roman" charset="0"/>
              </a:rPr>
              <a:pPr eaLnBrk="1" hangingPunct="1"/>
              <a:t>117</a:t>
            </a:fld>
            <a:endParaRPr lang="en-US" altLang="zh-CN">
              <a:latin typeface="Times New Roman" charset="0"/>
            </a:endParaRPr>
          </a:p>
        </p:txBody>
      </p:sp>
      <p:sp>
        <p:nvSpPr>
          <p:cNvPr id="238595" name="Rectangle 2"/>
          <p:cNvSpPr>
            <a:spLocks noGrp="1" noRot="1" noChangeAspect="1" noChangeArrowheads="1" noTextEdit="1"/>
          </p:cNvSpPr>
          <p:nvPr>
            <p:ph type="sldImg"/>
          </p:nvPr>
        </p:nvSpPr>
        <p:spPr>
          <a:ln/>
        </p:spPr>
      </p:sp>
      <p:sp>
        <p:nvSpPr>
          <p:cNvPr id="238596"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67969905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7"/>
          <p:cNvSpPr>
            <a:spLocks noGrp="1" noChangeArrowheads="1"/>
          </p:cNvSpPr>
          <p:nvPr>
            <p:ph type="sldNum" sz="quarter" idx="5"/>
          </p:nvPr>
        </p:nvSpPr>
        <p:spPr/>
        <p:txBody>
          <a:bodyPr/>
          <a:lstStyle>
            <a:lvl1pPr defTabSz="973138" eaLnBrk="0" hangingPunct="0">
              <a:defRPr>
                <a:solidFill>
                  <a:schemeClr val="tx1"/>
                </a:solidFill>
                <a:latin typeface="Arial" charset="0"/>
                <a:ea typeface="宋体" charset="0"/>
                <a:cs typeface="宋体" charset="0"/>
              </a:defRPr>
            </a:lvl1pPr>
            <a:lvl2pPr marL="742950" indent="-285750" defTabSz="973138" eaLnBrk="0" hangingPunct="0">
              <a:defRPr>
                <a:solidFill>
                  <a:schemeClr val="tx1"/>
                </a:solidFill>
                <a:latin typeface="Arial" charset="0"/>
                <a:ea typeface="宋体" charset="0"/>
              </a:defRPr>
            </a:lvl2pPr>
            <a:lvl3pPr marL="1143000" indent="-228600" defTabSz="973138" eaLnBrk="0" hangingPunct="0">
              <a:defRPr>
                <a:solidFill>
                  <a:schemeClr val="tx1"/>
                </a:solidFill>
                <a:latin typeface="Arial" charset="0"/>
                <a:ea typeface="宋体" charset="0"/>
              </a:defRPr>
            </a:lvl3pPr>
            <a:lvl4pPr marL="1600200" indent="-228600" defTabSz="973138" eaLnBrk="0" hangingPunct="0">
              <a:defRPr>
                <a:solidFill>
                  <a:schemeClr val="tx1"/>
                </a:solidFill>
                <a:latin typeface="Arial" charset="0"/>
                <a:ea typeface="宋体" charset="0"/>
              </a:defRPr>
            </a:lvl4pPr>
            <a:lvl5pPr marL="2057400" indent="-228600" defTabSz="973138" eaLnBrk="0" hangingPunct="0">
              <a:defRPr>
                <a:solidFill>
                  <a:schemeClr val="tx1"/>
                </a:solidFill>
                <a:latin typeface="Arial" charset="0"/>
                <a:ea typeface="宋体" charset="0"/>
              </a:defRPr>
            </a:lvl5pPr>
            <a:lvl6pPr marL="2514600" indent="-228600" defTabSz="973138" eaLnBrk="0" fontAlgn="base" hangingPunct="0">
              <a:spcBef>
                <a:spcPct val="0"/>
              </a:spcBef>
              <a:spcAft>
                <a:spcPct val="0"/>
              </a:spcAft>
              <a:defRPr>
                <a:solidFill>
                  <a:schemeClr val="tx1"/>
                </a:solidFill>
                <a:latin typeface="Arial" charset="0"/>
                <a:ea typeface="宋体" charset="0"/>
              </a:defRPr>
            </a:lvl6pPr>
            <a:lvl7pPr marL="2971800" indent="-228600" defTabSz="973138" eaLnBrk="0" fontAlgn="base" hangingPunct="0">
              <a:spcBef>
                <a:spcPct val="0"/>
              </a:spcBef>
              <a:spcAft>
                <a:spcPct val="0"/>
              </a:spcAft>
              <a:defRPr>
                <a:solidFill>
                  <a:schemeClr val="tx1"/>
                </a:solidFill>
                <a:latin typeface="Arial" charset="0"/>
                <a:ea typeface="宋体" charset="0"/>
              </a:defRPr>
            </a:lvl7pPr>
            <a:lvl8pPr marL="3429000" indent="-228600" defTabSz="973138" eaLnBrk="0" fontAlgn="base" hangingPunct="0">
              <a:spcBef>
                <a:spcPct val="0"/>
              </a:spcBef>
              <a:spcAft>
                <a:spcPct val="0"/>
              </a:spcAft>
              <a:defRPr>
                <a:solidFill>
                  <a:schemeClr val="tx1"/>
                </a:solidFill>
                <a:latin typeface="Arial" charset="0"/>
                <a:ea typeface="宋体" charset="0"/>
              </a:defRPr>
            </a:lvl8pPr>
            <a:lvl9pPr marL="3886200" indent="-228600" defTabSz="973138" eaLnBrk="0" fontAlgn="base" hangingPunct="0">
              <a:spcBef>
                <a:spcPct val="0"/>
              </a:spcBef>
              <a:spcAft>
                <a:spcPct val="0"/>
              </a:spcAft>
              <a:defRPr>
                <a:solidFill>
                  <a:schemeClr val="tx1"/>
                </a:solidFill>
                <a:latin typeface="Arial" charset="0"/>
                <a:ea typeface="宋体" charset="0"/>
              </a:defRPr>
            </a:lvl9pPr>
          </a:lstStyle>
          <a:p>
            <a:pPr eaLnBrk="1" hangingPunct="1"/>
            <a:fld id="{BCBCED76-D048-E343-BDBB-CB91CB765E1D}" type="slidenum">
              <a:rPr lang="zh-CN" altLang="en-US">
                <a:latin typeface="Times New Roman" charset="0"/>
              </a:rPr>
              <a:pPr eaLnBrk="1" hangingPunct="1"/>
              <a:t>118</a:t>
            </a:fld>
            <a:endParaRPr lang="en-US" altLang="zh-CN">
              <a:latin typeface="Times New Roman" charset="0"/>
            </a:endParaRPr>
          </a:p>
        </p:txBody>
      </p:sp>
      <p:sp>
        <p:nvSpPr>
          <p:cNvPr id="239619" name="Rectangle 2"/>
          <p:cNvSpPr>
            <a:spLocks noGrp="1" noRot="1" noChangeAspect="1" noChangeArrowheads="1" noTextEdit="1"/>
          </p:cNvSpPr>
          <p:nvPr>
            <p:ph type="sldImg"/>
          </p:nvPr>
        </p:nvSpPr>
        <p:spPr>
          <a:ln/>
        </p:spPr>
      </p:sp>
      <p:sp>
        <p:nvSpPr>
          <p:cNvPr id="239620" name="Rectangle 3"/>
          <p:cNvSpPr>
            <a:spLocks noGrp="1" noChangeArrowheads="1"/>
          </p:cNvSpPr>
          <p:nvPr>
            <p:ph type="body" idx="1"/>
          </p:nvPr>
        </p:nvSpPr>
        <p:spPr>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cs typeface="宋体" charset="0"/>
            </a:endParaRPr>
          </a:p>
        </p:txBody>
      </p:sp>
    </p:spTree>
    <p:extLst>
      <p:ext uri="{BB962C8B-B14F-4D97-AF65-F5344CB8AC3E}">
        <p14:creationId xmlns:p14="http://schemas.microsoft.com/office/powerpoint/2010/main" val="29713630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74083"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174084"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38" name="Rectangle 5"/>
          <p:cNvSpPr>
            <a:spLocks noGrp="1" noChangeArrowheads="1"/>
          </p:cNvSpPr>
          <p:nvPr>
            <p:ph type="dt" sz="half" idx="10"/>
          </p:nvPr>
        </p:nvSpPr>
        <p:spPr/>
        <p:txBody>
          <a:bodyPr/>
          <a:lstStyle>
            <a:lvl1pPr>
              <a:defRPr/>
            </a:lvl1pPr>
          </a:lstStyle>
          <a:p>
            <a:fld id="{8558659D-929A-9A47-8260-094222CFEFC7}" type="datetime1">
              <a:rPr lang="zh-CN" altLang="en-US"/>
              <a:pPr/>
              <a:t>2020/3/9</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r>
              <a:rPr lang="en-US" altLang="zh-CN"/>
              <a:t>linwei@cuc.edu.cn</a:t>
            </a:r>
          </a:p>
        </p:txBody>
      </p:sp>
      <p:sp>
        <p:nvSpPr>
          <p:cNvPr id="40" name="Rectangle 7"/>
          <p:cNvSpPr>
            <a:spLocks noGrp="1" noChangeArrowheads="1"/>
          </p:cNvSpPr>
          <p:nvPr>
            <p:ph type="sldNum" sz="quarter" idx="12"/>
          </p:nvPr>
        </p:nvSpPr>
        <p:spPr/>
        <p:txBody>
          <a:bodyPr/>
          <a:lstStyle>
            <a:lvl1pPr>
              <a:defRPr/>
            </a:lvl1pPr>
          </a:lstStyle>
          <a:p>
            <a:fld id="{F21BD892-91E4-A245-A592-958C281D2B01}" type="slidenum">
              <a:rPr lang="en-US" altLang="zh-CN"/>
              <a:pPr/>
              <a:t>‹#›</a:t>
            </a:fld>
            <a:endParaRPr lang="en-US" altLang="zh-CN"/>
          </a:p>
        </p:txBody>
      </p:sp>
    </p:spTree>
    <p:extLst>
      <p:ext uri="{BB962C8B-B14F-4D97-AF65-F5344CB8AC3E}">
        <p14:creationId xmlns:p14="http://schemas.microsoft.com/office/powerpoint/2010/main" val="33799953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2ECE1C96-ABFF-1047-8229-E8959AE5E6E9}"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BF34B07E-361C-B34F-9681-D67AFB097709}" type="slidenum">
              <a:rPr lang="en-US" altLang="zh-CN"/>
              <a:pPr/>
              <a:t>‹#›</a:t>
            </a:fld>
            <a:endParaRPr lang="en-US" altLang="zh-CN"/>
          </a:p>
        </p:txBody>
      </p:sp>
    </p:spTree>
    <p:extLst>
      <p:ext uri="{BB962C8B-B14F-4D97-AF65-F5344CB8AC3E}">
        <p14:creationId xmlns:p14="http://schemas.microsoft.com/office/powerpoint/2010/main" val="3302941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A159EE01-440B-FB45-898B-F5EB7BF82309}"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3C52C6C5-C503-B141-9CDF-C4FC19D9027C}" type="slidenum">
              <a:rPr lang="en-US" altLang="zh-CN"/>
              <a:pPr/>
              <a:t>‹#›</a:t>
            </a:fld>
            <a:endParaRPr lang="en-US" altLang="zh-CN"/>
          </a:p>
        </p:txBody>
      </p:sp>
    </p:spTree>
    <p:extLst>
      <p:ext uri="{BB962C8B-B14F-4D97-AF65-F5344CB8AC3E}">
        <p14:creationId xmlns:p14="http://schemas.microsoft.com/office/powerpoint/2010/main" val="2876406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fld id="{0C70EE3E-F3D3-414D-87B3-2D1403CC6E64}"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712896BB-283E-6145-8CD0-9A597A818F2A}" type="slidenum">
              <a:rPr lang="en-US" altLang="zh-CN"/>
              <a:pPr/>
              <a:t>‹#›</a:t>
            </a:fld>
            <a:endParaRPr lang="en-US" altLang="zh-CN"/>
          </a:p>
        </p:txBody>
      </p:sp>
    </p:spTree>
    <p:extLst>
      <p:ext uri="{BB962C8B-B14F-4D97-AF65-F5344CB8AC3E}">
        <p14:creationId xmlns:p14="http://schemas.microsoft.com/office/powerpoint/2010/main" val="1840242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09325183-E710-B44C-B46D-333BADE04E16}"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6BB5CBBB-282C-0C46-9A1C-DBCDF345EBD7}" type="slidenum">
              <a:rPr lang="en-US" altLang="zh-CN"/>
              <a:pPr/>
              <a:t>‹#›</a:t>
            </a:fld>
            <a:endParaRPr lang="en-US" altLang="zh-CN"/>
          </a:p>
        </p:txBody>
      </p:sp>
    </p:spTree>
    <p:extLst>
      <p:ext uri="{BB962C8B-B14F-4D97-AF65-F5344CB8AC3E}">
        <p14:creationId xmlns:p14="http://schemas.microsoft.com/office/powerpoint/2010/main" val="16615395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fld id="{E7B94275-8E93-1845-B2A9-8B3E596E6C3D}"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3232024E-A9E3-E643-9864-51979FEF775D}" type="slidenum">
              <a:rPr lang="en-US" altLang="zh-CN"/>
              <a:pPr/>
              <a:t>‹#›</a:t>
            </a:fld>
            <a:endParaRPr lang="en-US" altLang="zh-CN"/>
          </a:p>
        </p:txBody>
      </p:sp>
    </p:spTree>
    <p:extLst>
      <p:ext uri="{BB962C8B-B14F-4D97-AF65-F5344CB8AC3E}">
        <p14:creationId xmlns:p14="http://schemas.microsoft.com/office/powerpoint/2010/main" val="58744949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fld id="{C458FF89-4E8D-CC44-B76F-9882A87E1086}"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BDA7C1B8-DED8-9A41-ACD6-5C6E088DA6CB}" type="slidenum">
              <a:rPr lang="en-US" altLang="zh-CN"/>
              <a:pPr/>
              <a:t>‹#›</a:t>
            </a:fld>
            <a:endParaRPr lang="en-US" altLang="zh-CN"/>
          </a:p>
        </p:txBody>
      </p:sp>
    </p:spTree>
    <p:extLst>
      <p:ext uri="{BB962C8B-B14F-4D97-AF65-F5344CB8AC3E}">
        <p14:creationId xmlns:p14="http://schemas.microsoft.com/office/powerpoint/2010/main" val="11339247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fld id="{ED389CF4-AC40-8B49-BA05-95C7CEB50D04}" type="datetime1">
              <a:rPr lang="zh-CN" altLang="en-US"/>
              <a:pPr/>
              <a:t>2020/3/9</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9" name="Rectangle 7"/>
          <p:cNvSpPr>
            <a:spLocks noGrp="1" noChangeArrowheads="1"/>
          </p:cNvSpPr>
          <p:nvPr>
            <p:ph type="sldNum" sz="quarter" idx="12"/>
          </p:nvPr>
        </p:nvSpPr>
        <p:spPr>
          <a:ln/>
        </p:spPr>
        <p:txBody>
          <a:bodyPr/>
          <a:lstStyle>
            <a:lvl1pPr>
              <a:defRPr/>
            </a:lvl1pPr>
          </a:lstStyle>
          <a:p>
            <a:fld id="{F95FBAAD-0276-8043-ACAC-1F9E1D378F37}" type="slidenum">
              <a:rPr lang="en-US" altLang="zh-CN"/>
              <a:pPr/>
              <a:t>‹#›</a:t>
            </a:fld>
            <a:endParaRPr lang="en-US" altLang="zh-CN"/>
          </a:p>
        </p:txBody>
      </p:sp>
    </p:spTree>
    <p:extLst>
      <p:ext uri="{BB962C8B-B14F-4D97-AF65-F5344CB8AC3E}">
        <p14:creationId xmlns:p14="http://schemas.microsoft.com/office/powerpoint/2010/main" val="6706143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fld id="{71F4A8D8-4470-5049-B9A9-886541D37B7E}" type="datetime1">
              <a:rPr lang="zh-CN" altLang="en-US"/>
              <a:pPr/>
              <a:t>2020/3/9</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5" name="Rectangle 7"/>
          <p:cNvSpPr>
            <a:spLocks noGrp="1" noChangeArrowheads="1"/>
          </p:cNvSpPr>
          <p:nvPr>
            <p:ph type="sldNum" sz="quarter" idx="12"/>
          </p:nvPr>
        </p:nvSpPr>
        <p:spPr>
          <a:ln/>
        </p:spPr>
        <p:txBody>
          <a:bodyPr/>
          <a:lstStyle>
            <a:lvl1pPr>
              <a:defRPr/>
            </a:lvl1pPr>
          </a:lstStyle>
          <a:p>
            <a:fld id="{CAF0369B-3517-1E47-A3AD-CFF1624F074D}" type="slidenum">
              <a:rPr lang="en-US" altLang="zh-CN"/>
              <a:pPr/>
              <a:t>‹#›</a:t>
            </a:fld>
            <a:endParaRPr lang="en-US" altLang="zh-CN"/>
          </a:p>
        </p:txBody>
      </p:sp>
    </p:spTree>
    <p:extLst>
      <p:ext uri="{BB962C8B-B14F-4D97-AF65-F5344CB8AC3E}">
        <p14:creationId xmlns:p14="http://schemas.microsoft.com/office/powerpoint/2010/main" val="2891889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fld id="{6262E546-48DE-D448-B2CA-52C63BAA778A}" type="datetime1">
              <a:rPr lang="zh-CN" altLang="en-US"/>
              <a:pPr/>
              <a:t>2020/3/9</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4" name="Rectangle 7"/>
          <p:cNvSpPr>
            <a:spLocks noGrp="1" noChangeArrowheads="1"/>
          </p:cNvSpPr>
          <p:nvPr>
            <p:ph type="sldNum" sz="quarter" idx="12"/>
          </p:nvPr>
        </p:nvSpPr>
        <p:spPr>
          <a:ln/>
        </p:spPr>
        <p:txBody>
          <a:bodyPr/>
          <a:lstStyle>
            <a:lvl1pPr>
              <a:defRPr/>
            </a:lvl1pPr>
          </a:lstStyle>
          <a:p>
            <a:fld id="{B20397EE-7141-3247-B48E-F711277A91AC}" type="slidenum">
              <a:rPr lang="en-US" altLang="zh-CN"/>
              <a:pPr/>
              <a:t>‹#›</a:t>
            </a:fld>
            <a:endParaRPr lang="en-US" altLang="zh-CN"/>
          </a:p>
        </p:txBody>
      </p:sp>
    </p:spTree>
    <p:extLst>
      <p:ext uri="{BB962C8B-B14F-4D97-AF65-F5344CB8AC3E}">
        <p14:creationId xmlns:p14="http://schemas.microsoft.com/office/powerpoint/2010/main" val="36197724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fld id="{6C2145DF-9F1B-BA48-AD56-19C4AF8F39D5}"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381746AD-E217-B945-8D84-C5C6D1433291}" type="slidenum">
              <a:rPr lang="en-US" altLang="zh-CN"/>
              <a:pPr/>
              <a:t>‹#›</a:t>
            </a:fld>
            <a:endParaRPr lang="en-US" altLang="zh-CN"/>
          </a:p>
        </p:txBody>
      </p:sp>
    </p:spTree>
    <p:extLst>
      <p:ext uri="{BB962C8B-B14F-4D97-AF65-F5344CB8AC3E}">
        <p14:creationId xmlns:p14="http://schemas.microsoft.com/office/powerpoint/2010/main" val="12260757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fld id="{9FC4EE3B-F19A-CB46-9C39-3E767C928A5C}"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11AB483F-096A-794A-99C8-CDEB8CBBC0D8}" type="slidenum">
              <a:rPr lang="en-US" altLang="zh-CN"/>
              <a:pPr/>
              <a:t>‹#›</a:t>
            </a:fld>
            <a:endParaRPr lang="en-US" altLang="zh-CN"/>
          </a:p>
        </p:txBody>
      </p:sp>
    </p:spTree>
    <p:extLst>
      <p:ext uri="{BB962C8B-B14F-4D97-AF65-F5344CB8AC3E}">
        <p14:creationId xmlns:p14="http://schemas.microsoft.com/office/powerpoint/2010/main" val="1606213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ma14="http://schemas.microsoft.com/office/mac/drawingml/2011/main" xmlns=""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173061"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vl1pPr>
          </a:lstStyle>
          <a:p>
            <a:fld id="{7A658361-1912-1242-854B-A2B1D95028B4}" type="datetime1">
              <a:rPr lang="zh-CN" altLang="en-US"/>
              <a:pPr/>
              <a:t>2020/3/9</a:t>
            </a:fld>
            <a:endParaRPr lang="en-US" altLang="zh-CN"/>
          </a:p>
        </p:txBody>
      </p:sp>
      <p:sp>
        <p:nvSpPr>
          <p:cNvPr id="173062"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ea typeface="+mn-ea"/>
                <a:cs typeface="+mn-cs"/>
              </a:defRPr>
            </a:lvl1pPr>
          </a:lstStyle>
          <a:p>
            <a:pPr>
              <a:defRPr/>
            </a:pPr>
            <a:r>
              <a:rPr lang="en-US" altLang="zh-CN"/>
              <a:t>linwei@cuc.edu.cn</a:t>
            </a:r>
          </a:p>
        </p:txBody>
      </p:sp>
      <p:sp>
        <p:nvSpPr>
          <p:cNvPr id="173063"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vl1pPr>
          </a:lstStyle>
          <a:p>
            <a:fld id="{A2BE56FE-FBB6-884A-83E3-F0DB2E2734C1}" type="slidenum">
              <a:rPr lang="en-US" altLang="zh-CN"/>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grpSp>
    </p:spTree>
  </p:cSld>
  <p:clrMap bg1="lt1" tx1="dk1" bg2="lt2" tx2="dk2" accent1="accent1" accent2="accent2" accent3="accent3" accent4="accent4" accent5="accent5" accent6="accent6" hlink="hlink" folHlink="folHlink"/>
  <p:sldLayoutIdLst>
    <p:sldLayoutId id="2147484044" r:id="rId1"/>
    <p:sldLayoutId id="2147484033" r:id="rId2"/>
    <p:sldLayoutId id="2147484034" r:id="rId3"/>
    <p:sldLayoutId id="2147484035" r:id="rId4"/>
    <p:sldLayoutId id="2147484036" r:id="rId5"/>
    <p:sldLayoutId id="2147484037" r:id="rId6"/>
    <p:sldLayoutId id="2147484038" r:id="rId7"/>
    <p:sldLayoutId id="2147484039" r:id="rId8"/>
    <p:sldLayoutId id="2147484040" r:id="rId9"/>
    <p:sldLayoutId id="2147484041" r:id="rId10"/>
    <p:sldLayoutId id="2147484042" r:id="rId11"/>
    <p:sldLayoutId id="2147484043" r:id="rId12"/>
  </p:sldLayoutIdLst>
  <p:hf hdr="0"/>
  <p:txStyles>
    <p:titleStyle>
      <a:lvl1pPr algn="l" rtl="0" eaLnBrk="0" fontAlgn="base" hangingPunct="0">
        <a:spcBef>
          <a:spcPct val="0"/>
        </a:spcBef>
        <a:spcAft>
          <a:spcPct val="0"/>
        </a:spcAft>
        <a:defRPr sz="3900" b="1">
          <a:solidFill>
            <a:schemeClr val="tx2"/>
          </a:solidFill>
          <a:latin typeface="+mj-lt"/>
          <a:ea typeface="+mj-ea"/>
          <a:cs typeface="宋体" charset="0"/>
        </a:defRPr>
      </a:lvl1pPr>
      <a:lvl2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2pPr>
      <a:lvl3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3pPr>
      <a:lvl4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4pPr>
      <a:lvl5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宋体"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png"/><Relationship Id="rId18" Type="http://schemas.openxmlformats.org/officeDocument/2006/relationships/image" Target="../media/image27.tiff"/><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1.png"/><Relationship Id="rId17" Type="http://schemas.openxmlformats.org/officeDocument/2006/relationships/image" Target="../media/image26.tiff"/><Relationship Id="rId2" Type="http://schemas.openxmlformats.org/officeDocument/2006/relationships/notesSlide" Target="../notesSlides/notesSlide13.xml"/><Relationship Id="rId16"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5" Type="http://schemas.openxmlformats.org/officeDocument/2006/relationships/image" Target="../media/image2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 Id="rId1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linwei@cuc.edu.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56.jpeg"/><Relationship Id="rId7" Type="http://schemas.openxmlformats.org/officeDocument/2006/relationships/image" Target="../media/image60.tiff"/><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58.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5.xml"/><Relationship Id="rId7" Type="http://schemas.openxmlformats.org/officeDocument/2006/relationships/image" Target="../media/image65.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64.wmf"/><Relationship Id="rId5" Type="http://schemas.openxmlformats.org/officeDocument/2006/relationships/image" Target="../media/image4.wmf"/><Relationship Id="rId4" Type="http://schemas.openxmlformats.org/officeDocument/2006/relationships/oleObject" Target="../embeddings/oleObject16.bin"/></Relationships>
</file>

<file path=ppt/slides/_rels/slide5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47.xml"/><Relationship Id="rId7" Type="http://schemas.openxmlformats.org/officeDocument/2006/relationships/image" Target="../media/image69.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67.wmf"/><Relationship Id="rId5" Type="http://schemas.openxmlformats.org/officeDocument/2006/relationships/oleObject" Target="../embeddings/oleObject17.bin"/><Relationship Id="rId4" Type="http://schemas.openxmlformats.org/officeDocument/2006/relationships/image" Target="../media/image68.wmf"/></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oleObject" Target="../embeddings/oleObject8.bin"/><Relationship Id="rId18" Type="http://schemas.openxmlformats.org/officeDocument/2006/relationships/image" Target="../media/image7.wmf"/><Relationship Id="rId3" Type="http://schemas.openxmlformats.org/officeDocument/2006/relationships/notesSlide" Target="../notesSlides/notesSlide6.xml"/><Relationship Id="rId21" Type="http://schemas.openxmlformats.org/officeDocument/2006/relationships/oleObject" Target="../embeddings/oleObject13.bin"/><Relationship Id="rId7" Type="http://schemas.openxmlformats.org/officeDocument/2006/relationships/image" Target="../media/image5.wmf"/><Relationship Id="rId12" Type="http://schemas.openxmlformats.org/officeDocument/2006/relationships/oleObject" Target="../embeddings/oleObject7.bin"/><Relationship Id="rId17" Type="http://schemas.openxmlformats.org/officeDocument/2006/relationships/oleObject" Target="../embeddings/oleObject11.bin"/><Relationship Id="rId2" Type="http://schemas.openxmlformats.org/officeDocument/2006/relationships/slideLayout" Target="../slideLayouts/slideLayout2.xml"/><Relationship Id="rId16" Type="http://schemas.openxmlformats.org/officeDocument/2006/relationships/oleObject" Target="../embeddings/oleObject10.bin"/><Relationship Id="rId20" Type="http://schemas.openxmlformats.org/officeDocument/2006/relationships/image" Target="../media/image8.wmf"/><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oleObject" Target="../embeddings/oleObject6.bin"/><Relationship Id="rId5" Type="http://schemas.openxmlformats.org/officeDocument/2006/relationships/image" Target="../media/image4.wmf"/><Relationship Id="rId15" Type="http://schemas.openxmlformats.org/officeDocument/2006/relationships/image" Target="../media/image6.wmf"/><Relationship Id="rId23" Type="http://schemas.openxmlformats.org/officeDocument/2006/relationships/oleObject" Target="../embeddings/oleObject15.bin"/><Relationship Id="rId10" Type="http://schemas.openxmlformats.org/officeDocument/2006/relationships/oleObject" Target="../embeddings/oleObject5.bin"/><Relationship Id="rId19" Type="http://schemas.openxmlformats.org/officeDocument/2006/relationships/oleObject" Target="../embeddings/oleObject12.bin"/><Relationship Id="rId4" Type="http://schemas.openxmlformats.org/officeDocument/2006/relationships/oleObject" Target="../embeddings/oleObject1.bin"/><Relationship Id="rId9" Type="http://schemas.openxmlformats.org/officeDocument/2006/relationships/oleObject" Target="../embeddings/oleObject4.bin"/><Relationship Id="rId14" Type="http://schemas.openxmlformats.org/officeDocument/2006/relationships/oleObject" Target="../embeddings/oleObject9.bin"/><Relationship Id="rId22" Type="http://schemas.openxmlformats.org/officeDocument/2006/relationships/oleObject" Target="../embeddings/oleObject14.bin"/></Relationships>
</file>

<file path=ppt/slides/_rels/slide6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4.wmf"/><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3426" name="Rectangle 2"/>
          <p:cNvSpPr>
            <a:spLocks noChangeArrowheads="1"/>
          </p:cNvSpPr>
          <p:nvPr/>
        </p:nvSpPr>
        <p:spPr bwMode="auto">
          <a:xfrm>
            <a:off x="-46647" y="1670050"/>
            <a:ext cx="7222147" cy="842411"/>
          </a:xfrm>
          <a:prstGeom prst="rect">
            <a:avLst/>
          </a:prstGeom>
          <a:noFill/>
          <a:ln w="9525" algn="ctr">
            <a:noFill/>
            <a:miter lim="800000"/>
            <a:headEnd/>
            <a:tailEnd/>
          </a:ln>
          <a:effectLst>
            <a:outerShdw dist="35921" dir="2700000" algn="ctr" rotWithShape="0">
              <a:schemeClr val="bg2"/>
            </a:outerShdw>
          </a:effectLst>
        </p:spPr>
        <p:txBody>
          <a:bodyPr wrap="none" lIns="90000" tIns="46800" rIns="90000" bIns="46800">
            <a:spAutoFit/>
          </a:bodyPr>
          <a:lstStyle/>
          <a:p>
            <a:pPr marL="742950" indent="-285750" algn="r">
              <a:lnSpc>
                <a:spcPct val="90000"/>
              </a:lnSpc>
              <a:buClr>
                <a:schemeClr val="folHlink"/>
              </a:buClr>
              <a:buSzPct val="65000"/>
              <a:defRPr/>
            </a:pPr>
            <a:r>
              <a:rPr lang="en-US" altLang="zh-CN" sz="5400" b="1" dirty="0"/>
              <a:t>Computer Networks</a:t>
            </a:r>
          </a:p>
        </p:txBody>
      </p:sp>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2974975"/>
            <a:ext cx="2938462" cy="2938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7898106" y="3924846"/>
            <a:ext cx="599192" cy="599192"/>
          </a:xfrm>
          <a:prstGeom prst="rect">
            <a:avLst/>
          </a:prstGeom>
        </p:spPr>
      </p:pic>
      <p:sp>
        <p:nvSpPr>
          <p:cNvPr id="14338" name="页脚占位符 4"/>
          <p:cNvSpPr>
            <a:spLocks noGrp="1"/>
          </p:cNvSpPr>
          <p:nvPr>
            <p:ph type="ftr" sz="quarter" idx="11"/>
          </p:nvPr>
        </p:nvSpPr>
        <p:spPr/>
        <p:txBody>
          <a:bodyPr/>
          <a:lstStyle/>
          <a:p>
            <a:pPr>
              <a:defRPr/>
            </a:pPr>
            <a:r>
              <a:rPr lang="en-US" altLang="zh-CN"/>
              <a:t>linwei@cuc.edu.cn</a:t>
            </a:r>
          </a:p>
        </p:txBody>
      </p:sp>
      <p:sp>
        <p:nvSpPr>
          <p:cNvPr id="1433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3DB78AB-37E9-AA4F-A065-7B61C37B1D38}" type="slidenum">
              <a:rPr lang="en-US" altLang="zh-CN"/>
              <a:pPr eaLnBrk="1" hangingPunct="1"/>
              <a:t>10</a:t>
            </a:fld>
            <a:endParaRPr lang="en-US" altLang="zh-CN"/>
          </a:p>
        </p:txBody>
      </p:sp>
      <p:sp>
        <p:nvSpPr>
          <p:cNvPr id="13316" name="Rectangle 3"/>
          <p:cNvSpPr>
            <a:spLocks noGrp="1" noChangeArrowheads="1"/>
          </p:cNvSpPr>
          <p:nvPr>
            <p:ph type="body" idx="1"/>
          </p:nvPr>
        </p:nvSpPr>
        <p:spPr>
          <a:xfrm>
            <a:off x="457200" y="5484813"/>
            <a:ext cx="8229600" cy="646112"/>
          </a:xfrm>
        </p:spPr>
        <p:txBody>
          <a:bodyPr/>
          <a:lstStyle/>
          <a:p>
            <a:pPr algn="ctr" eaLnBrk="1" hangingPunct="1">
              <a:buFont typeface="Wingdings" charset="0"/>
              <a:buNone/>
            </a:pPr>
            <a:r>
              <a:rPr lang="en-US" altLang="zh-CN">
                <a:latin typeface="Arial" charset="0"/>
                <a:ea typeface="宋体" charset="0"/>
              </a:rPr>
              <a:t>A network with two clients and one server.</a:t>
            </a:r>
          </a:p>
        </p:txBody>
      </p:sp>
      <p:sp>
        <p:nvSpPr>
          <p:cNvPr id="13317" name="Rectangle 2"/>
          <p:cNvSpPr>
            <a:spLocks noGrp="1" noChangeArrowheads="1"/>
          </p:cNvSpPr>
          <p:nvPr>
            <p:ph type="title"/>
          </p:nvPr>
        </p:nvSpPr>
        <p:spPr/>
        <p:txBody>
          <a:bodyPr/>
          <a:lstStyle/>
          <a:p>
            <a:pPr eaLnBrk="1" hangingPunct="1"/>
            <a:r>
              <a:rPr lang="en-US" altLang="zh-CN" sz="3100" dirty="0">
                <a:latin typeface="Arial" charset="0"/>
                <a:ea typeface="宋体" charset="0"/>
              </a:rPr>
              <a:t>Client machine and Server machine</a:t>
            </a:r>
          </a:p>
        </p:txBody>
      </p:sp>
      <p:pic>
        <p:nvPicPr>
          <p:cNvPr id="13318" name="Picture 4" descr="1-01"/>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1264044" y="1894553"/>
            <a:ext cx="6724650" cy="3424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34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5E81854-0393-9E4B-98D7-7DF8B5E72097}" type="datetime1">
              <a:rPr lang="zh-CN" altLang="en-US"/>
              <a:pPr eaLnBrk="1" hangingPunct="1"/>
              <a:t>2020/3/9</a:t>
            </a:fld>
            <a:endParaRPr lang="en-US" altLang="zh-CN"/>
          </a:p>
        </p:txBody>
      </p:sp>
      <p:sp>
        <p:nvSpPr>
          <p:cNvPr id="3" name="文本框 2"/>
          <p:cNvSpPr txBox="1"/>
          <p:nvPr/>
        </p:nvSpPr>
        <p:spPr>
          <a:xfrm>
            <a:off x="7885863" y="4437413"/>
            <a:ext cx="618078" cy="338554"/>
          </a:xfrm>
          <a:prstGeom prst="rect">
            <a:avLst/>
          </a:prstGeom>
          <a:noFill/>
        </p:spPr>
        <p:txBody>
          <a:bodyPr wrap="none" rtlCol="0">
            <a:spAutoFit/>
          </a:bodyPr>
          <a:lstStyle/>
          <a:p>
            <a:r>
              <a:rPr kumimoji="1" lang="en-US" altLang="zh-CN" sz="1600" dirty="0"/>
              <a:t>Data</a:t>
            </a:r>
            <a:endParaRPr kumimoji="1" lang="zh-CN" altLang="en-US" sz="1600"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页脚占位符 4"/>
          <p:cNvSpPr>
            <a:spLocks noGrp="1"/>
          </p:cNvSpPr>
          <p:nvPr>
            <p:ph type="ftr" sz="quarter" idx="11"/>
          </p:nvPr>
        </p:nvSpPr>
        <p:spPr/>
        <p:txBody>
          <a:bodyPr/>
          <a:lstStyle/>
          <a:p>
            <a:pPr>
              <a:defRPr/>
            </a:pPr>
            <a:r>
              <a:rPr lang="en-US" altLang="zh-CN"/>
              <a:t>linwei@cuc.edu.cn</a:t>
            </a:r>
          </a:p>
        </p:txBody>
      </p:sp>
      <p:sp>
        <p:nvSpPr>
          <p:cNvPr id="9113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382AF16-0B81-AA4A-9712-A94DF8284B7C}" type="slidenum">
              <a:rPr lang="en-US" altLang="zh-CN"/>
              <a:pPr eaLnBrk="1" hangingPunct="1"/>
              <a:t>100</a:t>
            </a:fld>
            <a:endParaRPr lang="en-US" altLang="zh-CN"/>
          </a:p>
        </p:txBody>
      </p:sp>
      <p:sp>
        <p:nvSpPr>
          <p:cNvPr id="105476" name="Rectangle 5"/>
          <p:cNvSpPr>
            <a:spLocks noGrp="1" noChangeArrowheads="1"/>
          </p:cNvSpPr>
          <p:nvPr>
            <p:ph type="title"/>
          </p:nvPr>
        </p:nvSpPr>
        <p:spPr/>
        <p:txBody>
          <a:bodyPr/>
          <a:lstStyle/>
          <a:p>
            <a:pPr eaLnBrk="1" hangingPunct="1"/>
            <a:r>
              <a:rPr lang="en-US" altLang="zh-CN">
                <a:latin typeface="Arial" charset="0"/>
                <a:ea typeface="宋体" charset="0"/>
              </a:rPr>
              <a:t>Transport Layer</a:t>
            </a:r>
            <a:endParaRPr lang="zh-CN" altLang="en-US">
              <a:latin typeface="Arial" charset="0"/>
              <a:ea typeface="宋体" charset="0"/>
            </a:endParaRPr>
          </a:p>
        </p:txBody>
      </p:sp>
      <p:sp>
        <p:nvSpPr>
          <p:cNvPr id="105477" name="Rectangle 6"/>
          <p:cNvSpPr>
            <a:spLocks noGrp="1" noChangeArrowheads="1"/>
          </p:cNvSpPr>
          <p:nvPr>
            <p:ph type="body" idx="1"/>
          </p:nvPr>
        </p:nvSpPr>
        <p:spPr/>
        <p:txBody>
          <a:bodyPr/>
          <a:lstStyle/>
          <a:p>
            <a:pPr eaLnBrk="1" hangingPunct="1"/>
            <a:r>
              <a:rPr lang="en-US" altLang="zh-CN">
                <a:latin typeface="Arial" charset="0"/>
                <a:ea typeface="宋体" charset="0"/>
              </a:rPr>
              <a:t>End2End: </a:t>
            </a:r>
            <a:r>
              <a:rPr lang="en-US" altLang="zh-CN" sz="2800">
                <a:latin typeface="Arial" charset="0"/>
                <a:ea typeface="宋体" charset="0"/>
              </a:rPr>
              <a:t>Allows peer entities to communicate</a:t>
            </a:r>
            <a:r>
              <a:rPr lang="en-US" altLang="zh-CN">
                <a:latin typeface="Arial" charset="0"/>
                <a:ea typeface="宋体" charset="0"/>
              </a:rPr>
              <a:t>.</a:t>
            </a:r>
          </a:p>
          <a:p>
            <a:pPr lvl="1" eaLnBrk="1" hangingPunct="1"/>
            <a:r>
              <a:rPr lang="en-US" altLang="zh-CN" b="1">
                <a:latin typeface="Arial" charset="0"/>
                <a:ea typeface="宋体" charset="0"/>
              </a:rPr>
              <a:t>TCP</a:t>
            </a:r>
            <a:r>
              <a:rPr lang="en-US" altLang="zh-CN">
                <a:latin typeface="Arial" charset="0"/>
                <a:ea typeface="宋体" charset="0"/>
              </a:rPr>
              <a:t> - Transmission Control Protocol provides a reliable connection oriented protocol that delivers a byte stream from one node to another.  Guarantees delivery and provides flow control.</a:t>
            </a:r>
          </a:p>
          <a:p>
            <a:pPr lvl="1" eaLnBrk="1" hangingPunct="1"/>
            <a:r>
              <a:rPr lang="en-US" altLang="zh-CN" b="1">
                <a:latin typeface="Arial" charset="0"/>
                <a:ea typeface="宋体" charset="0"/>
              </a:rPr>
              <a:t>UDP</a:t>
            </a:r>
            <a:r>
              <a:rPr lang="en-US" altLang="zh-CN">
                <a:latin typeface="Arial" charset="0"/>
                <a:ea typeface="宋体" charset="0"/>
              </a:rPr>
              <a:t> - User Datagram Protocol provides an unreliable connection-less protocol for applications that provide their own.</a:t>
            </a:r>
            <a:endParaRPr lang="zh-CN" altLang="en-US">
              <a:latin typeface="Arial" charset="0"/>
              <a:ea typeface="宋体" charset="0"/>
            </a:endParaRPr>
          </a:p>
        </p:txBody>
      </p:sp>
      <p:sp>
        <p:nvSpPr>
          <p:cNvPr id="9114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7350916-5318-E549-80AA-C923E6EE7860}" type="datetime1">
              <a:rPr lang="zh-CN" altLang="en-US"/>
              <a:pPr eaLnBrk="1" hangingPunct="1"/>
              <a:t>2020/3/9</a:t>
            </a:fld>
            <a:endParaRPr lang="en-US" altLang="zh-CN"/>
          </a:p>
        </p:txBody>
      </p:sp>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p:nvPr>
        </p:nvSpPr>
        <p:spPr/>
        <p:txBody>
          <a:bodyPr/>
          <a:lstStyle/>
          <a:p>
            <a:r>
              <a:rPr lang="en-US" altLang="zh-CN">
                <a:latin typeface="Arial" charset="0"/>
                <a:ea typeface="宋体" charset="0"/>
              </a:rPr>
              <a:t>Application Layer</a:t>
            </a:r>
            <a:endParaRPr lang="zh-CN" altLang="en-US">
              <a:latin typeface="Arial" charset="0"/>
              <a:ea typeface="宋体" charset="0"/>
            </a:endParaRPr>
          </a:p>
        </p:txBody>
      </p:sp>
      <p:sp>
        <p:nvSpPr>
          <p:cNvPr id="106499" name="Rectangle 3"/>
          <p:cNvSpPr>
            <a:spLocks noGrp="1" noChangeArrowheads="1"/>
          </p:cNvSpPr>
          <p:nvPr>
            <p:ph idx="1"/>
          </p:nvPr>
        </p:nvSpPr>
        <p:spPr/>
        <p:txBody>
          <a:bodyPr/>
          <a:lstStyle/>
          <a:p>
            <a:r>
              <a:rPr lang="en-US" altLang="zh-CN">
                <a:latin typeface="Arial" charset="0"/>
                <a:ea typeface="宋体" charset="0"/>
              </a:rPr>
              <a:t>Terminal   - Telnet		</a:t>
            </a:r>
          </a:p>
          <a:p>
            <a:r>
              <a:rPr lang="en-US" altLang="zh-CN">
                <a:latin typeface="Arial" charset="0"/>
                <a:ea typeface="宋体" charset="0"/>
              </a:rPr>
              <a:t>File transfer – FTP</a:t>
            </a:r>
          </a:p>
          <a:p>
            <a:r>
              <a:rPr lang="en-US" altLang="zh-CN">
                <a:latin typeface="Arial" charset="0"/>
                <a:ea typeface="宋体" charset="0"/>
              </a:rPr>
              <a:t>The Web  - HTTP</a:t>
            </a:r>
          </a:p>
          <a:p>
            <a:r>
              <a:rPr lang="en-US" altLang="zh-CN">
                <a:latin typeface="Arial" charset="0"/>
                <a:ea typeface="宋体" charset="0"/>
              </a:rPr>
              <a:t>…</a:t>
            </a:r>
          </a:p>
          <a:p>
            <a:endParaRPr lang="zh-CN" altLang="en-US">
              <a:latin typeface="Arial" charset="0"/>
              <a:ea typeface="宋体" charset="0"/>
            </a:endParaRPr>
          </a:p>
        </p:txBody>
      </p:sp>
      <p:sp>
        <p:nvSpPr>
          <p:cNvPr id="9216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3F463FC-1E61-9244-A0B1-80B26EC2BBB4}" type="datetime1">
              <a:rPr lang="zh-CN" altLang="en-US"/>
              <a:pPr eaLnBrk="1" hangingPunct="1"/>
              <a:t>2020/3/9</a:t>
            </a:fld>
            <a:endParaRPr lang="en-US" altLang="zh-CN"/>
          </a:p>
        </p:txBody>
      </p:sp>
      <p:sp>
        <p:nvSpPr>
          <p:cNvPr id="92162" name="页脚占位符 4"/>
          <p:cNvSpPr>
            <a:spLocks noGrp="1"/>
          </p:cNvSpPr>
          <p:nvPr>
            <p:ph type="ftr" sz="quarter" idx="11"/>
          </p:nvPr>
        </p:nvSpPr>
        <p:spPr/>
        <p:txBody>
          <a:bodyPr/>
          <a:lstStyle/>
          <a:p>
            <a:pPr>
              <a:defRPr/>
            </a:pPr>
            <a:r>
              <a:rPr lang="en-US" altLang="zh-CN"/>
              <a:t>linwei@cuc.edu.cn</a:t>
            </a:r>
          </a:p>
        </p:txBody>
      </p:sp>
      <p:sp>
        <p:nvSpPr>
          <p:cNvPr id="9216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124E2C5-9F45-C649-82A6-30DB5A95FDBA}" type="slidenum">
              <a:rPr lang="en-US" altLang="zh-CN"/>
              <a:pPr eaLnBrk="1" hangingPunct="1"/>
              <a:t>101</a:t>
            </a:fld>
            <a:endParaRPr lang="en-US" altLang="zh-CN"/>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页脚占位符 4"/>
          <p:cNvSpPr>
            <a:spLocks noGrp="1"/>
          </p:cNvSpPr>
          <p:nvPr>
            <p:ph type="ftr" sz="quarter" idx="11"/>
          </p:nvPr>
        </p:nvSpPr>
        <p:spPr/>
        <p:txBody>
          <a:bodyPr/>
          <a:lstStyle/>
          <a:p>
            <a:pPr>
              <a:defRPr/>
            </a:pPr>
            <a:r>
              <a:rPr lang="en-US" altLang="zh-CN"/>
              <a:t>linwei@cuc.edu.cn</a:t>
            </a:r>
          </a:p>
        </p:txBody>
      </p:sp>
      <p:sp>
        <p:nvSpPr>
          <p:cNvPr id="9318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C178F93-6051-754B-AB9C-9D3BB8183FD7}" type="slidenum">
              <a:rPr lang="en-US" altLang="zh-CN"/>
              <a:pPr eaLnBrk="1" hangingPunct="1"/>
              <a:t>102</a:t>
            </a:fld>
            <a:endParaRPr lang="en-US" altLang="zh-CN"/>
          </a:p>
        </p:txBody>
      </p:sp>
      <p:sp>
        <p:nvSpPr>
          <p:cNvPr id="107524" name="Rectangle 2"/>
          <p:cNvSpPr>
            <a:spLocks noGrp="1" noChangeArrowheads="1"/>
          </p:cNvSpPr>
          <p:nvPr>
            <p:ph type="title"/>
          </p:nvPr>
        </p:nvSpPr>
        <p:spPr/>
        <p:txBody>
          <a:bodyPr/>
          <a:lstStyle/>
          <a:p>
            <a:pPr eaLnBrk="1" hangingPunct="1"/>
            <a:r>
              <a:rPr lang="zh-CN" altLang="en-US">
                <a:solidFill>
                  <a:schemeClr val="tx1"/>
                </a:solidFill>
                <a:latin typeface="Arial" charset="0"/>
                <a:ea typeface="宋体" charset="0"/>
              </a:rPr>
              <a:t> </a:t>
            </a:r>
            <a:r>
              <a:rPr lang="en-US" altLang="zh-CN">
                <a:latin typeface="Arial" charset="0"/>
                <a:ea typeface="宋体" charset="0"/>
              </a:rPr>
              <a:t>The TCP/IP Reference Models</a:t>
            </a:r>
          </a:p>
        </p:txBody>
      </p:sp>
      <p:sp>
        <p:nvSpPr>
          <p:cNvPr id="107525" name="Rectangle 3"/>
          <p:cNvSpPr>
            <a:spLocks noGrp="1" noChangeArrowheads="1"/>
          </p:cNvSpPr>
          <p:nvPr>
            <p:ph type="body" idx="1"/>
          </p:nvPr>
        </p:nvSpPr>
        <p:spPr>
          <a:xfrm>
            <a:off x="457200" y="5627688"/>
            <a:ext cx="8229600" cy="503237"/>
          </a:xfrm>
        </p:spPr>
        <p:txBody>
          <a:bodyPr/>
          <a:lstStyle/>
          <a:p>
            <a:pPr algn="ctr" eaLnBrk="1" hangingPunct="1">
              <a:buFontTx/>
              <a:buNone/>
            </a:pPr>
            <a:r>
              <a:rPr lang="en-US" altLang="zh-CN" sz="2000">
                <a:latin typeface="Arial" charset="0"/>
                <a:ea typeface="宋体" charset="0"/>
                <a:cs typeface="Arial" charset="0"/>
              </a:rPr>
              <a:t>The TCP/IP reference model with some protocols we will study</a:t>
            </a:r>
          </a:p>
        </p:txBody>
      </p:sp>
      <p:sp>
        <p:nvSpPr>
          <p:cNvPr id="9319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E4EE385-3B53-F443-B0A4-59DBCC3FE283}" type="datetime1">
              <a:rPr lang="zh-CN" altLang="en-US"/>
              <a:pPr eaLnBrk="1" hangingPunct="1"/>
              <a:t>2020/3/9</a:t>
            </a:fld>
            <a:endParaRPr lang="en-US" altLang="zh-CN"/>
          </a:p>
        </p:txBody>
      </p:sp>
      <p:pic>
        <p:nvPicPr>
          <p:cNvPr id="1075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038" y="1524000"/>
            <a:ext cx="8742362" cy="3733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页脚占位符 4"/>
          <p:cNvSpPr>
            <a:spLocks noGrp="1"/>
          </p:cNvSpPr>
          <p:nvPr>
            <p:ph type="ftr" sz="quarter" idx="11"/>
          </p:nvPr>
        </p:nvSpPr>
        <p:spPr/>
        <p:txBody>
          <a:bodyPr/>
          <a:lstStyle/>
          <a:p>
            <a:pPr>
              <a:defRPr/>
            </a:pPr>
            <a:r>
              <a:rPr lang="en-US" altLang="zh-CN"/>
              <a:t>linwei@cuc.edu.cn</a:t>
            </a:r>
          </a:p>
        </p:txBody>
      </p:sp>
      <p:sp>
        <p:nvSpPr>
          <p:cNvPr id="10137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F7CFF12-B2D5-C64D-81F2-130E0C3C4EBE}" type="slidenum">
              <a:rPr lang="en-US" altLang="zh-CN"/>
              <a:pPr eaLnBrk="1" hangingPunct="1"/>
              <a:t>103</a:t>
            </a:fld>
            <a:endParaRPr lang="en-US" altLang="zh-CN"/>
          </a:p>
        </p:txBody>
      </p:sp>
      <p:sp>
        <p:nvSpPr>
          <p:cNvPr id="108548" name="Rectangle 2"/>
          <p:cNvSpPr>
            <a:spLocks noGrp="1" noChangeArrowheads="1"/>
          </p:cNvSpPr>
          <p:nvPr>
            <p:ph type="title"/>
          </p:nvPr>
        </p:nvSpPr>
        <p:spPr/>
        <p:txBody>
          <a:bodyPr/>
          <a:lstStyle/>
          <a:p>
            <a:pPr eaLnBrk="1" hangingPunct="1"/>
            <a:r>
              <a:rPr lang="en-US" altLang="zh-CN">
                <a:latin typeface="Arial" charset="0"/>
                <a:ea typeface="宋体" charset="0"/>
              </a:rPr>
              <a:t>The model used in this course</a:t>
            </a:r>
          </a:p>
        </p:txBody>
      </p:sp>
      <p:sp>
        <p:nvSpPr>
          <p:cNvPr id="108549" name="Rectangle 3"/>
          <p:cNvSpPr>
            <a:spLocks noGrp="1" noChangeArrowheads="1"/>
          </p:cNvSpPr>
          <p:nvPr>
            <p:ph type="body" idx="1"/>
          </p:nvPr>
        </p:nvSpPr>
        <p:spPr>
          <a:xfrm>
            <a:off x="550863" y="5165725"/>
            <a:ext cx="8229600" cy="892175"/>
          </a:xfrm>
        </p:spPr>
        <p:txBody>
          <a:bodyPr/>
          <a:lstStyle/>
          <a:p>
            <a:pPr algn="ctr" eaLnBrk="1" hangingPunct="1">
              <a:buFont typeface="Wingdings" charset="0"/>
              <a:buNone/>
            </a:pPr>
            <a:r>
              <a:rPr lang="en-US" altLang="zh-CN" sz="2600">
                <a:latin typeface="Arial" charset="0"/>
                <a:ea typeface="宋体" charset="0"/>
              </a:rPr>
              <a:t>The reference model used in this course.</a:t>
            </a:r>
          </a:p>
        </p:txBody>
      </p:sp>
      <p:sp>
        <p:nvSpPr>
          <p:cNvPr id="10138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1F3A24A-5172-2F4A-AB04-ECD8FE5603A1}" type="datetime1">
              <a:rPr lang="zh-CN" altLang="en-US"/>
              <a:pPr eaLnBrk="1" hangingPunct="1"/>
              <a:t>2020/3/9</a:t>
            </a:fld>
            <a:endParaRPr lang="en-US" altLang="zh-CN"/>
          </a:p>
        </p:txBody>
      </p:sp>
      <p:pic>
        <p:nvPicPr>
          <p:cNvPr id="10855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0200" y="1754188"/>
            <a:ext cx="3275013" cy="32242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r>
              <a:rPr lang="en-US" altLang="zh-CN">
                <a:latin typeface="Arial" charset="0"/>
                <a:ea typeface="宋体" charset="0"/>
              </a:rPr>
              <a:t>Comparing OSI and TCP/IP Models</a:t>
            </a:r>
          </a:p>
        </p:txBody>
      </p:sp>
      <p:sp>
        <p:nvSpPr>
          <p:cNvPr id="109571" name="Rectangle 3"/>
          <p:cNvSpPr>
            <a:spLocks noGrp="1" noChangeArrowheads="1"/>
          </p:cNvSpPr>
          <p:nvPr>
            <p:ph type="body" idx="1"/>
          </p:nvPr>
        </p:nvSpPr>
        <p:spPr/>
        <p:txBody>
          <a:bodyPr/>
          <a:lstStyle/>
          <a:p>
            <a:r>
              <a:rPr lang="en-US" altLang="zh-CN">
                <a:latin typeface="Arial" charset="0"/>
                <a:ea typeface="宋体" charset="0"/>
              </a:rPr>
              <a:t>Concepts central to the OSI model</a:t>
            </a:r>
          </a:p>
          <a:p>
            <a:pPr lvl="1"/>
            <a:r>
              <a:rPr lang="en-US" altLang="zh-CN">
                <a:latin typeface="Arial" charset="0"/>
                <a:ea typeface="宋体" charset="0"/>
              </a:rPr>
              <a:t>Services</a:t>
            </a:r>
          </a:p>
          <a:p>
            <a:pPr lvl="1"/>
            <a:r>
              <a:rPr lang="en-US" altLang="zh-CN">
                <a:latin typeface="Arial" charset="0"/>
                <a:ea typeface="宋体" charset="0"/>
              </a:rPr>
              <a:t>Interfaces</a:t>
            </a:r>
          </a:p>
          <a:p>
            <a:pPr lvl="1"/>
            <a:r>
              <a:rPr lang="en-US" altLang="zh-CN">
                <a:latin typeface="Arial" charset="0"/>
                <a:ea typeface="宋体" charset="0"/>
              </a:rPr>
              <a:t>Protocols</a:t>
            </a:r>
          </a:p>
          <a:p>
            <a:r>
              <a:rPr lang="en-US" altLang="zh-CN">
                <a:latin typeface="Arial" charset="0"/>
                <a:ea typeface="宋体" charset="0"/>
              </a:rPr>
              <a:t>OSI has good definition of service, interface, and protocol as discussed before.   Fits well with object oriented programming concepts.   Protocols are better hidden.</a:t>
            </a:r>
          </a:p>
        </p:txBody>
      </p:sp>
      <p:sp>
        <p:nvSpPr>
          <p:cNvPr id="9421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5BAE42A-71D1-3E4E-91D0-E1ED787AA8D0}" type="datetime1">
              <a:rPr lang="zh-CN" altLang="en-US"/>
              <a:pPr eaLnBrk="1" hangingPunct="1"/>
              <a:t>2020/3/9</a:t>
            </a:fld>
            <a:endParaRPr lang="en-US" altLang="zh-CN"/>
          </a:p>
        </p:txBody>
      </p:sp>
      <p:sp>
        <p:nvSpPr>
          <p:cNvPr id="94210" name="页脚占位符 4"/>
          <p:cNvSpPr>
            <a:spLocks noGrp="1"/>
          </p:cNvSpPr>
          <p:nvPr>
            <p:ph type="ftr" sz="quarter" idx="11"/>
          </p:nvPr>
        </p:nvSpPr>
        <p:spPr/>
        <p:txBody>
          <a:bodyPr/>
          <a:lstStyle/>
          <a:p>
            <a:pPr>
              <a:defRPr/>
            </a:pPr>
            <a:r>
              <a:rPr lang="en-US" altLang="zh-CN"/>
              <a:t>linwei@cuc.edu.cn</a:t>
            </a:r>
          </a:p>
        </p:txBody>
      </p:sp>
      <p:sp>
        <p:nvSpPr>
          <p:cNvPr id="9421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1A552F2-F7D5-F846-9EAE-81B7E178D4C4}" type="slidenum">
              <a:rPr lang="en-US" altLang="zh-CN"/>
              <a:pPr eaLnBrk="1" hangingPunct="1"/>
              <a:t>104</a:t>
            </a:fld>
            <a:endParaRPr lang="en-US" altLang="zh-CN"/>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p:txBody>
          <a:bodyPr/>
          <a:lstStyle/>
          <a:p>
            <a:r>
              <a:rPr lang="en-US" altLang="zh-CN">
                <a:latin typeface="Arial" charset="0"/>
                <a:ea typeface="宋体" charset="0"/>
              </a:rPr>
              <a:t>Comparing OSI and TCP/IP Models</a:t>
            </a:r>
          </a:p>
        </p:txBody>
      </p:sp>
      <p:sp>
        <p:nvSpPr>
          <p:cNvPr id="110595" name="Rectangle 3"/>
          <p:cNvSpPr>
            <a:spLocks noGrp="1" noChangeArrowheads="1"/>
          </p:cNvSpPr>
          <p:nvPr>
            <p:ph idx="1"/>
          </p:nvPr>
        </p:nvSpPr>
        <p:spPr/>
        <p:txBody>
          <a:bodyPr/>
          <a:lstStyle/>
          <a:p>
            <a:r>
              <a:rPr lang="en-US" altLang="zh-CN">
                <a:latin typeface="Arial" charset="0"/>
                <a:ea typeface="宋体" charset="0"/>
              </a:rPr>
              <a:t>The TCP/IP model did not originally distinguish between service, interface, and protocol.</a:t>
            </a:r>
          </a:p>
          <a:p>
            <a:r>
              <a:rPr lang="en-US" altLang="zh-CN">
                <a:latin typeface="Arial" charset="0"/>
                <a:ea typeface="宋体" charset="0"/>
              </a:rPr>
              <a:t>With TCP/IP, the protocols came first; model was just a description of the protocols.  But then the model isn't good for any other protocols.</a:t>
            </a:r>
          </a:p>
        </p:txBody>
      </p:sp>
      <p:sp>
        <p:nvSpPr>
          <p:cNvPr id="9523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AA15C32-E256-864A-8799-3C07ECB8F34E}" type="datetime1">
              <a:rPr lang="zh-CN" altLang="en-US"/>
              <a:pPr eaLnBrk="1" hangingPunct="1"/>
              <a:t>2020/3/9</a:t>
            </a:fld>
            <a:endParaRPr lang="en-US" altLang="zh-CN"/>
          </a:p>
        </p:txBody>
      </p:sp>
      <p:sp>
        <p:nvSpPr>
          <p:cNvPr id="95234" name="页脚占位符 4"/>
          <p:cNvSpPr>
            <a:spLocks noGrp="1"/>
          </p:cNvSpPr>
          <p:nvPr>
            <p:ph type="ftr" sz="quarter" idx="11"/>
          </p:nvPr>
        </p:nvSpPr>
        <p:spPr/>
        <p:txBody>
          <a:bodyPr/>
          <a:lstStyle/>
          <a:p>
            <a:pPr>
              <a:defRPr/>
            </a:pPr>
            <a:r>
              <a:rPr lang="en-US" altLang="zh-CN"/>
              <a:t>linwei@cuc.edu.cn</a:t>
            </a:r>
          </a:p>
        </p:txBody>
      </p:sp>
      <p:sp>
        <p:nvSpPr>
          <p:cNvPr id="9523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F6B89AF-04EF-D042-AFFF-51E887B67A52}" type="slidenum">
              <a:rPr lang="en-US" altLang="zh-CN"/>
              <a:pPr eaLnBrk="1" hangingPunct="1"/>
              <a:t>105</a:t>
            </a:fld>
            <a:endParaRPr lang="en-US" altLang="zh-CN"/>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页脚占位符 4"/>
          <p:cNvSpPr>
            <a:spLocks noGrp="1"/>
          </p:cNvSpPr>
          <p:nvPr>
            <p:ph type="ftr" sz="quarter" idx="11"/>
          </p:nvPr>
        </p:nvSpPr>
        <p:spPr/>
        <p:txBody>
          <a:bodyPr/>
          <a:lstStyle/>
          <a:p>
            <a:pPr>
              <a:defRPr/>
            </a:pPr>
            <a:r>
              <a:rPr lang="en-US" altLang="zh-CN"/>
              <a:t>linwei@cuc.edu.cn</a:t>
            </a:r>
          </a:p>
        </p:txBody>
      </p:sp>
      <p:sp>
        <p:nvSpPr>
          <p:cNvPr id="9625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F7DA7D8-19D8-A44E-8EC3-9C9138C597E6}" type="slidenum">
              <a:rPr lang="en-US" altLang="zh-CN"/>
              <a:pPr eaLnBrk="1" hangingPunct="1"/>
              <a:t>106</a:t>
            </a:fld>
            <a:endParaRPr lang="en-US" altLang="zh-CN"/>
          </a:p>
        </p:txBody>
      </p:sp>
      <p:sp>
        <p:nvSpPr>
          <p:cNvPr id="111620" name="Rectangle 2"/>
          <p:cNvSpPr>
            <a:spLocks noGrp="1" noChangeArrowheads="1"/>
          </p:cNvSpPr>
          <p:nvPr>
            <p:ph type="title"/>
          </p:nvPr>
        </p:nvSpPr>
        <p:spPr/>
        <p:txBody>
          <a:bodyPr/>
          <a:lstStyle/>
          <a:p>
            <a:pPr eaLnBrk="1" hangingPunct="1"/>
            <a:r>
              <a:rPr lang="en-US" altLang="zh-CN">
                <a:latin typeface="Arial" charset="0"/>
                <a:ea typeface="宋体" charset="0"/>
              </a:rPr>
              <a:t>Different philosophy</a:t>
            </a:r>
          </a:p>
        </p:txBody>
      </p:sp>
      <p:sp>
        <p:nvSpPr>
          <p:cNvPr id="111621" name="Rectangle 3"/>
          <p:cNvSpPr>
            <a:spLocks noGrp="1" noChangeArrowheads="1"/>
          </p:cNvSpPr>
          <p:nvPr>
            <p:ph type="body" idx="1"/>
          </p:nvPr>
        </p:nvSpPr>
        <p:spPr/>
        <p:txBody>
          <a:bodyPr/>
          <a:lstStyle/>
          <a:p>
            <a:pPr eaLnBrk="1" hangingPunct="1"/>
            <a:r>
              <a:rPr lang="en-US" altLang="zh-CN">
                <a:latin typeface="Arial" charset="0"/>
                <a:ea typeface="宋体" charset="0"/>
              </a:rPr>
              <a:t>Which is first?</a:t>
            </a:r>
          </a:p>
          <a:p>
            <a:pPr eaLnBrk="1" hangingPunct="1"/>
            <a:endParaRPr lang="en-US" altLang="zh-CN">
              <a:latin typeface="Arial" charset="0"/>
              <a:ea typeface="宋体" charset="0"/>
            </a:endParaRPr>
          </a:p>
          <a:p>
            <a:pPr eaLnBrk="1" hangingPunct="1">
              <a:buFont typeface="Wingdings" charset="0"/>
              <a:buNone/>
            </a:pPr>
            <a:r>
              <a:rPr lang="en-US" altLang="zh-CN">
                <a:latin typeface="Arial" charset="0"/>
                <a:ea typeface="宋体" charset="0"/>
              </a:rPr>
              <a:t>Reference Model</a:t>
            </a:r>
          </a:p>
          <a:p>
            <a:pPr eaLnBrk="1" hangingPunct="1">
              <a:buFont typeface="Wingdings" charset="0"/>
              <a:buNone/>
            </a:pPr>
            <a:r>
              <a:rPr lang="en-US" altLang="zh-CN">
                <a:latin typeface="Arial" charset="0"/>
                <a:ea typeface="宋体" charset="0"/>
              </a:rPr>
              <a:t>				vs</a:t>
            </a:r>
          </a:p>
          <a:p>
            <a:pPr eaLnBrk="1" hangingPunct="1">
              <a:buFont typeface="Wingdings" charset="0"/>
              <a:buNone/>
            </a:pPr>
            <a:r>
              <a:rPr lang="en-US" altLang="zh-CN">
                <a:latin typeface="Arial" charset="0"/>
                <a:ea typeface="宋体" charset="0"/>
              </a:rPr>
              <a:t>				Corresponding protocols</a:t>
            </a:r>
          </a:p>
        </p:txBody>
      </p:sp>
      <p:sp>
        <p:nvSpPr>
          <p:cNvPr id="9626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82770CF-B1C4-9348-8143-0233D8D04F5C}" type="datetime1">
              <a:rPr lang="zh-CN" altLang="en-US"/>
              <a:pPr eaLnBrk="1" hangingPunct="1"/>
              <a:t>2020/3/9</a:t>
            </a:fld>
            <a:endParaRPr lang="en-US" altLang="zh-CN"/>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页脚占位符 4"/>
          <p:cNvSpPr>
            <a:spLocks noGrp="1"/>
          </p:cNvSpPr>
          <p:nvPr>
            <p:ph type="ftr" sz="quarter" idx="11"/>
          </p:nvPr>
        </p:nvSpPr>
        <p:spPr/>
        <p:txBody>
          <a:bodyPr/>
          <a:lstStyle/>
          <a:p>
            <a:pPr>
              <a:defRPr/>
            </a:pPr>
            <a:r>
              <a:rPr lang="en-US" altLang="zh-CN"/>
              <a:t>linwei@cuc.edu.cn</a:t>
            </a:r>
          </a:p>
        </p:txBody>
      </p:sp>
      <p:sp>
        <p:nvSpPr>
          <p:cNvPr id="9728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C26A549-DEED-7845-A46B-BFE45C50DC6C}" type="slidenum">
              <a:rPr lang="en-US" altLang="zh-CN"/>
              <a:pPr eaLnBrk="1" hangingPunct="1"/>
              <a:t>107</a:t>
            </a:fld>
            <a:endParaRPr lang="en-US" altLang="zh-CN"/>
          </a:p>
        </p:txBody>
      </p:sp>
      <p:sp>
        <p:nvSpPr>
          <p:cNvPr id="112644" name="Rectangle 2"/>
          <p:cNvSpPr>
            <a:spLocks noGrp="1" noChangeArrowheads="1"/>
          </p:cNvSpPr>
          <p:nvPr>
            <p:ph type="title"/>
          </p:nvPr>
        </p:nvSpPr>
        <p:spPr/>
        <p:txBody>
          <a:bodyPr/>
          <a:lstStyle/>
          <a:p>
            <a:pPr eaLnBrk="1" hangingPunct="1"/>
            <a:r>
              <a:rPr lang="en-US" altLang="zh-CN">
                <a:latin typeface="Arial" charset="0"/>
                <a:ea typeface="宋体" charset="0"/>
              </a:rPr>
              <a:t>Specific differences</a:t>
            </a:r>
            <a:r>
              <a:rPr lang="en-US" altLang="zh-CN">
                <a:solidFill>
                  <a:schemeClr val="tx1"/>
                </a:solidFill>
                <a:latin typeface="Arial" charset="0"/>
                <a:ea typeface="宋体" charset="0"/>
              </a:rPr>
              <a:t>	</a:t>
            </a:r>
          </a:p>
        </p:txBody>
      </p:sp>
      <p:sp>
        <p:nvSpPr>
          <p:cNvPr id="112645" name="Rectangle 3"/>
          <p:cNvSpPr>
            <a:spLocks noGrp="1" noChangeArrowheads="1"/>
          </p:cNvSpPr>
          <p:nvPr>
            <p:ph type="body" idx="1"/>
          </p:nvPr>
        </p:nvSpPr>
        <p:spPr/>
        <p:txBody>
          <a:bodyPr/>
          <a:lstStyle/>
          <a:p>
            <a:pPr eaLnBrk="1" hangingPunct="1"/>
            <a:r>
              <a:rPr lang="en-US" altLang="zh-CN">
                <a:latin typeface="Arial" charset="0"/>
                <a:ea typeface="宋体" charset="0"/>
              </a:rPr>
              <a:t>Number of layers: 7 vs. 4</a:t>
            </a:r>
          </a:p>
          <a:p>
            <a:pPr eaLnBrk="1" hangingPunct="1"/>
            <a:r>
              <a:rPr lang="en-US" altLang="zh-CN">
                <a:latin typeface="Arial" charset="0"/>
                <a:ea typeface="宋体" charset="0"/>
              </a:rPr>
              <a:t>Connectionless vs. connection-oriented </a:t>
            </a:r>
          </a:p>
          <a:p>
            <a:pPr lvl="1" eaLnBrk="1" hangingPunct="1"/>
            <a:r>
              <a:rPr lang="en-US" altLang="zh-CN">
                <a:latin typeface="Arial" charset="0"/>
                <a:ea typeface="宋体" charset="0"/>
              </a:rPr>
              <a:t>OSI supports both in the network layer, but only Connection-oriented communication in the transport layer</a:t>
            </a:r>
          </a:p>
          <a:p>
            <a:pPr lvl="1" eaLnBrk="1" hangingPunct="1"/>
            <a:r>
              <a:rPr lang="en-US" altLang="zh-CN">
                <a:latin typeface="Arial" charset="0"/>
                <a:ea typeface="宋体" charset="0"/>
              </a:rPr>
              <a:t>TCP/IP supports only connectionless mode in the network layer but supports both in the transport layer, giving the users a choice.</a:t>
            </a:r>
          </a:p>
          <a:p>
            <a:pPr eaLnBrk="1" hangingPunct="1"/>
            <a:endParaRPr lang="en-US" altLang="zh-CN">
              <a:latin typeface="Arial" charset="0"/>
              <a:ea typeface="宋体" charset="0"/>
            </a:endParaRPr>
          </a:p>
        </p:txBody>
      </p:sp>
      <p:sp>
        <p:nvSpPr>
          <p:cNvPr id="9728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6178444-02B6-794B-9F39-97C0F5FA1944}" type="datetime1">
              <a:rPr lang="zh-CN" altLang="en-US"/>
              <a:pPr eaLnBrk="1" hangingPunct="1"/>
              <a:t>2020/3/9</a:t>
            </a:fld>
            <a:endParaRPr lang="en-US" altLang="zh-CN"/>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页脚占位符 4"/>
          <p:cNvSpPr>
            <a:spLocks noGrp="1"/>
          </p:cNvSpPr>
          <p:nvPr>
            <p:ph type="ftr" sz="quarter" idx="11"/>
          </p:nvPr>
        </p:nvSpPr>
        <p:spPr/>
        <p:txBody>
          <a:bodyPr/>
          <a:lstStyle/>
          <a:p>
            <a:pPr>
              <a:defRPr/>
            </a:pPr>
            <a:r>
              <a:rPr lang="en-US" altLang="zh-CN"/>
              <a:t>linwei@cuc.edu.cn</a:t>
            </a:r>
          </a:p>
        </p:txBody>
      </p:sp>
      <p:sp>
        <p:nvSpPr>
          <p:cNvPr id="9830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6BDB7EC-541F-D842-959A-4557FDA8C861}" type="slidenum">
              <a:rPr lang="en-US" altLang="zh-CN"/>
              <a:pPr eaLnBrk="1" hangingPunct="1"/>
              <a:t>108</a:t>
            </a:fld>
            <a:endParaRPr lang="en-US" altLang="zh-CN"/>
          </a:p>
        </p:txBody>
      </p:sp>
      <p:sp>
        <p:nvSpPr>
          <p:cNvPr id="113668" name="Rectangle 2"/>
          <p:cNvSpPr>
            <a:spLocks noGrp="1" noChangeArrowheads="1"/>
          </p:cNvSpPr>
          <p:nvPr>
            <p:ph type="title"/>
          </p:nvPr>
        </p:nvSpPr>
        <p:spPr/>
        <p:txBody>
          <a:bodyPr/>
          <a:lstStyle/>
          <a:p>
            <a:pPr eaLnBrk="1" hangingPunct="1"/>
            <a:r>
              <a:rPr lang="en-US" altLang="zh-CN">
                <a:latin typeface="Arial" charset="0"/>
                <a:ea typeface="宋体" charset="0"/>
              </a:rPr>
              <a:t>A Critique of the OSI Model and Protocols</a:t>
            </a:r>
          </a:p>
        </p:txBody>
      </p:sp>
      <p:sp>
        <p:nvSpPr>
          <p:cNvPr id="113669" name="Rectangle 3"/>
          <p:cNvSpPr>
            <a:spLocks noGrp="1" noChangeArrowheads="1"/>
          </p:cNvSpPr>
          <p:nvPr>
            <p:ph type="body" idx="1"/>
          </p:nvPr>
        </p:nvSpPr>
        <p:spPr>
          <a:xfrm>
            <a:off x="476250" y="1517650"/>
            <a:ext cx="8078788" cy="4684713"/>
          </a:xfrm>
        </p:spPr>
        <p:txBody>
          <a:bodyPr/>
          <a:lstStyle/>
          <a:p>
            <a:pPr eaLnBrk="1" hangingPunct="1"/>
            <a:r>
              <a:rPr lang="en-US" altLang="zh-CN" sz="3200">
                <a:latin typeface="Arial" charset="0"/>
                <a:ea typeface="宋体" charset="0"/>
              </a:rPr>
              <a:t>Why OSI did not take over the world</a:t>
            </a:r>
          </a:p>
          <a:p>
            <a:pPr lvl="1" eaLnBrk="1" hangingPunct="1"/>
            <a:r>
              <a:rPr lang="en-US" altLang="zh-CN" sz="2800">
                <a:latin typeface="Arial" charset="0"/>
                <a:ea typeface="宋体" charset="0"/>
              </a:rPr>
              <a:t>Bad timing</a:t>
            </a:r>
          </a:p>
          <a:p>
            <a:pPr lvl="1" eaLnBrk="1" hangingPunct="1"/>
            <a:r>
              <a:rPr lang="en-US" altLang="zh-CN" sz="2800">
                <a:latin typeface="Arial" charset="0"/>
                <a:ea typeface="宋体" charset="0"/>
              </a:rPr>
              <a:t>Bad technology</a:t>
            </a:r>
          </a:p>
          <a:p>
            <a:pPr lvl="2" eaLnBrk="1" hangingPunct="1"/>
            <a:r>
              <a:rPr lang="en-US" altLang="zh-CN" sz="2400">
                <a:latin typeface="Arial" charset="0"/>
                <a:ea typeface="宋体" charset="0"/>
              </a:rPr>
              <a:t>Flawed, too complex</a:t>
            </a:r>
          </a:p>
          <a:p>
            <a:pPr lvl="2" eaLnBrk="1" hangingPunct="1"/>
            <a:r>
              <a:rPr lang="en-US" altLang="zh-CN" sz="2400">
                <a:latin typeface="Arial" charset="0"/>
                <a:ea typeface="宋体" charset="0"/>
              </a:rPr>
              <a:t>More political than technical of 7 layers decision</a:t>
            </a:r>
          </a:p>
          <a:p>
            <a:pPr lvl="1" eaLnBrk="1" hangingPunct="1"/>
            <a:r>
              <a:rPr lang="en-US" altLang="zh-CN" sz="2800">
                <a:latin typeface="Arial" charset="0"/>
                <a:ea typeface="宋体" charset="0"/>
              </a:rPr>
              <a:t>Bad implementations</a:t>
            </a:r>
          </a:p>
          <a:p>
            <a:pPr lvl="2" eaLnBrk="1" hangingPunct="1"/>
            <a:r>
              <a:rPr lang="en-US" altLang="zh-CN" sz="2400">
                <a:latin typeface="Arial" charset="0"/>
                <a:ea typeface="宋体" charset="0"/>
              </a:rPr>
              <a:t>Huge, unwieldy, Poor quality</a:t>
            </a:r>
          </a:p>
          <a:p>
            <a:pPr lvl="1" eaLnBrk="1" hangingPunct="1"/>
            <a:r>
              <a:rPr lang="en-US" altLang="zh-CN" sz="2800">
                <a:latin typeface="Arial" charset="0"/>
                <a:ea typeface="宋体" charset="0"/>
              </a:rPr>
              <a:t>Bad politics</a:t>
            </a:r>
          </a:p>
          <a:p>
            <a:pPr lvl="2" eaLnBrk="1" hangingPunct="1"/>
            <a:r>
              <a:rPr lang="en-US" altLang="zh-CN" sz="2800">
                <a:latin typeface="Arial" charset="0"/>
                <a:ea typeface="宋体" charset="0"/>
              </a:rPr>
              <a:t>Academia vs Bureaucrats</a:t>
            </a:r>
          </a:p>
        </p:txBody>
      </p:sp>
      <p:sp>
        <p:nvSpPr>
          <p:cNvPr id="9831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86A378C-F329-EB4D-9B37-A0E90EEA4127}" type="datetime1">
              <a:rPr lang="zh-CN" altLang="en-US"/>
              <a:pPr eaLnBrk="1" hangingPunct="1"/>
              <a:t>2020/3/9</a:t>
            </a:fld>
            <a:endParaRPr lang="en-US" altLang="zh-CN"/>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页脚占位符 4"/>
          <p:cNvSpPr>
            <a:spLocks noGrp="1"/>
          </p:cNvSpPr>
          <p:nvPr>
            <p:ph type="ftr" sz="quarter" idx="11"/>
          </p:nvPr>
        </p:nvSpPr>
        <p:spPr/>
        <p:txBody>
          <a:bodyPr/>
          <a:lstStyle/>
          <a:p>
            <a:pPr>
              <a:defRPr/>
            </a:pPr>
            <a:r>
              <a:rPr lang="en-US" altLang="zh-CN"/>
              <a:t>linwei@cuc.edu.cn</a:t>
            </a:r>
          </a:p>
        </p:txBody>
      </p:sp>
      <p:sp>
        <p:nvSpPr>
          <p:cNvPr id="9933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E3255A5-5571-6243-90FA-50A9AEDDE2C3}" type="slidenum">
              <a:rPr lang="en-US" altLang="zh-CN"/>
              <a:pPr eaLnBrk="1" hangingPunct="1"/>
              <a:t>109</a:t>
            </a:fld>
            <a:endParaRPr lang="en-US" altLang="zh-CN"/>
          </a:p>
        </p:txBody>
      </p:sp>
      <p:sp>
        <p:nvSpPr>
          <p:cNvPr id="114692" name="Rectangle 2"/>
          <p:cNvSpPr>
            <a:spLocks noGrp="1" noChangeArrowheads="1"/>
          </p:cNvSpPr>
          <p:nvPr>
            <p:ph type="title"/>
          </p:nvPr>
        </p:nvSpPr>
        <p:spPr/>
        <p:txBody>
          <a:bodyPr/>
          <a:lstStyle/>
          <a:p>
            <a:pPr eaLnBrk="1" hangingPunct="1"/>
            <a:r>
              <a:rPr lang="en-US" altLang="zh-CN">
                <a:latin typeface="Arial" charset="0"/>
                <a:ea typeface="宋体" charset="0"/>
              </a:rPr>
              <a:t>Bad Timing</a:t>
            </a:r>
          </a:p>
        </p:txBody>
      </p:sp>
      <p:sp>
        <p:nvSpPr>
          <p:cNvPr id="114693" name="Rectangle 3"/>
          <p:cNvSpPr>
            <a:spLocks noGrp="1" noChangeArrowheads="1"/>
          </p:cNvSpPr>
          <p:nvPr>
            <p:ph type="body" idx="1"/>
          </p:nvPr>
        </p:nvSpPr>
        <p:spPr>
          <a:xfrm>
            <a:off x="457200" y="5613400"/>
            <a:ext cx="8229600" cy="517525"/>
          </a:xfrm>
        </p:spPr>
        <p:txBody>
          <a:bodyPr/>
          <a:lstStyle/>
          <a:p>
            <a:pPr algn="ctr" eaLnBrk="1" hangingPunct="1">
              <a:buFont typeface="Wingdings" charset="0"/>
              <a:buNone/>
            </a:pPr>
            <a:r>
              <a:rPr lang="en-US" altLang="zh-CN">
                <a:latin typeface="Arial" charset="0"/>
                <a:ea typeface="宋体" charset="0"/>
              </a:rPr>
              <a:t>The apocalypse of the two elephants.</a:t>
            </a:r>
          </a:p>
        </p:txBody>
      </p:sp>
      <p:pic>
        <p:nvPicPr>
          <p:cNvPr id="114694" name="Picture 4" descr="1-2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14388" y="1724025"/>
            <a:ext cx="7847012" cy="3270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9335"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9C94C33-45DB-BC4F-B348-33A6C398BD8F}" type="datetime1">
              <a:rPr lang="zh-CN" altLang="en-US"/>
              <a:pPr eaLnBrk="1" hangingPunct="1"/>
              <a:t>2020/3/9</a:t>
            </a:fld>
            <a:endParaRPr lang="en-US" altLang="zh-CN"/>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1" name="Rectangle 2"/>
          <p:cNvSpPr>
            <a:spLocks noGrp="1" noChangeArrowheads="1"/>
          </p:cNvSpPr>
          <p:nvPr>
            <p:ph type="title"/>
          </p:nvPr>
        </p:nvSpPr>
        <p:spPr/>
        <p:txBody>
          <a:bodyPr/>
          <a:lstStyle/>
          <a:p>
            <a:pPr eaLnBrk="1" hangingPunct="1"/>
            <a:r>
              <a:rPr lang="en-US" altLang="zh-CN" sz="3500">
                <a:latin typeface="Arial" charset="0"/>
                <a:ea typeface="宋体" charset="0"/>
              </a:rPr>
              <a:t>Client/Server model</a:t>
            </a:r>
          </a:p>
        </p:txBody>
      </p:sp>
      <p:sp>
        <p:nvSpPr>
          <p:cNvPr id="14342" name="Rectangle 3"/>
          <p:cNvSpPr>
            <a:spLocks noGrp="1" noChangeArrowheads="1"/>
          </p:cNvSpPr>
          <p:nvPr>
            <p:ph idx="1"/>
          </p:nvPr>
        </p:nvSpPr>
        <p:spPr>
          <a:xfrm>
            <a:off x="457200" y="1719263"/>
            <a:ext cx="8229600" cy="1275600"/>
          </a:xfrm>
        </p:spPr>
        <p:txBody>
          <a:bodyPr/>
          <a:lstStyle/>
          <a:p>
            <a:pPr eaLnBrk="1" hangingPunct="1"/>
            <a:r>
              <a:rPr lang="en-US" altLang="zh-CN" sz="2600" dirty="0">
                <a:latin typeface="Arial" charset="0"/>
                <a:ea typeface="宋体" charset="0"/>
              </a:rPr>
              <a:t>The </a:t>
            </a:r>
            <a:r>
              <a:rPr lang="en-US" altLang="zh-CN" sz="2600" b="1" dirty="0">
                <a:latin typeface="Arial" charset="0"/>
                <a:ea typeface="宋体" charset="0"/>
              </a:rPr>
              <a:t>C/S model </a:t>
            </a:r>
            <a:r>
              <a:rPr lang="en-US" altLang="zh-CN" sz="2600" dirty="0">
                <a:latin typeface="Arial" charset="0"/>
                <a:ea typeface="宋体" charset="0"/>
              </a:rPr>
              <a:t>is widely used and forms the basis of much network usage. The most popular realization is that of a </a:t>
            </a:r>
            <a:r>
              <a:rPr lang="en-US" altLang="zh-CN" sz="2600" b="1" dirty="0">
                <a:latin typeface="Arial" charset="0"/>
                <a:ea typeface="宋体" charset="0"/>
              </a:rPr>
              <a:t>Web application</a:t>
            </a:r>
            <a:r>
              <a:rPr lang="en-US" altLang="zh-CN" sz="2600" dirty="0">
                <a:latin typeface="Arial" charset="0"/>
                <a:ea typeface="宋体" charset="0"/>
              </a:rPr>
              <a:t>.</a:t>
            </a:r>
          </a:p>
        </p:txBody>
      </p:sp>
      <p:sp>
        <p:nvSpPr>
          <p:cNvPr id="15367" name="日期占位符 7"/>
          <p:cNvSpPr>
            <a:spLocks noGrp="1"/>
          </p:cNvSpPr>
          <p:nvPr>
            <p:ph type="dt" sz="half"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E9965DD-B796-974F-8D3A-067A0AE39EE5}" type="datetime1">
              <a:rPr lang="zh-CN" altLang="en-US"/>
              <a:pPr eaLnBrk="1" hangingPunct="1"/>
              <a:t>2020/3/9</a:t>
            </a:fld>
            <a:endParaRPr lang="en-US" altLang="zh-CN"/>
          </a:p>
        </p:txBody>
      </p:sp>
      <p:sp>
        <p:nvSpPr>
          <p:cNvPr id="15362" name="页脚占位符 4"/>
          <p:cNvSpPr>
            <a:spLocks noGrp="1"/>
          </p:cNvSpPr>
          <p:nvPr>
            <p:ph type="ftr" sz="quarter" idx="11"/>
          </p:nvPr>
        </p:nvSpPr>
        <p:spPr/>
        <p:txBody>
          <a:bodyPr/>
          <a:lstStyle/>
          <a:p>
            <a:pPr>
              <a:defRPr/>
            </a:pPr>
            <a:r>
              <a:rPr lang="en-US" altLang="zh-CN"/>
              <a:t>linwei@cuc.edu.cn</a:t>
            </a:r>
          </a:p>
        </p:txBody>
      </p:sp>
      <p:sp>
        <p:nvSpPr>
          <p:cNvPr id="1536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5998626-C297-DA48-B830-F4EF7FCC3E93}" type="slidenum">
              <a:rPr lang="en-US" altLang="zh-CN"/>
              <a:pPr eaLnBrk="1" hangingPunct="1"/>
              <a:t>11</a:t>
            </a:fld>
            <a:endParaRPr lang="en-US" altLang="zh-CN"/>
          </a:p>
        </p:txBody>
      </p:sp>
      <p:pic>
        <p:nvPicPr>
          <p:cNvPr id="14340" name="Picture 4"/>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23258" y="3297177"/>
            <a:ext cx="8658225" cy="2078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文本框 1"/>
          <p:cNvSpPr txBox="1"/>
          <p:nvPr/>
        </p:nvSpPr>
        <p:spPr>
          <a:xfrm>
            <a:off x="1935273" y="5676128"/>
            <a:ext cx="5688802" cy="369332"/>
          </a:xfrm>
          <a:prstGeom prst="rect">
            <a:avLst/>
          </a:prstGeom>
          <a:noFill/>
        </p:spPr>
        <p:txBody>
          <a:bodyPr wrap="none" rtlCol="0">
            <a:spAutoFit/>
          </a:bodyPr>
          <a:lstStyle/>
          <a:p>
            <a:r>
              <a:rPr lang="en-US" altLang="zh-CN" dirty="0"/>
              <a:t>The </a:t>
            </a:r>
            <a:r>
              <a:rPr lang="en-US" altLang="zh-CN" dirty="0">
                <a:solidFill>
                  <a:srgbClr val="FF3300"/>
                </a:solidFill>
              </a:rPr>
              <a:t>client/server model</a:t>
            </a:r>
            <a:r>
              <a:rPr lang="en-US" altLang="zh-CN" dirty="0"/>
              <a:t> involves requests and replies.</a:t>
            </a: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p:txBody>
          <a:bodyPr/>
          <a:lstStyle/>
          <a:p>
            <a:pPr eaLnBrk="1" hangingPunct="1"/>
            <a:r>
              <a:rPr lang="en-US" altLang="zh-CN" sz="3500">
                <a:latin typeface="Arial" charset="0"/>
                <a:ea typeface="宋体" charset="0"/>
              </a:rPr>
              <a:t>A Critique of the TCP/IP Reference Model</a:t>
            </a:r>
          </a:p>
        </p:txBody>
      </p:sp>
      <p:sp>
        <p:nvSpPr>
          <p:cNvPr id="115715" name="Rectangle 3"/>
          <p:cNvSpPr>
            <a:spLocks noGrp="1" noChangeArrowheads="1"/>
          </p:cNvSpPr>
          <p:nvPr>
            <p:ph idx="1"/>
          </p:nvPr>
        </p:nvSpPr>
        <p:spPr/>
        <p:txBody>
          <a:bodyPr/>
          <a:lstStyle/>
          <a:p>
            <a:pPr eaLnBrk="1" hangingPunct="1"/>
            <a:r>
              <a:rPr lang="en-US" altLang="zh-CN">
                <a:latin typeface="Arial" charset="0"/>
                <a:ea typeface="宋体" charset="0"/>
              </a:rPr>
              <a:t>Service, interface, and protocol not distinguished</a:t>
            </a:r>
          </a:p>
          <a:p>
            <a:pPr eaLnBrk="1" hangingPunct="1"/>
            <a:r>
              <a:rPr lang="en-US" altLang="zh-CN">
                <a:latin typeface="Arial" charset="0"/>
                <a:ea typeface="宋体" charset="0"/>
              </a:rPr>
              <a:t>Not a general model</a:t>
            </a:r>
          </a:p>
          <a:p>
            <a:pPr eaLnBrk="1" hangingPunct="1"/>
            <a:r>
              <a:rPr lang="en-US" altLang="zh-CN">
                <a:latin typeface="Arial" charset="0"/>
                <a:ea typeface="宋体" charset="0"/>
              </a:rPr>
              <a:t>Link </a:t>
            </a:r>
            <a:r>
              <a:rPr lang="en-US" altLang="zh-CN">
                <a:latin typeface="Times New Roman" charset="0"/>
                <a:ea typeface="宋体" charset="0"/>
              </a:rPr>
              <a:t>“</a:t>
            </a:r>
            <a:r>
              <a:rPr lang="en-US" altLang="zh-CN">
                <a:latin typeface="Arial" charset="0"/>
                <a:ea typeface="宋体" charset="0"/>
              </a:rPr>
              <a:t>layer</a:t>
            </a:r>
            <a:r>
              <a:rPr lang="en-US" altLang="zh-CN">
                <a:latin typeface="Times New Roman" charset="0"/>
                <a:ea typeface="宋体" charset="0"/>
              </a:rPr>
              <a:t>”</a:t>
            </a:r>
            <a:r>
              <a:rPr lang="en-US" altLang="zh-CN">
                <a:latin typeface="Arial" charset="0"/>
                <a:ea typeface="宋体" charset="0"/>
              </a:rPr>
              <a:t> not really a layer</a:t>
            </a:r>
          </a:p>
          <a:p>
            <a:pPr eaLnBrk="1" hangingPunct="1"/>
            <a:r>
              <a:rPr lang="en-US" altLang="zh-CN">
                <a:latin typeface="Arial" charset="0"/>
                <a:ea typeface="宋体" charset="0"/>
              </a:rPr>
              <a:t>No mention of physical and data link layers</a:t>
            </a:r>
          </a:p>
          <a:p>
            <a:pPr eaLnBrk="1" hangingPunct="1"/>
            <a:r>
              <a:rPr lang="en-US" altLang="zh-CN">
                <a:latin typeface="Arial" charset="0"/>
                <a:ea typeface="宋体" charset="0"/>
              </a:rPr>
              <a:t>Minor protocols deeply entrenched, hard to replace</a:t>
            </a:r>
          </a:p>
        </p:txBody>
      </p:sp>
      <p:sp>
        <p:nvSpPr>
          <p:cNvPr id="10035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CEE8888-4812-7A4C-81F8-CFD10A61DC4C}" type="datetime1">
              <a:rPr lang="zh-CN" altLang="en-US"/>
              <a:pPr eaLnBrk="1" hangingPunct="1"/>
              <a:t>2020/3/9</a:t>
            </a:fld>
            <a:endParaRPr lang="en-US" altLang="zh-CN"/>
          </a:p>
        </p:txBody>
      </p:sp>
      <p:sp>
        <p:nvSpPr>
          <p:cNvPr id="100354" name="页脚占位符 4"/>
          <p:cNvSpPr>
            <a:spLocks noGrp="1"/>
          </p:cNvSpPr>
          <p:nvPr>
            <p:ph type="ftr" sz="quarter" idx="11"/>
          </p:nvPr>
        </p:nvSpPr>
        <p:spPr/>
        <p:txBody>
          <a:bodyPr/>
          <a:lstStyle/>
          <a:p>
            <a:pPr>
              <a:defRPr/>
            </a:pPr>
            <a:r>
              <a:rPr lang="en-US" altLang="zh-CN"/>
              <a:t>linwei@cuc.edu.cn</a:t>
            </a:r>
          </a:p>
        </p:txBody>
      </p:sp>
      <p:sp>
        <p:nvSpPr>
          <p:cNvPr id="10035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B4E6EBE-F25C-DB47-8ED6-6DEE5D322DED}" type="slidenum">
              <a:rPr lang="en-US" altLang="zh-CN"/>
              <a:pPr eaLnBrk="1" hangingPunct="1"/>
              <a:t>110</a:t>
            </a:fld>
            <a:endParaRPr lang="en-US" altLang="zh-CN"/>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页脚占位符 4"/>
          <p:cNvSpPr>
            <a:spLocks noGrp="1"/>
          </p:cNvSpPr>
          <p:nvPr>
            <p:ph type="ftr" sz="quarter" idx="11"/>
          </p:nvPr>
        </p:nvSpPr>
        <p:spPr/>
        <p:txBody>
          <a:bodyPr/>
          <a:lstStyle/>
          <a:p>
            <a:pPr>
              <a:defRPr/>
            </a:pPr>
            <a:r>
              <a:rPr lang="en-US" altLang="zh-CN"/>
              <a:t>linwei@cuc.edu.cn</a:t>
            </a:r>
          </a:p>
        </p:txBody>
      </p:sp>
      <p:sp>
        <p:nvSpPr>
          <p:cNvPr id="10240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02F9E43-BFC5-DE4C-A2BE-996E8A65328F}" type="slidenum">
              <a:rPr lang="en-US" altLang="zh-CN"/>
              <a:pPr eaLnBrk="1" hangingPunct="1"/>
              <a:t>111</a:t>
            </a:fld>
            <a:endParaRPr lang="en-US" altLang="zh-CN"/>
          </a:p>
        </p:txBody>
      </p:sp>
      <p:sp>
        <p:nvSpPr>
          <p:cNvPr id="116740" name="Rectangle 2"/>
          <p:cNvSpPr>
            <a:spLocks noGrp="1" noChangeArrowheads="1"/>
          </p:cNvSpPr>
          <p:nvPr>
            <p:ph type="title"/>
          </p:nvPr>
        </p:nvSpPr>
        <p:spPr/>
        <p:txBody>
          <a:bodyPr/>
          <a:lstStyle/>
          <a:p>
            <a:pPr eaLnBrk="1" hangingPunct="1"/>
            <a:r>
              <a:rPr lang="en-US" altLang="zh-CN">
                <a:latin typeface="Arial" charset="0"/>
                <a:ea typeface="宋体" charset="0"/>
              </a:rPr>
              <a:t>1.5 Example Networks</a:t>
            </a:r>
          </a:p>
        </p:txBody>
      </p:sp>
      <p:sp>
        <p:nvSpPr>
          <p:cNvPr id="116741" name="Rectangle 3"/>
          <p:cNvSpPr>
            <a:spLocks noGrp="1" noChangeArrowheads="1"/>
          </p:cNvSpPr>
          <p:nvPr>
            <p:ph type="body" idx="1"/>
          </p:nvPr>
        </p:nvSpPr>
        <p:spPr>
          <a:xfrm>
            <a:off x="650875" y="1687513"/>
            <a:ext cx="7500938" cy="4165600"/>
          </a:xfrm>
        </p:spPr>
        <p:txBody>
          <a:bodyPr/>
          <a:lstStyle/>
          <a:p>
            <a:pPr eaLnBrk="1" hangingPunct="1"/>
            <a:r>
              <a:rPr lang="en-US" altLang="zh-CN" sz="3500">
                <a:latin typeface="Arial" charset="0"/>
                <a:ea typeface="宋体" charset="0"/>
              </a:rPr>
              <a:t>The Internet</a:t>
            </a:r>
          </a:p>
          <a:p>
            <a:pPr eaLnBrk="1" hangingPunct="1"/>
            <a:r>
              <a:rPr lang="en-US" altLang="zh-CN" sz="3500">
                <a:latin typeface="Arial" charset="0"/>
                <a:ea typeface="宋体" charset="0"/>
              </a:rPr>
              <a:t>3G Mobile Phone Networks</a:t>
            </a:r>
          </a:p>
          <a:p>
            <a:pPr eaLnBrk="1" hangingPunct="1"/>
            <a:r>
              <a:rPr lang="en-US" altLang="zh-CN" sz="3500">
                <a:latin typeface="Arial" charset="0"/>
                <a:ea typeface="宋体" charset="0"/>
              </a:rPr>
              <a:t>Wireless LANs: 802.11</a:t>
            </a:r>
          </a:p>
          <a:p>
            <a:pPr eaLnBrk="1" hangingPunct="1"/>
            <a:r>
              <a:rPr lang="en-US" altLang="zh-CN" sz="3500">
                <a:latin typeface="Arial" charset="0"/>
                <a:ea typeface="宋体" charset="0"/>
              </a:rPr>
              <a:t>RFID and Sensor networks</a:t>
            </a:r>
          </a:p>
          <a:p>
            <a:pPr eaLnBrk="1" hangingPunct="1"/>
            <a:endParaRPr lang="en-US" altLang="zh-CN" sz="3500">
              <a:latin typeface="Arial" charset="0"/>
              <a:ea typeface="宋体" charset="0"/>
            </a:endParaRPr>
          </a:p>
        </p:txBody>
      </p:sp>
      <p:sp>
        <p:nvSpPr>
          <p:cNvPr id="10240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BE38804-4904-5440-8BD0-EBC0E90ED343}" type="datetime1">
              <a:rPr lang="zh-CN" altLang="en-US"/>
              <a:pPr eaLnBrk="1" hangingPunct="1"/>
              <a:t>2020/3/9</a:t>
            </a:fld>
            <a:endParaRPr lang="en-US" altLang="zh-CN"/>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页脚占位符 4"/>
          <p:cNvSpPr>
            <a:spLocks noGrp="1"/>
          </p:cNvSpPr>
          <p:nvPr>
            <p:ph type="ftr" sz="quarter" idx="11"/>
          </p:nvPr>
        </p:nvSpPr>
        <p:spPr/>
        <p:txBody>
          <a:bodyPr/>
          <a:lstStyle/>
          <a:p>
            <a:pPr>
              <a:defRPr/>
            </a:pPr>
            <a:r>
              <a:rPr lang="en-US" altLang="zh-CN"/>
              <a:t>linwei@cuc.edu.cn</a:t>
            </a:r>
          </a:p>
        </p:txBody>
      </p:sp>
      <p:sp>
        <p:nvSpPr>
          <p:cNvPr id="10342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89573CB-F7E0-B44C-9540-32DF677C042C}" type="slidenum">
              <a:rPr lang="en-US" altLang="zh-CN"/>
              <a:pPr eaLnBrk="1" hangingPunct="1"/>
              <a:t>112</a:t>
            </a:fld>
            <a:endParaRPr lang="en-US" altLang="zh-CN"/>
          </a:p>
        </p:txBody>
      </p:sp>
      <p:sp>
        <p:nvSpPr>
          <p:cNvPr id="117764" name="Rectangle 2"/>
          <p:cNvSpPr>
            <a:spLocks noGrp="1" noChangeArrowheads="1"/>
          </p:cNvSpPr>
          <p:nvPr>
            <p:ph type="title"/>
          </p:nvPr>
        </p:nvSpPr>
        <p:spPr/>
        <p:txBody>
          <a:bodyPr/>
          <a:lstStyle/>
          <a:p>
            <a:pPr eaLnBrk="1" hangingPunct="1"/>
            <a:r>
              <a:rPr lang="en-US" altLang="zh-CN">
                <a:latin typeface="Arial" charset="0"/>
                <a:ea typeface="宋体" charset="0"/>
              </a:rPr>
              <a:t>The history</a:t>
            </a:r>
          </a:p>
        </p:txBody>
      </p:sp>
      <p:sp>
        <p:nvSpPr>
          <p:cNvPr id="117765" name="Rectangle 3"/>
          <p:cNvSpPr>
            <a:spLocks noGrp="1" noChangeArrowheads="1"/>
          </p:cNvSpPr>
          <p:nvPr>
            <p:ph type="body" idx="1"/>
          </p:nvPr>
        </p:nvSpPr>
        <p:spPr>
          <a:xfrm>
            <a:off x="439738" y="1449388"/>
            <a:ext cx="8429625" cy="5006975"/>
          </a:xfrm>
        </p:spPr>
        <p:txBody>
          <a:bodyPr/>
          <a:lstStyle/>
          <a:p>
            <a:pPr eaLnBrk="1" hangingPunct="1"/>
            <a:r>
              <a:rPr lang="en-US" altLang="zh-CN" dirty="0">
                <a:latin typeface="Arial" charset="0"/>
                <a:ea typeface="宋体" charset="0"/>
              </a:rPr>
              <a:t>The story begins in the late 1950s. At the height of the Cold War, the </a:t>
            </a:r>
            <a:r>
              <a:rPr lang="en-US" altLang="zh-CN" dirty="0" err="1">
                <a:latin typeface="Arial" charset="0"/>
                <a:ea typeface="宋体" charset="0"/>
              </a:rPr>
              <a:t>DoD</a:t>
            </a:r>
            <a:r>
              <a:rPr lang="en-US" altLang="zh-CN" dirty="0">
                <a:latin typeface="Arial" charset="0"/>
                <a:ea typeface="宋体" charset="0"/>
              </a:rPr>
              <a:t> wanted a command-and-control network that could survive a nuclear war. </a:t>
            </a:r>
          </a:p>
          <a:p>
            <a:pPr eaLnBrk="1" hangingPunct="1"/>
            <a:r>
              <a:rPr lang="en-US" altLang="zh-CN" b="1" dirty="0">
                <a:latin typeface="Arial" charset="0"/>
                <a:ea typeface="宋体" charset="0"/>
              </a:rPr>
              <a:t>This leads to the ARPANET:</a:t>
            </a:r>
          </a:p>
          <a:p>
            <a:pPr lvl="1" eaLnBrk="1" hangingPunct="1">
              <a:buFont typeface="Wingdings" charset="0"/>
              <a:buNone/>
            </a:pPr>
            <a:r>
              <a:rPr lang="en-US" altLang="zh-CN" dirty="0">
                <a:latin typeface="Arial" charset="0"/>
                <a:ea typeface="宋体" charset="0"/>
              </a:rPr>
              <a:t>	1968 Originally intended as reliable network, with multiple routing. 	Used TCP/IP precursor, which got built into early UNIX.</a:t>
            </a:r>
          </a:p>
          <a:p>
            <a:pPr lvl="1" eaLnBrk="1" hangingPunct="1">
              <a:buFont typeface="Wingdings" charset="0"/>
              <a:buNone/>
            </a:pPr>
            <a:endParaRPr lang="en-US" altLang="zh-CN" dirty="0">
              <a:latin typeface="Arial" charset="0"/>
              <a:ea typeface="宋体" charset="0"/>
            </a:endParaRPr>
          </a:p>
          <a:p>
            <a:pPr lvl="1" eaLnBrk="1" hangingPunct="1">
              <a:buFont typeface="Wingdings" charset="0"/>
              <a:buNone/>
            </a:pPr>
            <a:r>
              <a:rPr lang="en-US" altLang="zh-CN" b="1" dirty="0">
                <a:latin typeface="Arial" charset="0"/>
                <a:ea typeface="宋体" charset="0"/>
              </a:rPr>
              <a:t>(ARPA, the Advanced Research Projects Agency )</a:t>
            </a:r>
          </a:p>
          <a:p>
            <a:pPr eaLnBrk="1" hangingPunct="1"/>
            <a:endParaRPr lang="en-US" altLang="zh-CN" b="1" dirty="0">
              <a:latin typeface="Arial" charset="0"/>
              <a:ea typeface="宋体" charset="0"/>
            </a:endParaRPr>
          </a:p>
        </p:txBody>
      </p:sp>
      <p:sp>
        <p:nvSpPr>
          <p:cNvPr id="10343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8F67056-00C3-8941-86FC-473E94B19F5A}" type="datetime1">
              <a:rPr lang="zh-CN" altLang="en-US"/>
              <a:pPr eaLnBrk="1" hangingPunct="1"/>
              <a:t>2020/3/9</a:t>
            </a:fld>
            <a:endParaRPr lang="en-US" altLang="zh-CN"/>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页脚占位符 4"/>
          <p:cNvSpPr>
            <a:spLocks noGrp="1"/>
          </p:cNvSpPr>
          <p:nvPr>
            <p:ph type="ftr" sz="quarter" idx="11"/>
          </p:nvPr>
        </p:nvSpPr>
        <p:spPr/>
        <p:txBody>
          <a:bodyPr/>
          <a:lstStyle/>
          <a:p>
            <a:pPr>
              <a:defRPr/>
            </a:pPr>
            <a:r>
              <a:rPr lang="en-US" altLang="zh-CN"/>
              <a:t>linwei@cuc.edu.cn</a:t>
            </a:r>
          </a:p>
        </p:txBody>
      </p:sp>
      <p:sp>
        <p:nvSpPr>
          <p:cNvPr id="10445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5E22EE9-9F8F-C74E-96E7-273B55F990FB}" type="slidenum">
              <a:rPr lang="en-US" altLang="zh-CN"/>
              <a:pPr eaLnBrk="1" hangingPunct="1"/>
              <a:t>113</a:t>
            </a:fld>
            <a:endParaRPr lang="en-US" altLang="zh-CN"/>
          </a:p>
        </p:txBody>
      </p:sp>
      <p:sp>
        <p:nvSpPr>
          <p:cNvPr id="118788" name="Rectangle 2"/>
          <p:cNvSpPr>
            <a:spLocks noGrp="1" noChangeArrowheads="1"/>
          </p:cNvSpPr>
          <p:nvPr>
            <p:ph type="title"/>
          </p:nvPr>
        </p:nvSpPr>
        <p:spPr/>
        <p:txBody>
          <a:bodyPr/>
          <a:lstStyle/>
          <a:p>
            <a:pPr eaLnBrk="1" hangingPunct="1"/>
            <a:r>
              <a:rPr lang="en-US" altLang="zh-CN">
                <a:latin typeface="Arial" charset="0"/>
                <a:ea typeface="宋体" charset="0"/>
              </a:rPr>
              <a:t>The ARPANET</a:t>
            </a:r>
          </a:p>
        </p:txBody>
      </p:sp>
      <p:sp>
        <p:nvSpPr>
          <p:cNvPr id="118789" name="Rectangle 3"/>
          <p:cNvSpPr>
            <a:spLocks noGrp="1" noChangeArrowheads="1"/>
          </p:cNvSpPr>
          <p:nvPr>
            <p:ph type="body" idx="1"/>
          </p:nvPr>
        </p:nvSpPr>
        <p:spPr>
          <a:xfrm>
            <a:off x="741363" y="5441950"/>
            <a:ext cx="8042275" cy="838200"/>
          </a:xfrm>
        </p:spPr>
        <p:txBody>
          <a:bodyPr/>
          <a:lstStyle/>
          <a:p>
            <a:pPr eaLnBrk="1" hangingPunct="1">
              <a:lnSpc>
                <a:spcPct val="90000"/>
              </a:lnSpc>
              <a:buFont typeface="Wingdings" charset="0"/>
              <a:buNone/>
            </a:pPr>
            <a:r>
              <a:rPr lang="en-US" altLang="zh-CN" sz="2600">
                <a:solidFill>
                  <a:schemeClr val="accent2"/>
                </a:solidFill>
                <a:latin typeface="Arial" charset="0"/>
                <a:ea typeface="宋体" charset="0"/>
              </a:rPr>
              <a:t>(a)</a:t>
            </a:r>
            <a:r>
              <a:rPr lang="en-US" altLang="zh-CN" sz="2600">
                <a:latin typeface="Arial" charset="0"/>
                <a:ea typeface="宋体" charset="0"/>
              </a:rPr>
              <a:t> Structure of the telephone system.</a:t>
            </a:r>
          </a:p>
          <a:p>
            <a:pPr eaLnBrk="1" hangingPunct="1">
              <a:lnSpc>
                <a:spcPct val="90000"/>
              </a:lnSpc>
              <a:buFont typeface="Wingdings" charset="0"/>
              <a:buNone/>
            </a:pPr>
            <a:r>
              <a:rPr lang="en-US" altLang="zh-CN" sz="2600">
                <a:solidFill>
                  <a:schemeClr val="accent2"/>
                </a:solidFill>
                <a:latin typeface="Arial" charset="0"/>
                <a:ea typeface="宋体" charset="0"/>
              </a:rPr>
              <a:t>(b)</a:t>
            </a:r>
            <a:r>
              <a:rPr lang="en-US" altLang="zh-CN" sz="2600">
                <a:latin typeface="Arial" charset="0"/>
                <a:ea typeface="宋体" charset="0"/>
              </a:rPr>
              <a:t> Baran</a:t>
            </a:r>
            <a:r>
              <a:rPr lang="en-US" altLang="zh-CN" sz="2600">
                <a:latin typeface="Times New Roman" charset="0"/>
                <a:ea typeface="宋体" charset="0"/>
              </a:rPr>
              <a:t>’</a:t>
            </a:r>
            <a:r>
              <a:rPr lang="en-US" altLang="zh-CN" sz="2600">
                <a:latin typeface="Arial" charset="0"/>
                <a:ea typeface="宋体" charset="0"/>
              </a:rPr>
              <a:t>s proposed distributed switching system.</a:t>
            </a:r>
          </a:p>
        </p:txBody>
      </p:sp>
      <p:pic>
        <p:nvPicPr>
          <p:cNvPr id="118790" name="Picture 5" descr="1-2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12900" y="1436688"/>
            <a:ext cx="5757863" cy="387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4455"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9515DB8-6A45-AD4A-B835-DC25E10801C0}" type="datetime1">
              <a:rPr lang="zh-CN" altLang="en-US"/>
              <a:pPr eaLnBrk="1" hangingPunct="1"/>
              <a:t>2020/3/9</a:t>
            </a:fld>
            <a:endParaRPr lang="en-US" altLang="zh-CN"/>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4"/>
          <p:cNvSpPr>
            <a:spLocks noGrp="1"/>
          </p:cNvSpPr>
          <p:nvPr>
            <p:ph type="ftr" sz="quarter" idx="11"/>
          </p:nvPr>
        </p:nvSpPr>
        <p:spPr/>
        <p:txBody>
          <a:bodyPr/>
          <a:lstStyle/>
          <a:p>
            <a:pPr>
              <a:defRPr/>
            </a:pPr>
            <a:r>
              <a:rPr lang="en-US" altLang="zh-CN"/>
              <a:t>linwei@cuc.edu.cn</a:t>
            </a:r>
          </a:p>
        </p:txBody>
      </p:sp>
      <p:sp>
        <p:nvSpPr>
          <p:cNvPr id="10547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E4BF7E9-C3F3-AB43-9BC3-535D6531A5BF}" type="slidenum">
              <a:rPr lang="en-US" altLang="zh-CN"/>
              <a:pPr eaLnBrk="1" hangingPunct="1"/>
              <a:t>114</a:t>
            </a:fld>
            <a:endParaRPr lang="en-US" altLang="zh-CN"/>
          </a:p>
        </p:txBody>
      </p:sp>
      <p:sp>
        <p:nvSpPr>
          <p:cNvPr id="119812" name="Rectangle 2"/>
          <p:cNvSpPr>
            <a:spLocks noGrp="1" noChangeArrowheads="1"/>
          </p:cNvSpPr>
          <p:nvPr>
            <p:ph type="title"/>
          </p:nvPr>
        </p:nvSpPr>
        <p:spPr/>
        <p:txBody>
          <a:bodyPr/>
          <a:lstStyle/>
          <a:p>
            <a:pPr eaLnBrk="1" hangingPunct="1"/>
            <a:r>
              <a:rPr lang="en-US" altLang="zh-CN">
                <a:latin typeface="Arial" charset="0"/>
                <a:ea typeface="宋体" charset="0"/>
              </a:rPr>
              <a:t>The ARPANET (2)</a:t>
            </a:r>
          </a:p>
        </p:txBody>
      </p:sp>
      <p:sp>
        <p:nvSpPr>
          <p:cNvPr id="119813" name="Rectangle 3"/>
          <p:cNvSpPr>
            <a:spLocks noGrp="1" noChangeArrowheads="1"/>
          </p:cNvSpPr>
          <p:nvPr>
            <p:ph type="body" idx="1"/>
          </p:nvPr>
        </p:nvSpPr>
        <p:spPr>
          <a:xfrm>
            <a:off x="1293813" y="5676900"/>
            <a:ext cx="6596062" cy="342900"/>
          </a:xfrm>
        </p:spPr>
        <p:txBody>
          <a:bodyPr/>
          <a:lstStyle/>
          <a:p>
            <a:pPr algn="ctr" eaLnBrk="1" hangingPunct="1">
              <a:lnSpc>
                <a:spcPct val="80000"/>
              </a:lnSpc>
              <a:buFont typeface="Wingdings" charset="0"/>
              <a:buNone/>
            </a:pPr>
            <a:r>
              <a:rPr lang="en-US" altLang="zh-CN" sz="2600">
                <a:latin typeface="Arial" charset="0"/>
                <a:ea typeface="宋体" charset="0"/>
              </a:rPr>
              <a:t>The original ARPANET design.</a:t>
            </a:r>
          </a:p>
        </p:txBody>
      </p:sp>
      <p:pic>
        <p:nvPicPr>
          <p:cNvPr id="119814" name="Picture 5" descr="1-2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89000" y="1782763"/>
            <a:ext cx="7697788" cy="3155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9815" name="Rectangle 6"/>
          <p:cNvSpPr>
            <a:spLocks noChangeArrowheads="1"/>
          </p:cNvSpPr>
          <p:nvPr/>
        </p:nvSpPr>
        <p:spPr bwMode="auto">
          <a:xfrm>
            <a:off x="4876800" y="5114925"/>
            <a:ext cx="40703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a:t>IMPs (Interface Message Processors) </a:t>
            </a:r>
          </a:p>
        </p:txBody>
      </p:sp>
      <p:sp>
        <p:nvSpPr>
          <p:cNvPr id="105480" name="日期占位符 8"/>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9B42C04-EB17-7F4B-95B3-AABA72EAF896}" type="datetime1">
              <a:rPr lang="zh-CN" altLang="en-US"/>
              <a:pPr eaLnBrk="1" hangingPunct="1"/>
              <a:t>2020/3/9</a:t>
            </a:fld>
            <a:endParaRPr lang="en-US" altLang="zh-CN"/>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页脚占位符 4"/>
          <p:cNvSpPr>
            <a:spLocks noGrp="1"/>
          </p:cNvSpPr>
          <p:nvPr>
            <p:ph type="ftr" sz="quarter" idx="11"/>
          </p:nvPr>
        </p:nvSpPr>
        <p:spPr/>
        <p:txBody>
          <a:bodyPr/>
          <a:lstStyle/>
          <a:p>
            <a:pPr>
              <a:defRPr/>
            </a:pPr>
            <a:r>
              <a:rPr lang="en-US" altLang="zh-CN"/>
              <a:t>linwei@cuc.edu.cn</a:t>
            </a:r>
          </a:p>
        </p:txBody>
      </p:sp>
      <p:sp>
        <p:nvSpPr>
          <p:cNvPr id="10649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05E0EB4-90AB-1244-A096-74601729A66C}" type="slidenum">
              <a:rPr lang="en-US" altLang="zh-CN"/>
              <a:pPr eaLnBrk="1" hangingPunct="1"/>
              <a:t>115</a:t>
            </a:fld>
            <a:endParaRPr lang="en-US" altLang="zh-CN"/>
          </a:p>
        </p:txBody>
      </p:sp>
      <p:sp>
        <p:nvSpPr>
          <p:cNvPr id="120836" name="Rectangle 2"/>
          <p:cNvSpPr>
            <a:spLocks noGrp="1" noChangeArrowheads="1"/>
          </p:cNvSpPr>
          <p:nvPr>
            <p:ph type="title"/>
          </p:nvPr>
        </p:nvSpPr>
        <p:spPr/>
        <p:txBody>
          <a:bodyPr/>
          <a:lstStyle/>
          <a:p>
            <a:pPr eaLnBrk="1" hangingPunct="1"/>
            <a:r>
              <a:rPr lang="en-US" altLang="zh-CN">
                <a:latin typeface="Arial" charset="0"/>
                <a:ea typeface="宋体" charset="0"/>
              </a:rPr>
              <a:t>The ARPANET (3)</a:t>
            </a:r>
          </a:p>
        </p:txBody>
      </p:sp>
      <p:sp>
        <p:nvSpPr>
          <p:cNvPr id="120837" name="Rectangle 3"/>
          <p:cNvSpPr>
            <a:spLocks noGrp="1" noChangeArrowheads="1"/>
          </p:cNvSpPr>
          <p:nvPr>
            <p:ph type="body" idx="1"/>
          </p:nvPr>
        </p:nvSpPr>
        <p:spPr>
          <a:xfrm>
            <a:off x="676275" y="5586413"/>
            <a:ext cx="8242300" cy="838200"/>
          </a:xfrm>
        </p:spPr>
        <p:txBody>
          <a:bodyPr/>
          <a:lstStyle/>
          <a:p>
            <a:pPr eaLnBrk="1" hangingPunct="1">
              <a:lnSpc>
                <a:spcPct val="90000"/>
              </a:lnSpc>
              <a:buFont typeface="Wingdings" charset="0"/>
              <a:buNone/>
            </a:pPr>
            <a:r>
              <a:rPr lang="en-US" altLang="zh-CN" sz="2200">
                <a:latin typeface="Arial" charset="0"/>
                <a:ea typeface="宋体" charset="0"/>
              </a:rPr>
              <a:t>Growth of the ARPANET  </a:t>
            </a:r>
            <a:r>
              <a:rPr lang="en-US" altLang="zh-CN" sz="2200">
                <a:solidFill>
                  <a:schemeClr val="accent2"/>
                </a:solidFill>
                <a:latin typeface="Arial" charset="0"/>
                <a:ea typeface="宋体" charset="0"/>
              </a:rPr>
              <a:t>(a)</a:t>
            </a:r>
            <a:r>
              <a:rPr lang="en-US" altLang="zh-CN" sz="2200">
                <a:latin typeface="Arial" charset="0"/>
                <a:ea typeface="宋体" charset="0"/>
              </a:rPr>
              <a:t> December 1969.   (</a:t>
            </a:r>
            <a:r>
              <a:rPr lang="en-US" altLang="zh-CN" sz="2200">
                <a:solidFill>
                  <a:schemeClr val="accent2"/>
                </a:solidFill>
                <a:latin typeface="Arial" charset="0"/>
                <a:ea typeface="宋体" charset="0"/>
              </a:rPr>
              <a:t>b)</a:t>
            </a:r>
            <a:r>
              <a:rPr lang="en-US" altLang="zh-CN" sz="2200">
                <a:latin typeface="Arial" charset="0"/>
                <a:ea typeface="宋体" charset="0"/>
              </a:rPr>
              <a:t> July 1970.</a:t>
            </a:r>
          </a:p>
          <a:p>
            <a:pPr eaLnBrk="1" hangingPunct="1">
              <a:lnSpc>
                <a:spcPct val="90000"/>
              </a:lnSpc>
              <a:buFont typeface="Wingdings" charset="0"/>
              <a:buNone/>
            </a:pPr>
            <a:r>
              <a:rPr lang="en-US" altLang="zh-CN" sz="2200">
                <a:solidFill>
                  <a:schemeClr val="accent2"/>
                </a:solidFill>
                <a:latin typeface="Arial" charset="0"/>
                <a:ea typeface="宋体" charset="0"/>
              </a:rPr>
              <a:t>(c)</a:t>
            </a:r>
            <a:r>
              <a:rPr lang="en-US" altLang="zh-CN" sz="2200">
                <a:latin typeface="Arial" charset="0"/>
                <a:ea typeface="宋体" charset="0"/>
              </a:rPr>
              <a:t> March 1971.    </a:t>
            </a:r>
            <a:r>
              <a:rPr lang="en-US" altLang="zh-CN" sz="2200">
                <a:solidFill>
                  <a:schemeClr val="accent2"/>
                </a:solidFill>
                <a:latin typeface="Arial" charset="0"/>
                <a:ea typeface="宋体" charset="0"/>
              </a:rPr>
              <a:t>(d)</a:t>
            </a:r>
            <a:r>
              <a:rPr lang="en-US" altLang="zh-CN" sz="2200">
                <a:latin typeface="Arial" charset="0"/>
                <a:ea typeface="宋体" charset="0"/>
              </a:rPr>
              <a:t>  April 1972.    </a:t>
            </a:r>
            <a:r>
              <a:rPr lang="en-US" altLang="zh-CN" sz="2200">
                <a:solidFill>
                  <a:schemeClr val="accent2"/>
                </a:solidFill>
                <a:latin typeface="Arial" charset="0"/>
                <a:ea typeface="宋体" charset="0"/>
              </a:rPr>
              <a:t>(e)</a:t>
            </a:r>
            <a:r>
              <a:rPr lang="en-US" altLang="zh-CN" sz="2200">
                <a:latin typeface="Arial" charset="0"/>
                <a:ea typeface="宋体" charset="0"/>
              </a:rPr>
              <a:t> September 1972. </a:t>
            </a:r>
          </a:p>
        </p:txBody>
      </p:sp>
      <p:pic>
        <p:nvPicPr>
          <p:cNvPr id="120838" name="Picture 4" descr="1-2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76325" y="1341438"/>
            <a:ext cx="7104063" cy="4235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0839" name="Rectangle 1029"/>
          <p:cNvSpPr>
            <a:spLocks noChangeArrowheads="1"/>
          </p:cNvSpPr>
          <p:nvPr/>
        </p:nvSpPr>
        <p:spPr bwMode="auto">
          <a:xfrm>
            <a:off x="473075" y="2711450"/>
            <a:ext cx="2608263"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sz="1400"/>
              <a:t>NAP (Network Access Point).</a:t>
            </a:r>
          </a:p>
        </p:txBody>
      </p:sp>
      <p:sp>
        <p:nvSpPr>
          <p:cNvPr id="106504" name="日期占位符 8"/>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A1AF016-575A-884D-B08E-67DD3CA3705E}" type="datetime1">
              <a:rPr lang="zh-CN" altLang="en-US"/>
              <a:pPr eaLnBrk="1" hangingPunct="1"/>
              <a:t>2020/3/9</a:t>
            </a:fld>
            <a:endParaRPr lang="en-US" altLang="zh-CN"/>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4"/>
          <p:cNvSpPr>
            <a:spLocks noGrp="1"/>
          </p:cNvSpPr>
          <p:nvPr>
            <p:ph type="ftr" sz="quarter" idx="11"/>
          </p:nvPr>
        </p:nvSpPr>
        <p:spPr/>
        <p:txBody>
          <a:bodyPr/>
          <a:lstStyle/>
          <a:p>
            <a:pPr>
              <a:defRPr/>
            </a:pPr>
            <a:r>
              <a:rPr lang="en-US" altLang="zh-CN"/>
              <a:t>linwei@cuc.edu.cn</a:t>
            </a:r>
          </a:p>
        </p:txBody>
      </p:sp>
      <p:sp>
        <p:nvSpPr>
          <p:cNvPr id="10752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74AC951-D7AB-9945-9586-EEDDBE739B01}" type="slidenum">
              <a:rPr lang="en-US" altLang="zh-CN"/>
              <a:pPr eaLnBrk="1" hangingPunct="1"/>
              <a:t>116</a:t>
            </a:fld>
            <a:endParaRPr lang="en-US" altLang="zh-CN"/>
          </a:p>
        </p:txBody>
      </p:sp>
      <p:sp>
        <p:nvSpPr>
          <p:cNvPr id="121860" name="Rectangle 2"/>
          <p:cNvSpPr>
            <a:spLocks noGrp="1" noChangeArrowheads="1"/>
          </p:cNvSpPr>
          <p:nvPr>
            <p:ph type="title"/>
          </p:nvPr>
        </p:nvSpPr>
        <p:spPr/>
        <p:txBody>
          <a:bodyPr/>
          <a:lstStyle/>
          <a:p>
            <a:pPr eaLnBrk="1" hangingPunct="1"/>
            <a:r>
              <a:rPr lang="en-US" altLang="zh-CN">
                <a:latin typeface="Arial" charset="0"/>
                <a:ea typeface="宋体" charset="0"/>
              </a:rPr>
              <a:t>NSFNET</a:t>
            </a:r>
          </a:p>
        </p:txBody>
      </p:sp>
      <p:sp>
        <p:nvSpPr>
          <p:cNvPr id="121861" name="Rectangle 3"/>
          <p:cNvSpPr>
            <a:spLocks noGrp="1" noChangeArrowheads="1"/>
          </p:cNvSpPr>
          <p:nvPr>
            <p:ph type="body" idx="1"/>
          </p:nvPr>
        </p:nvSpPr>
        <p:spPr>
          <a:xfrm>
            <a:off x="444500" y="5519738"/>
            <a:ext cx="8489950" cy="473075"/>
          </a:xfrm>
        </p:spPr>
        <p:txBody>
          <a:bodyPr/>
          <a:lstStyle/>
          <a:p>
            <a:pPr algn="ctr" eaLnBrk="1" hangingPunct="1">
              <a:buFont typeface="Wingdings" charset="0"/>
              <a:buNone/>
            </a:pPr>
            <a:r>
              <a:rPr lang="en-US" altLang="zh-CN">
                <a:latin typeface="Arial" charset="0"/>
                <a:ea typeface="宋体" charset="0"/>
              </a:rPr>
              <a:t>The NSFNET backbone in 1988.</a:t>
            </a:r>
          </a:p>
        </p:txBody>
      </p:sp>
      <p:pic>
        <p:nvPicPr>
          <p:cNvPr id="121862" name="Picture 4" descr="1-2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95338" y="1493838"/>
            <a:ext cx="7977187" cy="3892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52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93C9D65-137F-7543-8BE2-7DD62AB35DED}" type="datetime1">
              <a:rPr lang="zh-CN" altLang="en-US"/>
              <a:pPr eaLnBrk="1" hangingPunct="1"/>
              <a:t>2020/3/9</a:t>
            </a:fld>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页脚占位符 4"/>
          <p:cNvSpPr>
            <a:spLocks noGrp="1"/>
          </p:cNvSpPr>
          <p:nvPr>
            <p:ph type="ftr" sz="quarter" idx="11"/>
          </p:nvPr>
        </p:nvSpPr>
        <p:spPr/>
        <p:txBody>
          <a:bodyPr/>
          <a:lstStyle/>
          <a:p>
            <a:pPr>
              <a:defRPr/>
            </a:pPr>
            <a:r>
              <a:rPr lang="en-US" altLang="zh-CN"/>
              <a:t>linwei@cuc.edu.cn</a:t>
            </a:r>
          </a:p>
        </p:txBody>
      </p:sp>
      <p:sp>
        <p:nvSpPr>
          <p:cNvPr id="10854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F5AECD1-DE17-C843-95C1-2297FF010EE1}" type="slidenum">
              <a:rPr lang="en-US" altLang="zh-CN"/>
              <a:pPr eaLnBrk="1" hangingPunct="1"/>
              <a:t>117</a:t>
            </a:fld>
            <a:endParaRPr lang="en-US" altLang="zh-CN"/>
          </a:p>
        </p:txBody>
      </p:sp>
      <p:sp>
        <p:nvSpPr>
          <p:cNvPr id="122884" name="Rectangle 2"/>
          <p:cNvSpPr>
            <a:spLocks noGrp="1" noChangeArrowheads="1"/>
          </p:cNvSpPr>
          <p:nvPr>
            <p:ph type="title"/>
          </p:nvPr>
        </p:nvSpPr>
        <p:spPr/>
        <p:txBody>
          <a:bodyPr/>
          <a:lstStyle/>
          <a:p>
            <a:pPr eaLnBrk="1" hangingPunct="1"/>
            <a:r>
              <a:rPr lang="en-US" altLang="zh-CN">
                <a:latin typeface="Arial" charset="0"/>
                <a:ea typeface="宋体" charset="0"/>
              </a:rPr>
              <a:t>NSFNET</a:t>
            </a:r>
          </a:p>
        </p:txBody>
      </p:sp>
      <p:sp>
        <p:nvSpPr>
          <p:cNvPr id="122885" name="Rectangle 4"/>
          <p:cNvSpPr>
            <a:spLocks noGrp="1" noChangeArrowheads="1"/>
          </p:cNvSpPr>
          <p:nvPr>
            <p:ph type="body" idx="1"/>
          </p:nvPr>
        </p:nvSpPr>
        <p:spPr>
          <a:xfrm>
            <a:off x="998538" y="1316038"/>
            <a:ext cx="7127875" cy="4657725"/>
          </a:xfrm>
        </p:spPr>
        <p:txBody>
          <a:bodyPr/>
          <a:lstStyle/>
          <a:p>
            <a:pPr eaLnBrk="1" hangingPunct="1"/>
            <a:r>
              <a:rPr lang="en-US" altLang="zh-CN" sz="2600">
                <a:latin typeface="Arial" charset="0"/>
                <a:ea typeface="宋体" charset="0"/>
              </a:rPr>
              <a:t>Late 1970s - Many other folks wanted to get on the net, but Arpanet was essentially limited to military contractors.   NSF set up another network to handle this need.  Started at 448 Kbps and by 80's upgraded to 1.5 Mbps.</a:t>
            </a:r>
          </a:p>
          <a:p>
            <a:pPr eaLnBrk="1" hangingPunct="1"/>
            <a:r>
              <a:rPr lang="en-US" altLang="zh-CN" sz="2600">
                <a:latin typeface="Arial" charset="0"/>
                <a:ea typeface="宋体" charset="0"/>
              </a:rPr>
              <a:t>1990 Formed ANS (Advanced Networks and Services) - MERIT, MCI, IBM  took over from the government running at 45 Mbps.</a:t>
            </a:r>
          </a:p>
          <a:p>
            <a:pPr eaLnBrk="1" hangingPunct="1"/>
            <a:r>
              <a:rPr lang="en-US" altLang="zh-CN" sz="2600">
                <a:latin typeface="Arial" charset="0"/>
                <a:ea typeface="宋体" charset="0"/>
              </a:rPr>
              <a:t>1995 ANSNET sold to AOL, who now runs it.</a:t>
            </a:r>
          </a:p>
        </p:txBody>
      </p:sp>
      <p:sp>
        <p:nvSpPr>
          <p:cNvPr id="10855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4D97C0D-F86C-7B4B-812C-5924ED67B682}" type="datetime1">
              <a:rPr lang="zh-CN" altLang="en-US"/>
              <a:pPr eaLnBrk="1" hangingPunct="1"/>
              <a:t>2020/3/9</a:t>
            </a:fld>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4"/>
          <p:cNvSpPr>
            <a:spLocks noGrp="1"/>
          </p:cNvSpPr>
          <p:nvPr>
            <p:ph type="ftr" sz="quarter" idx="11"/>
          </p:nvPr>
        </p:nvSpPr>
        <p:spPr/>
        <p:txBody>
          <a:bodyPr/>
          <a:lstStyle/>
          <a:p>
            <a:pPr>
              <a:defRPr/>
            </a:pPr>
            <a:r>
              <a:rPr lang="en-US" altLang="zh-CN"/>
              <a:t>linwei@cuc.edu.cn</a:t>
            </a:r>
          </a:p>
        </p:txBody>
      </p:sp>
      <p:sp>
        <p:nvSpPr>
          <p:cNvPr id="10957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2E1A1B1-CB84-284D-9FA6-A00643D7D896}" type="slidenum">
              <a:rPr lang="en-US" altLang="zh-CN"/>
              <a:pPr eaLnBrk="1" hangingPunct="1"/>
              <a:t>118</a:t>
            </a:fld>
            <a:endParaRPr lang="en-US" altLang="zh-CN"/>
          </a:p>
        </p:txBody>
      </p:sp>
      <p:sp>
        <p:nvSpPr>
          <p:cNvPr id="123908" name="Rectangle 2"/>
          <p:cNvSpPr>
            <a:spLocks noGrp="1" noChangeArrowheads="1"/>
          </p:cNvSpPr>
          <p:nvPr>
            <p:ph type="title"/>
          </p:nvPr>
        </p:nvSpPr>
        <p:spPr/>
        <p:txBody>
          <a:bodyPr/>
          <a:lstStyle/>
          <a:p>
            <a:pPr eaLnBrk="1" hangingPunct="1"/>
            <a:r>
              <a:rPr lang="en-US" altLang="zh-CN">
                <a:latin typeface="Arial" charset="0"/>
                <a:ea typeface="宋体" charset="0"/>
              </a:rPr>
              <a:t>Internet Usage</a:t>
            </a:r>
          </a:p>
        </p:txBody>
      </p:sp>
      <p:sp>
        <p:nvSpPr>
          <p:cNvPr id="123909" name="Rectangle 3"/>
          <p:cNvSpPr>
            <a:spLocks noGrp="1" noChangeArrowheads="1"/>
          </p:cNvSpPr>
          <p:nvPr>
            <p:ph type="body" idx="1"/>
          </p:nvPr>
        </p:nvSpPr>
        <p:spPr>
          <a:xfrm>
            <a:off x="714375" y="1606550"/>
            <a:ext cx="7920038" cy="4816475"/>
          </a:xfrm>
        </p:spPr>
        <p:txBody>
          <a:bodyPr/>
          <a:lstStyle/>
          <a:p>
            <a:pPr eaLnBrk="1" hangingPunct="1"/>
            <a:r>
              <a:rPr lang="en-US" altLang="zh-CN" sz="3200" dirty="0">
                <a:latin typeface="Arial" charset="0"/>
                <a:ea typeface="宋体" charset="0"/>
              </a:rPr>
              <a:t>Growing exponentially.</a:t>
            </a:r>
          </a:p>
          <a:p>
            <a:pPr eaLnBrk="1" hangingPunct="1"/>
            <a:r>
              <a:rPr lang="en-US" altLang="zh-CN" sz="3200" dirty="0">
                <a:latin typeface="Arial" charset="0"/>
                <a:ea typeface="宋体" charset="0"/>
              </a:rPr>
              <a:t>All nodes run TCP/IP.  Means that all nodes have an IP address by which they can be contacted.</a:t>
            </a:r>
          </a:p>
          <a:p>
            <a:pPr eaLnBrk="1" hangingPunct="1"/>
            <a:r>
              <a:rPr lang="en-US" altLang="zh-CN" sz="3200" dirty="0">
                <a:latin typeface="Arial" charset="0"/>
                <a:ea typeface="宋体" charset="0"/>
              </a:rPr>
              <a:t>Traditional applications (1970 </a:t>
            </a:r>
            <a:r>
              <a:rPr lang="en-US" altLang="zh-CN" sz="3200" dirty="0">
                <a:latin typeface="Times New Roman" charset="0"/>
                <a:ea typeface="宋体" charset="0"/>
              </a:rPr>
              <a:t>–</a:t>
            </a:r>
            <a:r>
              <a:rPr lang="en-US" altLang="zh-CN" sz="3200" dirty="0">
                <a:latin typeface="Arial" charset="0"/>
                <a:ea typeface="宋体" charset="0"/>
              </a:rPr>
              <a:t> 1990) </a:t>
            </a:r>
          </a:p>
          <a:p>
            <a:pPr lvl="1" eaLnBrk="1" hangingPunct="1"/>
            <a:r>
              <a:rPr lang="en-US" altLang="zh-CN" sz="2000" dirty="0">
                <a:latin typeface="Arial" charset="0"/>
                <a:ea typeface="宋体" charset="0"/>
              </a:rPr>
              <a:t>E-mail</a:t>
            </a:r>
          </a:p>
          <a:p>
            <a:pPr lvl="1" eaLnBrk="1" hangingPunct="1"/>
            <a:r>
              <a:rPr lang="en-US" altLang="zh-CN" sz="2000" dirty="0">
                <a:latin typeface="Arial" charset="0"/>
                <a:ea typeface="宋体" charset="0"/>
              </a:rPr>
              <a:t>News</a:t>
            </a:r>
          </a:p>
          <a:p>
            <a:pPr lvl="1" eaLnBrk="1" hangingPunct="1"/>
            <a:r>
              <a:rPr lang="en-US" altLang="zh-CN" sz="2000" dirty="0">
                <a:latin typeface="Arial" charset="0"/>
                <a:ea typeface="宋体" charset="0"/>
              </a:rPr>
              <a:t>Remote login</a:t>
            </a:r>
          </a:p>
          <a:p>
            <a:pPr lvl="1" eaLnBrk="1" hangingPunct="1"/>
            <a:r>
              <a:rPr lang="en-US" altLang="zh-CN" sz="2000" dirty="0">
                <a:latin typeface="Arial" charset="0"/>
                <a:ea typeface="宋体" charset="0"/>
              </a:rPr>
              <a:t>File transfer</a:t>
            </a:r>
          </a:p>
        </p:txBody>
      </p:sp>
      <p:sp>
        <p:nvSpPr>
          <p:cNvPr id="10957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52021F2-6D02-5446-8635-9A5CF7C987D7}" type="datetime1">
              <a:rPr lang="zh-CN" altLang="en-US"/>
              <a:pPr eaLnBrk="1" hangingPunct="1"/>
              <a:t>2020/3/9</a:t>
            </a:fld>
            <a:endParaRPr lang="en-US" altLang="zh-CN"/>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页脚占位符 4"/>
          <p:cNvSpPr>
            <a:spLocks noGrp="1"/>
          </p:cNvSpPr>
          <p:nvPr>
            <p:ph type="ftr" sz="quarter" idx="11"/>
          </p:nvPr>
        </p:nvSpPr>
        <p:spPr/>
        <p:txBody>
          <a:bodyPr/>
          <a:lstStyle/>
          <a:p>
            <a:pPr>
              <a:defRPr/>
            </a:pPr>
            <a:r>
              <a:rPr lang="en-US" altLang="zh-CN"/>
              <a:t>linwei@cuc.edu.cn</a:t>
            </a:r>
          </a:p>
        </p:txBody>
      </p:sp>
      <p:sp>
        <p:nvSpPr>
          <p:cNvPr id="11059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5B0EF26-ADFD-E443-A9BC-5EDAA5FEEE5E}" type="slidenum">
              <a:rPr lang="en-US" altLang="zh-CN"/>
              <a:pPr eaLnBrk="1" hangingPunct="1"/>
              <a:t>119</a:t>
            </a:fld>
            <a:endParaRPr lang="en-US" altLang="zh-CN"/>
          </a:p>
        </p:txBody>
      </p:sp>
      <p:sp>
        <p:nvSpPr>
          <p:cNvPr id="124932" name="Rectangle 2"/>
          <p:cNvSpPr>
            <a:spLocks noGrp="1" noChangeArrowheads="1"/>
          </p:cNvSpPr>
          <p:nvPr>
            <p:ph type="title"/>
          </p:nvPr>
        </p:nvSpPr>
        <p:spPr/>
        <p:txBody>
          <a:bodyPr/>
          <a:lstStyle/>
          <a:p>
            <a:pPr eaLnBrk="1" hangingPunct="1"/>
            <a:r>
              <a:rPr lang="en-US" altLang="zh-CN">
                <a:latin typeface="Arial" charset="0"/>
                <a:ea typeface="宋体" charset="0"/>
              </a:rPr>
              <a:t>Internet Usage</a:t>
            </a:r>
          </a:p>
        </p:txBody>
      </p:sp>
      <p:sp>
        <p:nvSpPr>
          <p:cNvPr id="124933" name="Rectangle 3"/>
          <p:cNvSpPr>
            <a:spLocks noGrp="1" noChangeArrowheads="1"/>
          </p:cNvSpPr>
          <p:nvPr>
            <p:ph type="body" idx="1"/>
          </p:nvPr>
        </p:nvSpPr>
        <p:spPr>
          <a:xfrm>
            <a:off x="419100" y="1370013"/>
            <a:ext cx="8512175" cy="5302250"/>
          </a:xfrm>
        </p:spPr>
        <p:txBody>
          <a:bodyPr/>
          <a:lstStyle/>
          <a:p>
            <a:pPr eaLnBrk="1" hangingPunct="1"/>
            <a:r>
              <a:rPr lang="en-US" altLang="zh-CN" sz="3400" b="1">
                <a:latin typeface="Arial" charset="0"/>
                <a:ea typeface="宋体" charset="0"/>
              </a:rPr>
              <a:t>1990s : </a:t>
            </a:r>
          </a:p>
          <a:p>
            <a:pPr lvl="1" eaLnBrk="1" hangingPunct="1"/>
            <a:r>
              <a:rPr lang="en-US" altLang="zh-CN" sz="3000" b="1">
                <a:latin typeface="Arial" charset="0"/>
                <a:ea typeface="宋体" charset="0"/>
              </a:rPr>
              <a:t> the WWW (World Wide Web) </a:t>
            </a:r>
          </a:p>
          <a:p>
            <a:pPr lvl="2" eaLnBrk="1" hangingPunct="1"/>
            <a:r>
              <a:rPr lang="en-US" altLang="zh-CN">
                <a:latin typeface="Arial" charset="0"/>
                <a:ea typeface="宋体" charset="0"/>
              </a:rPr>
              <a:t>invented by CERN physicist Tim Berners-Lee </a:t>
            </a:r>
          </a:p>
          <a:p>
            <a:pPr lvl="1" eaLnBrk="1" hangingPunct="1"/>
            <a:r>
              <a:rPr lang="en-US" altLang="zh-CN" b="1">
                <a:latin typeface="Arial" charset="0"/>
                <a:ea typeface="宋体" charset="0"/>
              </a:rPr>
              <a:t>Together with the Mosaic browser</a:t>
            </a:r>
          </a:p>
          <a:p>
            <a:pPr lvl="2" eaLnBrk="1" hangingPunct="1"/>
            <a:r>
              <a:rPr lang="en-US" altLang="zh-CN">
                <a:latin typeface="Arial" charset="0"/>
                <a:ea typeface="宋体" charset="0"/>
              </a:rPr>
              <a:t>Written by Marc Andreessen at the National Center for Supercomputer Applications in Urbana, Illinois </a:t>
            </a:r>
          </a:p>
          <a:p>
            <a:pPr lvl="1" eaLnBrk="1" hangingPunct="1"/>
            <a:r>
              <a:rPr lang="en-US" altLang="zh-CN" b="1">
                <a:latin typeface="Arial" charset="0"/>
                <a:ea typeface="宋体" charset="0"/>
              </a:rPr>
              <a:t>ISPs (Internet Service Providers)</a:t>
            </a:r>
          </a:p>
          <a:p>
            <a:pPr lvl="2" eaLnBrk="1" hangingPunct="1"/>
            <a:r>
              <a:rPr lang="en-US" altLang="zh-CN">
                <a:latin typeface="Arial" charset="0"/>
                <a:ea typeface="宋体" charset="0"/>
              </a:rPr>
              <a:t>Offer individual users at home the ability to call up one of their machines and connect to the Internet</a:t>
            </a:r>
          </a:p>
        </p:txBody>
      </p:sp>
      <p:sp>
        <p:nvSpPr>
          <p:cNvPr id="11059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32A791C-9B93-C04C-961F-09F9E8EF53F1}" type="datetime1">
              <a:rPr lang="zh-CN" altLang="en-US"/>
              <a:pPr eaLnBrk="1" hangingPunct="1"/>
              <a:t>2020/3/9</a:t>
            </a:fld>
            <a:endParaRPr lang="en-US" altLang="zh-C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页脚占位符 4"/>
          <p:cNvSpPr>
            <a:spLocks noGrp="1"/>
          </p:cNvSpPr>
          <p:nvPr>
            <p:ph type="ftr" sz="quarter" idx="11"/>
          </p:nvPr>
        </p:nvSpPr>
        <p:spPr/>
        <p:txBody>
          <a:bodyPr/>
          <a:lstStyle/>
          <a:p>
            <a:pPr>
              <a:defRPr/>
            </a:pPr>
            <a:r>
              <a:rPr lang="en-US" altLang="zh-CN"/>
              <a:t>linwei@cuc.edu.cn</a:t>
            </a:r>
          </a:p>
        </p:txBody>
      </p:sp>
      <p:sp>
        <p:nvSpPr>
          <p:cNvPr id="1638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C30AA23-9E77-B74C-83AC-9B32C585ADE5}" type="slidenum">
              <a:rPr lang="en-US" altLang="zh-CN"/>
              <a:pPr eaLnBrk="1" hangingPunct="1"/>
              <a:t>12</a:t>
            </a:fld>
            <a:endParaRPr lang="en-US" altLang="zh-CN"/>
          </a:p>
        </p:txBody>
      </p:sp>
      <p:sp>
        <p:nvSpPr>
          <p:cNvPr id="15364" name="Rectangle 2"/>
          <p:cNvSpPr>
            <a:spLocks noGrp="1" noChangeArrowheads="1"/>
          </p:cNvSpPr>
          <p:nvPr>
            <p:ph type="title"/>
          </p:nvPr>
        </p:nvSpPr>
        <p:spPr/>
        <p:txBody>
          <a:bodyPr/>
          <a:lstStyle/>
          <a:p>
            <a:pPr eaLnBrk="1" hangingPunct="1"/>
            <a:r>
              <a:rPr lang="en-US" altLang="zh-CN" sz="3100" dirty="0">
                <a:latin typeface="Arial" charset="0"/>
                <a:ea typeface="宋体" charset="0"/>
              </a:rPr>
              <a:t>2</a:t>
            </a:r>
            <a:r>
              <a:rPr lang="en-US" altLang="zh-CN" sz="3100" baseline="30000" dirty="0">
                <a:latin typeface="Arial" charset="0"/>
                <a:ea typeface="宋体" charset="0"/>
              </a:rPr>
              <a:t>nd</a:t>
            </a:r>
            <a:r>
              <a:rPr lang="en-US" altLang="zh-CN" sz="3100" dirty="0">
                <a:latin typeface="Arial" charset="0"/>
                <a:ea typeface="宋体" charset="0"/>
              </a:rPr>
              <a:t> goal: A Computer network to do with people</a:t>
            </a:r>
          </a:p>
        </p:txBody>
      </p:sp>
      <p:sp>
        <p:nvSpPr>
          <p:cNvPr id="15365" name="Rectangle 3"/>
          <p:cNvSpPr>
            <a:spLocks noGrp="1" noChangeArrowheads="1"/>
          </p:cNvSpPr>
          <p:nvPr>
            <p:ph type="body" idx="1"/>
          </p:nvPr>
        </p:nvSpPr>
        <p:spPr>
          <a:xfrm>
            <a:off x="431800" y="1844675"/>
            <a:ext cx="8489950" cy="4195763"/>
          </a:xfrm>
        </p:spPr>
        <p:txBody>
          <a:bodyPr/>
          <a:lstStyle/>
          <a:p>
            <a:pPr eaLnBrk="1" hangingPunct="1">
              <a:lnSpc>
                <a:spcPct val="90000"/>
              </a:lnSpc>
            </a:pPr>
            <a:r>
              <a:rPr lang="en-US" altLang="zh-CN" dirty="0">
                <a:latin typeface="Arial" charset="0"/>
                <a:ea typeface="宋体" charset="0"/>
              </a:rPr>
              <a:t>A second goal of setting up a computer network has to do with people rather than information or even computers. A computer network can provide a powerful </a:t>
            </a:r>
            <a:r>
              <a:rPr lang="en-US" altLang="zh-CN" sz="3400" dirty="0">
                <a:solidFill>
                  <a:srgbClr val="FF3300"/>
                </a:solidFill>
                <a:latin typeface="Arial" charset="0"/>
                <a:ea typeface="宋体" charset="0"/>
              </a:rPr>
              <a:t>communication medium</a:t>
            </a:r>
            <a:r>
              <a:rPr lang="en-US" altLang="zh-CN" dirty="0">
                <a:latin typeface="Arial" charset="0"/>
                <a:ea typeface="宋体" charset="0"/>
              </a:rPr>
              <a:t> among employees.</a:t>
            </a:r>
          </a:p>
          <a:p>
            <a:pPr lvl="1" eaLnBrk="1" hangingPunct="1">
              <a:lnSpc>
                <a:spcPct val="90000"/>
              </a:lnSpc>
            </a:pPr>
            <a:r>
              <a:rPr lang="en-US" altLang="zh-CN" dirty="0">
                <a:latin typeface="Arial" charset="0"/>
                <a:ea typeface="宋体" charset="0"/>
              </a:rPr>
              <a:t>Email</a:t>
            </a:r>
          </a:p>
          <a:p>
            <a:pPr lvl="1" eaLnBrk="1" hangingPunct="1">
              <a:lnSpc>
                <a:spcPct val="90000"/>
              </a:lnSpc>
            </a:pPr>
            <a:r>
              <a:rPr lang="en-US" altLang="zh-CN" dirty="0">
                <a:latin typeface="Arial" charset="0"/>
                <a:ea typeface="宋体" charset="0"/>
              </a:rPr>
              <a:t>VoIP</a:t>
            </a:r>
          </a:p>
          <a:p>
            <a:pPr lvl="1" eaLnBrk="1" hangingPunct="1">
              <a:lnSpc>
                <a:spcPct val="90000"/>
              </a:lnSpc>
            </a:pPr>
            <a:r>
              <a:rPr lang="en-US" altLang="zh-CN" dirty="0">
                <a:latin typeface="Arial" charset="0"/>
                <a:ea typeface="宋体" charset="0"/>
              </a:rPr>
              <a:t>Videoconferencing</a:t>
            </a:r>
          </a:p>
          <a:p>
            <a:pPr lvl="1" eaLnBrk="1" hangingPunct="1">
              <a:lnSpc>
                <a:spcPct val="90000"/>
              </a:lnSpc>
            </a:pPr>
            <a:r>
              <a:rPr lang="en-US" altLang="zh-CN" dirty="0">
                <a:latin typeface="Arial" charset="0"/>
                <a:ea typeface="宋体" charset="0"/>
              </a:rPr>
              <a:t>Cooperate with other to work: desktop sharing</a:t>
            </a:r>
          </a:p>
        </p:txBody>
      </p:sp>
      <p:sp>
        <p:nvSpPr>
          <p:cNvPr id="1639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3C799E4-29C2-754C-94F8-F049434EC814}" type="datetime1">
              <a:rPr lang="zh-CN" altLang="en-US"/>
              <a:pPr eaLnBrk="1" hangingPunct="1"/>
              <a:t>2020/3/9</a:t>
            </a:fld>
            <a:endParaRPr lang="en-US" altLang="zh-CN"/>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Title 1"/>
          <p:cNvSpPr>
            <a:spLocks noGrp="1"/>
          </p:cNvSpPr>
          <p:nvPr>
            <p:ph type="title"/>
          </p:nvPr>
        </p:nvSpPr>
        <p:spPr/>
        <p:txBody>
          <a:bodyPr/>
          <a:lstStyle/>
          <a:p>
            <a:r>
              <a:rPr lang="en-US" altLang="zh-CN" sz="4000">
                <a:latin typeface="Arial" charset="0"/>
                <a:ea typeface="宋体" charset="0"/>
                <a:cs typeface="Arial" charset="0"/>
              </a:rPr>
              <a:t>Architecture of the Internet</a:t>
            </a:r>
            <a:endParaRPr lang="en-US" altLang="zh-CN">
              <a:latin typeface="Arial" charset="0"/>
              <a:ea typeface="宋体" charset="0"/>
            </a:endParaRPr>
          </a:p>
        </p:txBody>
      </p:sp>
      <p:sp>
        <p:nvSpPr>
          <p:cNvPr id="125955"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DA5B133-1CB9-7049-8BE7-A73916DBA090}"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2530BEC-14B5-B541-BFAA-D6C751475D03}" type="slidenum">
              <a:rPr lang="en-US" altLang="zh-CN"/>
              <a:pPr eaLnBrk="1" hangingPunct="1"/>
              <a:t>120</a:t>
            </a:fld>
            <a:endParaRPr lang="en-US" altLang="zh-CN"/>
          </a:p>
        </p:txBody>
      </p:sp>
      <p:pic>
        <p:nvPicPr>
          <p:cNvPr id="125959"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44513" y="1844675"/>
            <a:ext cx="7394575" cy="377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25960" name="Rectangle 7"/>
          <p:cNvSpPr>
            <a:spLocks noChangeArrowheads="1"/>
          </p:cNvSpPr>
          <p:nvPr/>
        </p:nvSpPr>
        <p:spPr bwMode="auto">
          <a:xfrm>
            <a:off x="2620963" y="5862638"/>
            <a:ext cx="3902075" cy="369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altLang="zh-CN"/>
              <a:t>Overview of the Internet architecture</a:t>
            </a: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Title 1"/>
          <p:cNvSpPr>
            <a:spLocks noGrp="1"/>
          </p:cNvSpPr>
          <p:nvPr>
            <p:ph type="title"/>
          </p:nvPr>
        </p:nvSpPr>
        <p:spPr/>
        <p:txBody>
          <a:bodyPr/>
          <a:lstStyle/>
          <a:p>
            <a:r>
              <a:rPr lang="en-US" altLang="zh-CN" sz="4000">
                <a:latin typeface="Arial" charset="0"/>
                <a:ea typeface="宋体" charset="0"/>
                <a:cs typeface="Arial" charset="0"/>
              </a:rPr>
              <a:t>3G Mobile Phone Networks </a:t>
            </a:r>
            <a:endParaRPr lang="en-US" altLang="zh-CN">
              <a:latin typeface="Arial" charset="0"/>
              <a:ea typeface="宋体" charset="0"/>
            </a:endParaRPr>
          </a:p>
        </p:txBody>
      </p:sp>
      <p:sp>
        <p:nvSpPr>
          <p:cNvPr id="126979"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BDBC159-3C82-0847-9E82-6D017626AC03}"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D70EAC0-7021-C447-90C1-4B8A846CB4FF}" type="slidenum">
              <a:rPr lang="en-US" altLang="zh-CN"/>
              <a:pPr eaLnBrk="1" hangingPunct="1"/>
              <a:t>121</a:t>
            </a:fld>
            <a:endParaRPr lang="en-US" altLang="zh-CN"/>
          </a:p>
        </p:txBody>
      </p:sp>
      <p:sp>
        <p:nvSpPr>
          <p:cNvPr id="126983" name="Rectangle 3"/>
          <p:cNvSpPr txBox="1">
            <a:spLocks noChangeArrowheads="1"/>
          </p:cNvSpPr>
          <p:nvPr/>
        </p:nvSpPr>
        <p:spPr bwMode="auto">
          <a:xfrm>
            <a:off x="288925" y="5875338"/>
            <a:ext cx="8566150"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000"/>
              <a:t>Cellular design of mobile phone networks</a:t>
            </a:r>
          </a:p>
        </p:txBody>
      </p:sp>
      <p:pic>
        <p:nvPicPr>
          <p:cNvPr id="126984" name="Picture 7" descr="01-30"/>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181100" y="1903413"/>
            <a:ext cx="6781800" cy="3965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Title 1"/>
          <p:cNvSpPr>
            <a:spLocks noGrp="1"/>
          </p:cNvSpPr>
          <p:nvPr>
            <p:ph type="title"/>
          </p:nvPr>
        </p:nvSpPr>
        <p:spPr/>
        <p:txBody>
          <a:bodyPr/>
          <a:lstStyle/>
          <a:p>
            <a:r>
              <a:rPr lang="en-US" altLang="zh-CN" sz="3600">
                <a:latin typeface="Arial" charset="0"/>
                <a:ea typeface="宋体" charset="0"/>
                <a:cs typeface="Arial" charset="0"/>
              </a:rPr>
              <a:t>3G Mobile Phone Networks </a:t>
            </a:r>
            <a:endParaRPr lang="en-US" altLang="zh-CN">
              <a:latin typeface="Arial" charset="0"/>
              <a:ea typeface="宋体" charset="0"/>
            </a:endParaRPr>
          </a:p>
        </p:txBody>
      </p:sp>
      <p:sp>
        <p:nvSpPr>
          <p:cNvPr id="128003"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31CC7D1-F9D0-014A-8A3F-43E9B69D73DC}"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101F3CA-73E5-F44C-9EAF-9F4C76CD103E}" type="slidenum">
              <a:rPr lang="en-US" altLang="zh-CN"/>
              <a:pPr eaLnBrk="1" hangingPunct="1"/>
              <a:t>122</a:t>
            </a:fld>
            <a:endParaRPr lang="en-US" altLang="zh-CN"/>
          </a:p>
        </p:txBody>
      </p:sp>
      <p:sp>
        <p:nvSpPr>
          <p:cNvPr id="128007"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400"/>
              <a:t>Architecture of the UMTS 3G mobile phone network.</a:t>
            </a:r>
          </a:p>
        </p:txBody>
      </p:sp>
      <p:pic>
        <p:nvPicPr>
          <p:cNvPr id="12800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963613" y="1846263"/>
            <a:ext cx="6629400" cy="3640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Title 1"/>
          <p:cNvSpPr>
            <a:spLocks noGrp="1"/>
          </p:cNvSpPr>
          <p:nvPr>
            <p:ph type="title"/>
          </p:nvPr>
        </p:nvSpPr>
        <p:spPr/>
        <p:txBody>
          <a:bodyPr/>
          <a:lstStyle/>
          <a:p>
            <a:r>
              <a:rPr lang="en-US" altLang="zh-CN" sz="4000">
                <a:latin typeface="Arial" charset="0"/>
                <a:ea typeface="宋体" charset="0"/>
                <a:cs typeface="Arial" charset="0"/>
              </a:rPr>
              <a:t>3G Mobile Phone Networks </a:t>
            </a:r>
            <a:endParaRPr lang="en-US" altLang="zh-CN">
              <a:latin typeface="Arial" charset="0"/>
              <a:ea typeface="宋体" charset="0"/>
            </a:endParaRPr>
          </a:p>
        </p:txBody>
      </p:sp>
      <p:sp>
        <p:nvSpPr>
          <p:cNvPr id="129027"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76B3A73-59EF-1B4E-8F21-4F35BC44AB83}"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D3F2256-9A1B-6143-A276-D4996D238C56}" type="slidenum">
              <a:rPr lang="en-US" altLang="zh-CN"/>
              <a:pPr eaLnBrk="1" hangingPunct="1"/>
              <a:t>123</a:t>
            </a:fld>
            <a:endParaRPr lang="en-US" altLang="zh-CN"/>
          </a:p>
        </p:txBody>
      </p:sp>
      <p:sp>
        <p:nvSpPr>
          <p:cNvPr id="129031" name="Rectangle 3"/>
          <p:cNvSpPr txBox="1">
            <a:spLocks noChangeArrowheads="1"/>
          </p:cNvSpPr>
          <p:nvPr/>
        </p:nvSpPr>
        <p:spPr bwMode="auto">
          <a:xfrm>
            <a:off x="287338" y="5484813"/>
            <a:ext cx="848201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400"/>
              <a:t>Mobile phone handover </a:t>
            </a:r>
            <a:r>
              <a:rPr lang="en-US" altLang="zh-CN" sz="2400">
                <a:solidFill>
                  <a:srgbClr val="0000FF"/>
                </a:solidFill>
              </a:rPr>
              <a:t>(a) </a:t>
            </a:r>
            <a:r>
              <a:rPr lang="en-US" altLang="zh-CN" sz="2400"/>
              <a:t>before, </a:t>
            </a:r>
            <a:r>
              <a:rPr lang="en-US" altLang="zh-CN" sz="2400">
                <a:solidFill>
                  <a:srgbClr val="0000FF"/>
                </a:solidFill>
              </a:rPr>
              <a:t>(b) </a:t>
            </a:r>
            <a:r>
              <a:rPr lang="en-US" altLang="zh-CN" sz="2400"/>
              <a:t>after.</a:t>
            </a:r>
          </a:p>
        </p:txBody>
      </p:sp>
      <p:pic>
        <p:nvPicPr>
          <p:cNvPr id="129032" name="Picture 7" descr="01-3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09588" y="1955800"/>
            <a:ext cx="8124825" cy="319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页脚占位符 4"/>
          <p:cNvSpPr>
            <a:spLocks noGrp="1"/>
          </p:cNvSpPr>
          <p:nvPr>
            <p:ph type="ftr" sz="quarter" idx="11"/>
          </p:nvPr>
        </p:nvSpPr>
        <p:spPr/>
        <p:txBody>
          <a:bodyPr/>
          <a:lstStyle/>
          <a:p>
            <a:pPr>
              <a:defRPr/>
            </a:pPr>
            <a:r>
              <a:rPr lang="en-US" altLang="zh-CN"/>
              <a:t>linwei@cuc.edu.cn</a:t>
            </a:r>
          </a:p>
        </p:txBody>
      </p:sp>
      <p:sp>
        <p:nvSpPr>
          <p:cNvPr id="11571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3424A45-496F-4744-A1D6-698C49B2D3EC}" type="slidenum">
              <a:rPr lang="en-US" altLang="zh-CN"/>
              <a:pPr eaLnBrk="1" hangingPunct="1"/>
              <a:t>124</a:t>
            </a:fld>
            <a:endParaRPr lang="en-US" altLang="zh-CN"/>
          </a:p>
        </p:txBody>
      </p:sp>
      <p:sp>
        <p:nvSpPr>
          <p:cNvPr id="130052" name="Rectangle 2"/>
          <p:cNvSpPr>
            <a:spLocks noGrp="1" noChangeArrowheads="1"/>
          </p:cNvSpPr>
          <p:nvPr>
            <p:ph type="title"/>
          </p:nvPr>
        </p:nvSpPr>
        <p:spPr/>
        <p:txBody>
          <a:bodyPr/>
          <a:lstStyle/>
          <a:p>
            <a:pPr eaLnBrk="1" hangingPunct="1"/>
            <a:r>
              <a:rPr lang="en-US" altLang="zh-CN">
                <a:latin typeface="Arial" charset="0"/>
                <a:ea typeface="宋体" charset="0"/>
              </a:rPr>
              <a:t>Wireless LANs - WiFi (802.11)</a:t>
            </a:r>
          </a:p>
        </p:txBody>
      </p:sp>
      <p:sp>
        <p:nvSpPr>
          <p:cNvPr id="130053" name="Rectangle 3"/>
          <p:cNvSpPr>
            <a:spLocks noGrp="1" noChangeArrowheads="1"/>
          </p:cNvSpPr>
          <p:nvPr>
            <p:ph type="body" idx="1"/>
          </p:nvPr>
        </p:nvSpPr>
        <p:spPr>
          <a:xfrm>
            <a:off x="876300" y="5400675"/>
            <a:ext cx="6804025" cy="838200"/>
          </a:xfrm>
        </p:spPr>
        <p:txBody>
          <a:bodyPr/>
          <a:lstStyle/>
          <a:p>
            <a:pPr eaLnBrk="1" hangingPunct="1">
              <a:lnSpc>
                <a:spcPct val="90000"/>
              </a:lnSpc>
              <a:buFont typeface="Wingdings" charset="0"/>
              <a:buNone/>
            </a:pPr>
            <a:r>
              <a:rPr lang="en-US" altLang="zh-CN" sz="2600">
                <a:solidFill>
                  <a:schemeClr val="accent2"/>
                </a:solidFill>
                <a:latin typeface="Arial" charset="0"/>
                <a:ea typeface="宋体" charset="0"/>
              </a:rPr>
              <a:t>(a)</a:t>
            </a:r>
            <a:r>
              <a:rPr lang="en-US" altLang="zh-CN" sz="2600">
                <a:latin typeface="Arial" charset="0"/>
                <a:ea typeface="宋体" charset="0"/>
              </a:rPr>
              <a:t> Wireless networking with a base station.</a:t>
            </a:r>
          </a:p>
          <a:p>
            <a:pPr eaLnBrk="1" hangingPunct="1">
              <a:lnSpc>
                <a:spcPct val="90000"/>
              </a:lnSpc>
              <a:buFont typeface="Wingdings" charset="0"/>
              <a:buNone/>
            </a:pPr>
            <a:r>
              <a:rPr lang="en-US" altLang="zh-CN" sz="2600">
                <a:solidFill>
                  <a:schemeClr val="accent2"/>
                </a:solidFill>
                <a:latin typeface="Arial" charset="0"/>
                <a:ea typeface="宋体" charset="0"/>
              </a:rPr>
              <a:t>(b)</a:t>
            </a:r>
            <a:r>
              <a:rPr lang="en-US" altLang="zh-CN" sz="2600">
                <a:latin typeface="Arial" charset="0"/>
                <a:ea typeface="宋体" charset="0"/>
              </a:rPr>
              <a:t> Ad hoc networking.</a:t>
            </a:r>
          </a:p>
        </p:txBody>
      </p:sp>
      <p:pic>
        <p:nvPicPr>
          <p:cNvPr id="130054" name="Picture 4" descr="1-3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25488" y="1882775"/>
            <a:ext cx="7821612" cy="2990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5719"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6F6D378-0AB1-F847-91BE-C09B191FE2FF}" type="datetime1">
              <a:rPr lang="zh-CN" altLang="en-US"/>
              <a:pPr eaLnBrk="1" hangingPunct="1"/>
              <a:t>2020/3/9</a:t>
            </a:fld>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Title 1"/>
          <p:cNvSpPr>
            <a:spLocks noGrp="1"/>
          </p:cNvSpPr>
          <p:nvPr>
            <p:ph type="title"/>
          </p:nvPr>
        </p:nvSpPr>
        <p:spPr/>
        <p:txBody>
          <a:bodyPr/>
          <a:lstStyle/>
          <a:p>
            <a:r>
              <a:rPr lang="en-US" altLang="zh-CN" sz="4000">
                <a:latin typeface="Arial" charset="0"/>
                <a:ea typeface="宋体" charset="0"/>
                <a:cs typeface="Arial" charset="0"/>
              </a:rPr>
              <a:t>Wireless LANs: 802.11</a:t>
            </a:r>
            <a:endParaRPr lang="en-US" altLang="zh-CN">
              <a:latin typeface="Arial" charset="0"/>
              <a:ea typeface="宋体" charset="0"/>
            </a:endParaRPr>
          </a:p>
        </p:txBody>
      </p:sp>
      <p:sp>
        <p:nvSpPr>
          <p:cNvPr id="131075"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0039CC0-131B-2D40-B0AC-FF9D55AC457E}"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AA1ECEB-975C-D448-A26D-0E5CD839F573}" type="slidenum">
              <a:rPr lang="en-US" altLang="zh-CN"/>
              <a:pPr eaLnBrk="1" hangingPunct="1"/>
              <a:t>125</a:t>
            </a:fld>
            <a:endParaRPr lang="en-US" altLang="zh-CN"/>
          </a:p>
        </p:txBody>
      </p:sp>
      <p:sp>
        <p:nvSpPr>
          <p:cNvPr id="131079" name="Rectangle 3"/>
          <p:cNvSpPr txBox="1">
            <a:spLocks noChangeArrowheads="1"/>
          </p:cNvSpPr>
          <p:nvPr/>
        </p:nvSpPr>
        <p:spPr bwMode="auto">
          <a:xfrm>
            <a:off x="125413" y="5451475"/>
            <a:ext cx="9144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800"/>
              <a:t>Multipath fading</a:t>
            </a:r>
          </a:p>
        </p:txBody>
      </p:sp>
      <p:pic>
        <p:nvPicPr>
          <p:cNvPr id="131080"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022350" y="2216150"/>
            <a:ext cx="7099300" cy="2970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Title 1"/>
          <p:cNvSpPr>
            <a:spLocks noGrp="1"/>
          </p:cNvSpPr>
          <p:nvPr>
            <p:ph type="title"/>
          </p:nvPr>
        </p:nvSpPr>
        <p:spPr/>
        <p:txBody>
          <a:bodyPr/>
          <a:lstStyle/>
          <a:p>
            <a:r>
              <a:rPr lang="en-US" altLang="zh-CN" sz="3600">
                <a:latin typeface="Arial" charset="0"/>
                <a:ea typeface="宋体" charset="0"/>
                <a:cs typeface="Arial" charset="0"/>
              </a:rPr>
              <a:t>Wireless LANs: 802.11</a:t>
            </a:r>
            <a:endParaRPr lang="en-US" altLang="zh-CN">
              <a:latin typeface="Arial" charset="0"/>
              <a:ea typeface="宋体" charset="0"/>
            </a:endParaRPr>
          </a:p>
        </p:txBody>
      </p:sp>
      <p:sp>
        <p:nvSpPr>
          <p:cNvPr id="132099"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BDDDBCA-D4DA-F046-AF0B-FA882341F25D}"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91D4AF7-FF9F-874D-9612-D32310D957B2}" type="slidenum">
              <a:rPr lang="en-US" altLang="zh-CN"/>
              <a:pPr eaLnBrk="1" hangingPunct="1"/>
              <a:t>126</a:t>
            </a:fld>
            <a:endParaRPr lang="en-US" altLang="zh-CN"/>
          </a:p>
        </p:txBody>
      </p:sp>
      <p:sp>
        <p:nvSpPr>
          <p:cNvPr id="132103" name="Rectangle 3"/>
          <p:cNvSpPr txBox="1">
            <a:spLocks noChangeArrowheads="1"/>
          </p:cNvSpPr>
          <p:nvPr/>
        </p:nvSpPr>
        <p:spPr bwMode="auto">
          <a:xfrm>
            <a:off x="0" y="5715000"/>
            <a:ext cx="914400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000"/>
              <a:t>The range of a single radio may not cover the entire system.</a:t>
            </a:r>
          </a:p>
        </p:txBody>
      </p:sp>
      <p:pic>
        <p:nvPicPr>
          <p:cNvPr id="1321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841500"/>
            <a:ext cx="6400800" cy="387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页脚占位符 4"/>
          <p:cNvSpPr>
            <a:spLocks noGrp="1"/>
          </p:cNvSpPr>
          <p:nvPr>
            <p:ph type="ftr" sz="quarter" idx="11"/>
          </p:nvPr>
        </p:nvSpPr>
        <p:spPr/>
        <p:txBody>
          <a:bodyPr/>
          <a:lstStyle/>
          <a:p>
            <a:pPr>
              <a:defRPr/>
            </a:pPr>
            <a:r>
              <a:rPr lang="en-US" altLang="zh-CN"/>
              <a:t>linwei@cuc.edu.cn</a:t>
            </a:r>
          </a:p>
        </p:txBody>
      </p:sp>
      <p:sp>
        <p:nvSpPr>
          <p:cNvPr id="11673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6F5BB7D-8B5B-A143-A969-1A0A481F2EC6}" type="slidenum">
              <a:rPr lang="en-US" altLang="zh-CN"/>
              <a:pPr eaLnBrk="1" hangingPunct="1"/>
              <a:t>127</a:t>
            </a:fld>
            <a:endParaRPr lang="en-US" altLang="zh-CN"/>
          </a:p>
        </p:txBody>
      </p:sp>
      <p:sp>
        <p:nvSpPr>
          <p:cNvPr id="133124" name="Rectangle 2"/>
          <p:cNvSpPr>
            <a:spLocks noGrp="1" noChangeArrowheads="1"/>
          </p:cNvSpPr>
          <p:nvPr>
            <p:ph type="title"/>
          </p:nvPr>
        </p:nvSpPr>
        <p:spPr/>
        <p:txBody>
          <a:bodyPr/>
          <a:lstStyle/>
          <a:p>
            <a:pPr eaLnBrk="1" hangingPunct="1"/>
            <a:r>
              <a:rPr lang="en-US" altLang="zh-CN">
                <a:latin typeface="Arial" charset="0"/>
                <a:ea typeface="宋体" charset="0"/>
              </a:rPr>
              <a:t>Wireless LANs standards</a:t>
            </a:r>
          </a:p>
        </p:txBody>
      </p:sp>
      <p:sp>
        <p:nvSpPr>
          <p:cNvPr id="133125" name="Rectangle 3"/>
          <p:cNvSpPr>
            <a:spLocks noGrp="1" noChangeArrowheads="1"/>
          </p:cNvSpPr>
          <p:nvPr>
            <p:ph type="body" idx="1"/>
          </p:nvPr>
        </p:nvSpPr>
        <p:spPr/>
        <p:txBody>
          <a:bodyPr/>
          <a:lstStyle/>
          <a:p>
            <a:pPr eaLnBrk="1" hangingPunct="1"/>
            <a:r>
              <a:rPr lang="en-US" altLang="zh-CN" sz="3900" dirty="0">
                <a:latin typeface="Arial" charset="0"/>
                <a:ea typeface="宋体" charset="0"/>
              </a:rPr>
              <a:t>The development of the standard</a:t>
            </a:r>
          </a:p>
          <a:p>
            <a:pPr lvl="1" eaLnBrk="1" hangingPunct="1"/>
            <a:r>
              <a:rPr lang="en-US" altLang="zh-CN" dirty="0">
                <a:latin typeface="Arial" charset="0"/>
                <a:ea typeface="宋体" charset="0"/>
              </a:rPr>
              <a:t>802.11-1997: 1Mbps, 2Mbps (2.4 GHz)</a:t>
            </a:r>
          </a:p>
          <a:p>
            <a:pPr lvl="1" eaLnBrk="1" hangingPunct="1"/>
            <a:r>
              <a:rPr lang="en-US" altLang="zh-CN" dirty="0">
                <a:latin typeface="Arial" charset="0"/>
                <a:ea typeface="宋体" charset="0"/>
              </a:rPr>
              <a:t>802.11a-1999: 54Mbps (5 GHz band)</a:t>
            </a:r>
          </a:p>
          <a:p>
            <a:pPr lvl="1" eaLnBrk="1" hangingPunct="1"/>
            <a:r>
              <a:rPr lang="en-US" altLang="zh-CN" dirty="0">
                <a:latin typeface="Arial" charset="0"/>
                <a:ea typeface="宋体" charset="0"/>
              </a:rPr>
              <a:t>802.11b-1999:11Mbps(2.4 GHz)</a:t>
            </a:r>
          </a:p>
          <a:p>
            <a:pPr lvl="1" eaLnBrk="1" hangingPunct="1"/>
            <a:r>
              <a:rPr lang="en-US" altLang="zh-CN" dirty="0">
                <a:latin typeface="Arial" charset="0"/>
                <a:ea typeface="宋体" charset="0"/>
              </a:rPr>
              <a:t>802.11g-2003: 54Mbps (2.4 GHz)</a:t>
            </a:r>
          </a:p>
          <a:p>
            <a:pPr lvl="1" eaLnBrk="1" hangingPunct="1"/>
            <a:r>
              <a:rPr lang="en-US" altLang="zh-CN" dirty="0">
                <a:latin typeface="Arial" charset="0"/>
                <a:ea typeface="宋体" charset="0"/>
              </a:rPr>
              <a:t>802.11n-2009:upto 600Mbps (operates on both the 2.4 GHz and the lesser used 5 GHz bands)</a:t>
            </a:r>
          </a:p>
          <a:p>
            <a:pPr lvl="1" eaLnBrk="1" hangingPunct="1"/>
            <a:r>
              <a:rPr lang="zh-CN" altLang="zh-CN" dirty="0">
                <a:latin typeface="Arial" charset="0"/>
                <a:ea typeface="宋体" charset="0"/>
              </a:rPr>
              <a:t>8</a:t>
            </a:r>
            <a:r>
              <a:rPr lang="en-US" altLang="zh-CN" dirty="0">
                <a:latin typeface="Arial" charset="0"/>
                <a:ea typeface="宋体" charset="0"/>
              </a:rPr>
              <a:t>02.11ac-2012</a:t>
            </a:r>
            <a:r>
              <a:rPr lang="zh-CN" altLang="en-US" dirty="0">
                <a:latin typeface="Arial" charset="0"/>
                <a:ea typeface="宋体" charset="0"/>
              </a:rPr>
              <a:t>:</a:t>
            </a:r>
            <a:r>
              <a:rPr lang="en-US" altLang="zh-CN" dirty="0" err="1">
                <a:latin typeface="Arial" charset="0"/>
                <a:ea typeface="宋体" charset="0"/>
              </a:rPr>
              <a:t>upto</a:t>
            </a:r>
            <a:r>
              <a:rPr lang="zh-CN" altLang="en-US" dirty="0">
                <a:latin typeface="Arial" charset="0"/>
                <a:ea typeface="宋体" charset="0"/>
              </a:rPr>
              <a:t> </a:t>
            </a:r>
            <a:r>
              <a:rPr lang="en-US" altLang="zh-CN" dirty="0">
                <a:latin typeface="Arial" charset="0"/>
                <a:ea typeface="宋体" charset="0"/>
              </a:rPr>
              <a:t>1Gbps(5</a:t>
            </a:r>
            <a:r>
              <a:rPr lang="en-US" altLang="zh-CN" dirty="0"/>
              <a:t>GHz</a:t>
            </a:r>
            <a:r>
              <a:rPr lang="en-US" altLang="zh-CN" dirty="0">
                <a:latin typeface="Arial" charset="0"/>
                <a:ea typeface="宋体" charset="0"/>
              </a:rPr>
              <a:t>)</a:t>
            </a:r>
          </a:p>
        </p:txBody>
      </p:sp>
      <p:sp>
        <p:nvSpPr>
          <p:cNvPr id="11674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7CC1AFC-6537-F044-A94B-7D42998E585F}" type="datetime1">
              <a:rPr lang="zh-CN" altLang="en-US"/>
              <a:pPr eaLnBrk="1" hangingPunct="1"/>
              <a:t>2020/3/9</a:t>
            </a:fld>
            <a:endParaRPr lang="en-US" altLang="zh-CN"/>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Title 1"/>
          <p:cNvSpPr>
            <a:spLocks noGrp="1"/>
          </p:cNvSpPr>
          <p:nvPr>
            <p:ph type="title"/>
          </p:nvPr>
        </p:nvSpPr>
        <p:spPr/>
        <p:txBody>
          <a:bodyPr/>
          <a:lstStyle/>
          <a:p>
            <a:r>
              <a:rPr lang="en-US" altLang="zh-CN" sz="4000">
                <a:latin typeface="Arial" charset="0"/>
                <a:ea typeface="宋体" charset="0"/>
                <a:cs typeface="Arial" charset="0"/>
              </a:rPr>
              <a:t>RFID and Sensor Networks</a:t>
            </a:r>
            <a:endParaRPr lang="en-US" altLang="zh-CN">
              <a:latin typeface="Arial" charset="0"/>
              <a:ea typeface="宋体" charset="0"/>
            </a:endParaRPr>
          </a:p>
        </p:txBody>
      </p:sp>
      <p:sp>
        <p:nvSpPr>
          <p:cNvPr id="134147"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D3DD9B4-FD29-EB48-870F-346ECBF62971}"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B88BC58-1DAE-5346-A2DB-5F4F349F72A2}" type="slidenum">
              <a:rPr lang="en-US" altLang="zh-CN"/>
              <a:pPr eaLnBrk="1" hangingPunct="1"/>
              <a:t>128</a:t>
            </a:fld>
            <a:endParaRPr lang="en-US" altLang="zh-CN"/>
          </a:p>
        </p:txBody>
      </p:sp>
      <p:sp>
        <p:nvSpPr>
          <p:cNvPr id="134151" name="Rectangle 3"/>
          <p:cNvSpPr txBox="1">
            <a:spLocks noChangeArrowheads="1"/>
          </p:cNvSpPr>
          <p:nvPr/>
        </p:nvSpPr>
        <p:spPr bwMode="auto">
          <a:xfrm>
            <a:off x="390525" y="5472113"/>
            <a:ext cx="7997825"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400"/>
              <a:t>RFID used to network everyday objects.</a:t>
            </a:r>
          </a:p>
        </p:txBody>
      </p:sp>
      <p:pic>
        <p:nvPicPr>
          <p:cNvPr id="134152" name="Picture 7" descr="01-3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525463" y="2265363"/>
            <a:ext cx="7727950" cy="25352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itle 1"/>
          <p:cNvSpPr>
            <a:spLocks noGrp="1"/>
          </p:cNvSpPr>
          <p:nvPr>
            <p:ph type="title"/>
          </p:nvPr>
        </p:nvSpPr>
        <p:spPr/>
        <p:txBody>
          <a:bodyPr/>
          <a:lstStyle/>
          <a:p>
            <a:r>
              <a:rPr lang="en-US" altLang="zh-CN" sz="3600">
                <a:latin typeface="Arial" charset="0"/>
                <a:ea typeface="宋体" charset="0"/>
                <a:cs typeface="Arial" charset="0"/>
              </a:rPr>
              <a:t>RFID and Sensor Networks</a:t>
            </a:r>
            <a:endParaRPr lang="en-US" altLang="zh-CN">
              <a:latin typeface="Arial" charset="0"/>
              <a:ea typeface="宋体" charset="0"/>
            </a:endParaRPr>
          </a:p>
        </p:txBody>
      </p:sp>
      <p:sp>
        <p:nvSpPr>
          <p:cNvPr id="135171"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1C4056D-1CA6-F645-972F-AB4A58D1D2AA}"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F9D6BFC-BA7B-284C-9AC3-7E35439CBD03}" type="slidenum">
              <a:rPr lang="en-US" altLang="zh-CN"/>
              <a:pPr eaLnBrk="1" hangingPunct="1"/>
              <a:t>129</a:t>
            </a:fld>
            <a:endParaRPr lang="en-US" altLang="zh-CN"/>
          </a:p>
        </p:txBody>
      </p:sp>
      <p:sp>
        <p:nvSpPr>
          <p:cNvPr id="135175"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spcBef>
                <a:spcPct val="20000"/>
              </a:spcBef>
              <a:buClr>
                <a:schemeClr val="tx2"/>
              </a:buClr>
              <a:buSzPct val="70000"/>
            </a:pPr>
            <a:r>
              <a:rPr lang="en-US" altLang="zh-CN" sz="2400"/>
              <a:t>Multihop topology of a sensor network</a:t>
            </a:r>
          </a:p>
        </p:txBody>
      </p:sp>
      <p:pic>
        <p:nvPicPr>
          <p:cNvPr id="13517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2163" y="1871663"/>
            <a:ext cx="7542212" cy="36766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页脚占位符 4"/>
          <p:cNvSpPr>
            <a:spLocks noGrp="1"/>
          </p:cNvSpPr>
          <p:nvPr>
            <p:ph type="ftr" sz="quarter" idx="11"/>
          </p:nvPr>
        </p:nvSpPr>
        <p:spPr/>
        <p:txBody>
          <a:bodyPr/>
          <a:lstStyle/>
          <a:p>
            <a:pPr>
              <a:defRPr/>
            </a:pPr>
            <a:r>
              <a:rPr lang="en-US" altLang="zh-CN"/>
              <a:t>linwei@cuc.edu.cn</a:t>
            </a:r>
          </a:p>
        </p:txBody>
      </p:sp>
      <p:sp>
        <p:nvSpPr>
          <p:cNvPr id="1741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59711CB-86FC-3A42-813D-CEF01701154E}" type="slidenum">
              <a:rPr lang="en-US" altLang="zh-CN"/>
              <a:pPr eaLnBrk="1" hangingPunct="1"/>
              <a:t>13</a:t>
            </a:fld>
            <a:endParaRPr lang="en-US" altLang="zh-CN"/>
          </a:p>
        </p:txBody>
      </p:sp>
      <p:sp>
        <p:nvSpPr>
          <p:cNvPr id="16388" name="Rectangle 2"/>
          <p:cNvSpPr>
            <a:spLocks noGrp="1" noChangeArrowheads="1"/>
          </p:cNvSpPr>
          <p:nvPr>
            <p:ph type="title"/>
          </p:nvPr>
        </p:nvSpPr>
        <p:spPr/>
        <p:txBody>
          <a:bodyPr/>
          <a:lstStyle/>
          <a:p>
            <a:pPr eaLnBrk="1" hangingPunct="1"/>
            <a:r>
              <a:rPr lang="en-US" altLang="zh-CN" dirty="0">
                <a:latin typeface="Arial" charset="0"/>
                <a:ea typeface="宋体" charset="0"/>
              </a:rPr>
              <a:t>3</a:t>
            </a:r>
            <a:r>
              <a:rPr lang="en-US" altLang="zh-CN" baseline="30000" dirty="0">
                <a:latin typeface="Arial" charset="0"/>
                <a:ea typeface="宋体" charset="0"/>
              </a:rPr>
              <a:t>rd</a:t>
            </a:r>
            <a:r>
              <a:rPr lang="en-US" altLang="zh-CN" dirty="0">
                <a:latin typeface="Arial" charset="0"/>
                <a:ea typeface="宋体" charset="0"/>
              </a:rPr>
              <a:t> goal: e-Commerce</a:t>
            </a:r>
          </a:p>
        </p:txBody>
      </p:sp>
      <p:sp>
        <p:nvSpPr>
          <p:cNvPr id="18437" name="Rectangle 3"/>
          <p:cNvSpPr>
            <a:spLocks noGrp="1" noChangeArrowheads="1"/>
          </p:cNvSpPr>
          <p:nvPr>
            <p:ph type="body" idx="1"/>
          </p:nvPr>
        </p:nvSpPr>
        <p:spPr/>
        <p:txBody>
          <a:bodyPr/>
          <a:lstStyle/>
          <a:p>
            <a:pPr eaLnBrk="1" hangingPunct="1"/>
            <a:r>
              <a:rPr lang="en-US" altLang="zh-CN" dirty="0">
                <a:latin typeface="Arial" charset="0"/>
                <a:ea typeface="宋体" charset="0"/>
              </a:rPr>
              <a:t>A third goal for many companies is doing business electronically with other companies, especially suppliers and customers.</a:t>
            </a:r>
          </a:p>
          <a:p>
            <a:pPr eaLnBrk="1" hangingPunct="1"/>
            <a:r>
              <a:rPr lang="en-US" altLang="zh-CN" dirty="0">
                <a:latin typeface="Arial" charset="0"/>
                <a:ea typeface="宋体" charset="0"/>
              </a:rPr>
              <a:t>e-Commerce</a:t>
            </a:r>
          </a:p>
          <a:p>
            <a:pPr lvl="1" eaLnBrk="1" hangingPunct="1"/>
            <a:r>
              <a:rPr lang="en-US" altLang="zh-CN" dirty="0">
                <a:latin typeface="Arial" charset="0"/>
                <a:ea typeface="宋体" charset="0"/>
              </a:rPr>
              <a:t>B2B: Business</a:t>
            </a:r>
            <a:r>
              <a:rPr lang="zh-CN" altLang="en-US" dirty="0">
                <a:latin typeface="Arial" charset="0"/>
                <a:ea typeface="宋体" charset="0"/>
              </a:rPr>
              <a:t> </a:t>
            </a:r>
            <a:r>
              <a:rPr lang="en-US" altLang="zh-CN" dirty="0">
                <a:latin typeface="Arial" charset="0"/>
                <a:ea typeface="宋体" charset="0"/>
              </a:rPr>
              <a:t>to</a:t>
            </a:r>
            <a:r>
              <a:rPr lang="zh-CN" altLang="en-US" dirty="0">
                <a:latin typeface="Arial" charset="0"/>
                <a:ea typeface="宋体" charset="0"/>
              </a:rPr>
              <a:t> </a:t>
            </a:r>
            <a:r>
              <a:rPr lang="en-US" altLang="zh-CN" dirty="0">
                <a:latin typeface="Arial" charset="0"/>
                <a:ea typeface="宋体" charset="0"/>
              </a:rPr>
              <a:t>business.</a:t>
            </a:r>
          </a:p>
          <a:p>
            <a:pPr lvl="1" eaLnBrk="1" hangingPunct="1"/>
            <a:r>
              <a:rPr lang="en-US" altLang="zh-CN" dirty="0">
                <a:latin typeface="Arial" charset="0"/>
                <a:ea typeface="宋体" charset="0"/>
              </a:rPr>
              <a:t>B2C: Business</a:t>
            </a:r>
            <a:r>
              <a:rPr lang="zh-CN" altLang="en-US" dirty="0">
                <a:latin typeface="Arial" charset="0"/>
                <a:ea typeface="宋体" charset="0"/>
              </a:rPr>
              <a:t> </a:t>
            </a:r>
            <a:r>
              <a:rPr lang="en-US" altLang="zh-CN" dirty="0">
                <a:latin typeface="Arial" charset="0"/>
                <a:ea typeface="宋体" charset="0"/>
              </a:rPr>
              <a:t>to</a:t>
            </a:r>
            <a:r>
              <a:rPr lang="zh-CN" altLang="en-US" dirty="0">
                <a:latin typeface="Arial" charset="0"/>
                <a:ea typeface="宋体" charset="0"/>
              </a:rPr>
              <a:t> </a:t>
            </a:r>
            <a:r>
              <a:rPr lang="en-US" altLang="zh-CN" dirty="0">
                <a:latin typeface="Arial" charset="0"/>
                <a:ea typeface="宋体" charset="0"/>
              </a:rPr>
              <a:t>consumer.</a:t>
            </a:r>
          </a:p>
          <a:p>
            <a:pPr lvl="1" eaLnBrk="1" hangingPunct="1"/>
            <a:r>
              <a:rPr lang="en-US" altLang="zh-CN" dirty="0">
                <a:latin typeface="Arial" charset="0"/>
                <a:ea typeface="宋体" charset="0"/>
              </a:rPr>
              <a:t>C2C:</a:t>
            </a:r>
            <a:r>
              <a:rPr lang="zh-CN" altLang="en-US" dirty="0">
                <a:latin typeface="Arial" charset="0"/>
                <a:ea typeface="宋体" charset="0"/>
              </a:rPr>
              <a:t> </a:t>
            </a:r>
            <a:r>
              <a:rPr lang="en-US" altLang="zh-CN" dirty="0">
                <a:latin typeface="Arial" charset="0"/>
                <a:ea typeface="宋体" charset="0"/>
              </a:rPr>
              <a:t>Consumer</a:t>
            </a:r>
            <a:r>
              <a:rPr lang="zh-CN" altLang="en-US" dirty="0">
                <a:latin typeface="Arial" charset="0"/>
                <a:ea typeface="宋体" charset="0"/>
              </a:rPr>
              <a:t> </a:t>
            </a:r>
            <a:r>
              <a:rPr lang="en-US" altLang="zh-CN" dirty="0">
                <a:latin typeface="Arial" charset="0"/>
                <a:ea typeface="宋体" charset="0"/>
              </a:rPr>
              <a:t>to</a:t>
            </a:r>
            <a:r>
              <a:rPr lang="zh-CN" altLang="en-US" dirty="0">
                <a:latin typeface="Arial" charset="0"/>
                <a:ea typeface="宋体" charset="0"/>
              </a:rPr>
              <a:t> </a:t>
            </a:r>
            <a:r>
              <a:rPr lang="en-US" altLang="zh-CN" dirty="0">
                <a:latin typeface="Arial" charset="0"/>
                <a:ea typeface="宋体" charset="0"/>
              </a:rPr>
              <a:t>consumer</a:t>
            </a:r>
            <a:r>
              <a:rPr lang="zh-CN" altLang="en-US" dirty="0">
                <a:latin typeface="Arial" charset="0"/>
                <a:ea typeface="宋体" charset="0"/>
              </a:rPr>
              <a:t>.</a:t>
            </a:r>
            <a:endParaRPr lang="en-US" altLang="zh-CN" dirty="0">
              <a:latin typeface="Arial" charset="0"/>
              <a:ea typeface="宋体" charset="0"/>
            </a:endParaRPr>
          </a:p>
          <a:p>
            <a:pPr eaLnBrk="1" hangingPunct="1">
              <a:buFont typeface="Wingdings" charset="0"/>
              <a:buNone/>
            </a:pPr>
            <a:endParaRPr lang="en-US" altLang="zh-CN" dirty="0">
              <a:latin typeface="Arial" charset="0"/>
              <a:ea typeface="宋体" charset="0"/>
            </a:endParaRPr>
          </a:p>
        </p:txBody>
      </p:sp>
      <p:sp>
        <p:nvSpPr>
          <p:cNvPr id="1741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8B174D8-E1B1-E843-BDA3-D80E18AAD35F}" type="datetime1">
              <a:rPr lang="zh-CN" altLang="en-US"/>
              <a:pPr eaLnBrk="1" hangingPunct="1"/>
              <a:t>2020/3/9</a:t>
            </a:fld>
            <a:endParaRPr lang="en-US" altLang="zh-CN"/>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页脚占位符 4"/>
          <p:cNvSpPr>
            <a:spLocks noGrp="1"/>
          </p:cNvSpPr>
          <p:nvPr>
            <p:ph type="ftr" sz="quarter" idx="11"/>
          </p:nvPr>
        </p:nvSpPr>
        <p:spPr/>
        <p:txBody>
          <a:bodyPr/>
          <a:lstStyle/>
          <a:p>
            <a:pPr>
              <a:defRPr/>
            </a:pPr>
            <a:r>
              <a:rPr lang="en-US" altLang="zh-CN"/>
              <a:t>linwei@cuc.edu.cn</a:t>
            </a:r>
          </a:p>
        </p:txBody>
      </p:sp>
      <p:sp>
        <p:nvSpPr>
          <p:cNvPr id="11776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7162353-71C5-FC49-9A2E-362BECBB7C1B}" type="slidenum">
              <a:rPr lang="en-US" altLang="zh-CN"/>
              <a:pPr eaLnBrk="1" hangingPunct="1"/>
              <a:t>130</a:t>
            </a:fld>
            <a:endParaRPr lang="en-US" altLang="zh-CN"/>
          </a:p>
        </p:txBody>
      </p:sp>
      <p:sp>
        <p:nvSpPr>
          <p:cNvPr id="136196" name="Rectangle 2"/>
          <p:cNvSpPr>
            <a:spLocks noGrp="1" noChangeArrowheads="1"/>
          </p:cNvSpPr>
          <p:nvPr>
            <p:ph type="title"/>
          </p:nvPr>
        </p:nvSpPr>
        <p:spPr/>
        <p:txBody>
          <a:bodyPr/>
          <a:lstStyle/>
          <a:p>
            <a:pPr eaLnBrk="1" hangingPunct="1"/>
            <a:r>
              <a:rPr lang="en-US" altLang="zh-CN">
                <a:latin typeface="Arial" charset="0"/>
                <a:ea typeface="宋体" charset="0"/>
              </a:rPr>
              <a:t>1.6 Network Standardization</a:t>
            </a:r>
          </a:p>
        </p:txBody>
      </p:sp>
      <p:sp>
        <p:nvSpPr>
          <p:cNvPr id="136197" name="Rectangle 3"/>
          <p:cNvSpPr>
            <a:spLocks noGrp="1" noChangeArrowheads="1"/>
          </p:cNvSpPr>
          <p:nvPr>
            <p:ph type="body" idx="1"/>
          </p:nvPr>
        </p:nvSpPr>
        <p:spPr>
          <a:xfrm>
            <a:off x="576263" y="1746250"/>
            <a:ext cx="8342312" cy="3517900"/>
          </a:xfrm>
        </p:spPr>
        <p:txBody>
          <a:bodyPr/>
          <a:lstStyle/>
          <a:p>
            <a:pPr eaLnBrk="1" hangingPunct="1"/>
            <a:r>
              <a:rPr lang="en-US" altLang="zh-CN">
                <a:latin typeface="Arial" charset="0"/>
                <a:ea typeface="宋体" charset="0"/>
              </a:rPr>
              <a:t>Who</a:t>
            </a:r>
            <a:r>
              <a:rPr lang="en-US" altLang="zh-CN">
                <a:latin typeface="Times New Roman" charset="0"/>
                <a:ea typeface="宋体" charset="0"/>
              </a:rPr>
              <a:t>’</a:t>
            </a:r>
            <a:r>
              <a:rPr lang="en-US" altLang="zh-CN">
                <a:latin typeface="Arial" charset="0"/>
                <a:ea typeface="宋体" charset="0"/>
              </a:rPr>
              <a:t>s Who in the Telecommunications World</a:t>
            </a:r>
          </a:p>
          <a:p>
            <a:pPr eaLnBrk="1" hangingPunct="1"/>
            <a:r>
              <a:rPr lang="en-US" altLang="zh-CN">
                <a:latin typeface="Arial" charset="0"/>
                <a:ea typeface="宋体" charset="0"/>
              </a:rPr>
              <a:t>Who</a:t>
            </a:r>
            <a:r>
              <a:rPr lang="en-US" altLang="zh-CN">
                <a:latin typeface="Times New Roman" charset="0"/>
                <a:ea typeface="宋体" charset="0"/>
              </a:rPr>
              <a:t>’</a:t>
            </a:r>
            <a:r>
              <a:rPr lang="en-US" altLang="zh-CN">
                <a:latin typeface="Arial" charset="0"/>
                <a:ea typeface="宋体" charset="0"/>
              </a:rPr>
              <a:t>s Who in the International Standards World</a:t>
            </a:r>
          </a:p>
          <a:p>
            <a:pPr eaLnBrk="1" hangingPunct="1"/>
            <a:r>
              <a:rPr lang="en-US" altLang="zh-CN">
                <a:latin typeface="Arial" charset="0"/>
                <a:ea typeface="宋体" charset="0"/>
              </a:rPr>
              <a:t>Who</a:t>
            </a:r>
            <a:r>
              <a:rPr lang="en-US" altLang="zh-CN">
                <a:latin typeface="Times New Roman" charset="0"/>
                <a:ea typeface="宋体" charset="0"/>
              </a:rPr>
              <a:t>’</a:t>
            </a:r>
            <a:r>
              <a:rPr lang="en-US" altLang="zh-CN">
                <a:latin typeface="Arial" charset="0"/>
                <a:ea typeface="宋体" charset="0"/>
              </a:rPr>
              <a:t>s Who in the Internet Standards World</a:t>
            </a:r>
          </a:p>
        </p:txBody>
      </p:sp>
      <p:sp>
        <p:nvSpPr>
          <p:cNvPr id="136198" name="Rectangle 4"/>
          <p:cNvSpPr>
            <a:spLocks noChangeArrowheads="1"/>
          </p:cNvSpPr>
          <p:nvPr/>
        </p:nvSpPr>
        <p:spPr bwMode="auto">
          <a:xfrm>
            <a:off x="2516188" y="5264150"/>
            <a:ext cx="4130675" cy="5794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sz="3200" dirty="0"/>
              <a:t>De facto and De jure  </a:t>
            </a:r>
          </a:p>
        </p:txBody>
      </p:sp>
      <p:sp>
        <p:nvSpPr>
          <p:cNvPr id="11776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C5F02D6-DDE8-BB46-AA34-ECCDFB525F38}" type="datetime1">
              <a:rPr lang="zh-CN" altLang="en-US"/>
              <a:pPr eaLnBrk="1" hangingPunct="1"/>
              <a:t>2020/3/9</a:t>
            </a:fld>
            <a:endParaRPr lang="en-US" altLang="zh-CN"/>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页脚占位符 4"/>
          <p:cNvSpPr>
            <a:spLocks noGrp="1"/>
          </p:cNvSpPr>
          <p:nvPr>
            <p:ph type="ftr" sz="quarter" idx="11"/>
          </p:nvPr>
        </p:nvSpPr>
        <p:spPr/>
        <p:txBody>
          <a:bodyPr/>
          <a:lstStyle/>
          <a:p>
            <a:pPr>
              <a:defRPr/>
            </a:pPr>
            <a:r>
              <a:rPr lang="en-US" altLang="zh-CN"/>
              <a:t>linwei@cuc.edu.cn</a:t>
            </a:r>
          </a:p>
        </p:txBody>
      </p:sp>
      <p:sp>
        <p:nvSpPr>
          <p:cNvPr id="11878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61980F4-11EE-904D-BFE6-13BF63684F7F}" type="slidenum">
              <a:rPr lang="en-US" altLang="zh-CN"/>
              <a:pPr eaLnBrk="1" hangingPunct="1"/>
              <a:t>131</a:t>
            </a:fld>
            <a:endParaRPr lang="en-US" altLang="zh-CN"/>
          </a:p>
        </p:txBody>
      </p:sp>
      <p:sp>
        <p:nvSpPr>
          <p:cNvPr id="137220" name="Rectangle 2"/>
          <p:cNvSpPr>
            <a:spLocks noGrp="1" noChangeArrowheads="1"/>
          </p:cNvSpPr>
          <p:nvPr>
            <p:ph type="title"/>
          </p:nvPr>
        </p:nvSpPr>
        <p:spPr>
          <a:xfrm>
            <a:off x="679450" y="260350"/>
            <a:ext cx="7267575" cy="1143000"/>
          </a:xfrm>
        </p:spPr>
        <p:txBody>
          <a:bodyPr/>
          <a:lstStyle/>
          <a:p>
            <a:pPr eaLnBrk="1" hangingPunct="1"/>
            <a:r>
              <a:rPr lang="en-US" altLang="zh-CN" sz="3200">
                <a:latin typeface="Arial" charset="0"/>
                <a:ea typeface="宋体" charset="0"/>
              </a:rPr>
              <a:t>ITU</a:t>
            </a:r>
            <a:br>
              <a:rPr lang="en-US" altLang="zh-CN" sz="3200">
                <a:latin typeface="Arial" charset="0"/>
                <a:ea typeface="宋体" charset="0"/>
              </a:rPr>
            </a:br>
            <a:r>
              <a:rPr lang="en-US" altLang="zh-CN" sz="2800">
                <a:latin typeface="Arial" charset="0"/>
                <a:ea typeface="宋体" charset="0"/>
              </a:rPr>
              <a:t>(International Telecommunication Union)</a:t>
            </a:r>
            <a:r>
              <a:rPr lang="en-US" altLang="zh-CN" sz="3200">
                <a:latin typeface="Arial" charset="0"/>
                <a:ea typeface="宋体" charset="0"/>
              </a:rPr>
              <a:t> </a:t>
            </a:r>
          </a:p>
        </p:txBody>
      </p:sp>
      <p:sp>
        <p:nvSpPr>
          <p:cNvPr id="137221" name="Rectangle 3"/>
          <p:cNvSpPr>
            <a:spLocks noGrp="1" noChangeArrowheads="1"/>
          </p:cNvSpPr>
          <p:nvPr>
            <p:ph type="body" idx="1"/>
          </p:nvPr>
        </p:nvSpPr>
        <p:spPr>
          <a:xfrm>
            <a:off x="501650" y="1595438"/>
            <a:ext cx="7986713" cy="4957762"/>
          </a:xfrm>
        </p:spPr>
        <p:txBody>
          <a:bodyPr/>
          <a:lstStyle/>
          <a:p>
            <a:pPr eaLnBrk="1" hangingPunct="1"/>
            <a:r>
              <a:rPr lang="en-US" altLang="zh-CN" sz="3900">
                <a:latin typeface="Arial" charset="0"/>
                <a:ea typeface="宋体" charset="0"/>
              </a:rPr>
              <a:t>Main sectors</a:t>
            </a:r>
          </a:p>
          <a:p>
            <a:pPr lvl="1" eaLnBrk="1" hangingPunct="1">
              <a:buFontTx/>
              <a:buChar char="•"/>
            </a:pPr>
            <a:r>
              <a:rPr lang="en-US" altLang="zh-CN">
                <a:latin typeface="Arial" charset="0"/>
                <a:ea typeface="宋体" charset="0"/>
              </a:rPr>
              <a:t>ITU-R: Radio communications</a:t>
            </a:r>
          </a:p>
          <a:p>
            <a:pPr lvl="1" eaLnBrk="1" hangingPunct="1">
              <a:buFontTx/>
              <a:buChar char="•"/>
            </a:pPr>
            <a:r>
              <a:rPr lang="en-US" altLang="zh-CN">
                <a:latin typeface="Arial" charset="0"/>
                <a:ea typeface="宋体" charset="0"/>
              </a:rPr>
              <a:t>ITU-T: Telecommunications Standardization</a:t>
            </a:r>
          </a:p>
          <a:p>
            <a:pPr lvl="1" eaLnBrk="1" hangingPunct="1">
              <a:buFontTx/>
              <a:buChar char="•"/>
            </a:pPr>
            <a:r>
              <a:rPr lang="en-US" altLang="zh-CN">
                <a:latin typeface="Arial" charset="0"/>
                <a:ea typeface="宋体" charset="0"/>
              </a:rPr>
              <a:t>ITU-D: Development</a:t>
            </a:r>
          </a:p>
          <a:p>
            <a:pPr eaLnBrk="1" hangingPunct="1"/>
            <a:r>
              <a:rPr lang="en-US" altLang="zh-CN" sz="3900">
                <a:latin typeface="Arial" charset="0"/>
                <a:ea typeface="宋体" charset="0"/>
              </a:rPr>
              <a:t>Classes of Members</a:t>
            </a:r>
          </a:p>
          <a:p>
            <a:pPr lvl="1" eaLnBrk="1" hangingPunct="1">
              <a:buFontTx/>
              <a:buChar char="•"/>
            </a:pPr>
            <a:r>
              <a:rPr lang="en-US" altLang="zh-CN">
                <a:latin typeface="Arial" charset="0"/>
                <a:ea typeface="宋体" charset="0"/>
              </a:rPr>
              <a:t>National governments</a:t>
            </a:r>
          </a:p>
          <a:p>
            <a:pPr lvl="1" eaLnBrk="1" hangingPunct="1">
              <a:buFontTx/>
              <a:buChar char="•"/>
            </a:pPr>
            <a:r>
              <a:rPr lang="en-US" altLang="zh-CN">
                <a:latin typeface="Arial" charset="0"/>
                <a:ea typeface="宋体" charset="0"/>
              </a:rPr>
              <a:t>Sector members</a:t>
            </a:r>
          </a:p>
          <a:p>
            <a:pPr lvl="1" eaLnBrk="1" hangingPunct="1">
              <a:buFontTx/>
              <a:buChar char="•"/>
            </a:pPr>
            <a:r>
              <a:rPr lang="en-US" altLang="zh-CN">
                <a:latin typeface="Arial" charset="0"/>
                <a:ea typeface="宋体" charset="0"/>
              </a:rPr>
              <a:t>Associate members</a:t>
            </a:r>
          </a:p>
          <a:p>
            <a:pPr lvl="1" eaLnBrk="1" hangingPunct="1">
              <a:buFontTx/>
              <a:buChar char="•"/>
            </a:pPr>
            <a:r>
              <a:rPr lang="en-US" altLang="zh-CN">
                <a:latin typeface="Arial" charset="0"/>
                <a:ea typeface="宋体" charset="0"/>
              </a:rPr>
              <a:t>Regulatory agencies</a:t>
            </a:r>
          </a:p>
        </p:txBody>
      </p:sp>
      <p:sp>
        <p:nvSpPr>
          <p:cNvPr id="11879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D3DFD56-C6A8-B340-964F-79DEB6FA5346}" type="datetime1">
              <a:rPr lang="zh-CN" altLang="en-US"/>
              <a:pPr eaLnBrk="1" hangingPunct="1"/>
              <a:t>2020/3/9</a:t>
            </a:fld>
            <a:endParaRPr lang="en-US" altLang="zh-CN"/>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页脚占位符 4"/>
          <p:cNvSpPr>
            <a:spLocks noGrp="1"/>
          </p:cNvSpPr>
          <p:nvPr>
            <p:ph type="ftr" sz="quarter" idx="11"/>
          </p:nvPr>
        </p:nvSpPr>
        <p:spPr/>
        <p:txBody>
          <a:bodyPr/>
          <a:lstStyle/>
          <a:p>
            <a:pPr>
              <a:defRPr/>
            </a:pPr>
            <a:r>
              <a:rPr lang="en-US" altLang="zh-CN"/>
              <a:t>linwei@cuc.edu.cn</a:t>
            </a:r>
          </a:p>
        </p:txBody>
      </p:sp>
      <p:sp>
        <p:nvSpPr>
          <p:cNvPr id="11981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4648C83-AA81-504B-B672-873DF48A1477}" type="slidenum">
              <a:rPr lang="en-US" altLang="zh-CN"/>
              <a:pPr eaLnBrk="1" hangingPunct="1"/>
              <a:t>132</a:t>
            </a:fld>
            <a:endParaRPr lang="en-US" altLang="zh-CN"/>
          </a:p>
        </p:txBody>
      </p:sp>
      <p:sp>
        <p:nvSpPr>
          <p:cNvPr id="138244" name="Rectangle 2"/>
          <p:cNvSpPr>
            <a:spLocks noGrp="1" noChangeArrowheads="1"/>
          </p:cNvSpPr>
          <p:nvPr>
            <p:ph type="title"/>
          </p:nvPr>
        </p:nvSpPr>
        <p:spPr>
          <a:xfrm>
            <a:off x="0" y="260350"/>
            <a:ext cx="9144000" cy="1143000"/>
          </a:xfrm>
        </p:spPr>
        <p:txBody>
          <a:bodyPr/>
          <a:lstStyle/>
          <a:p>
            <a:pPr eaLnBrk="1" hangingPunct="1"/>
            <a:r>
              <a:rPr lang="zh-CN" altLang="en-US" sz="2600">
                <a:solidFill>
                  <a:srgbClr val="0066CC"/>
                </a:solidFill>
                <a:latin typeface="Comic Sans MS" charset="0"/>
                <a:ea typeface="宋体" charset="0"/>
              </a:rPr>
              <a:t> </a:t>
            </a:r>
            <a:r>
              <a:rPr lang="en-US" altLang="zh-CN">
                <a:latin typeface="Arial" charset="0"/>
                <a:ea typeface="宋体" charset="0"/>
              </a:rPr>
              <a:t>Network Standardization</a:t>
            </a:r>
          </a:p>
        </p:txBody>
      </p:sp>
      <p:sp>
        <p:nvSpPr>
          <p:cNvPr id="138245" name="Rectangle 3"/>
          <p:cNvSpPr>
            <a:spLocks noGrp="1" noChangeArrowheads="1"/>
          </p:cNvSpPr>
          <p:nvPr>
            <p:ph type="body" idx="1"/>
          </p:nvPr>
        </p:nvSpPr>
        <p:spPr>
          <a:xfrm>
            <a:off x="501650" y="2033588"/>
            <a:ext cx="8197850" cy="3865562"/>
          </a:xfrm>
        </p:spPr>
        <p:txBody>
          <a:bodyPr/>
          <a:lstStyle/>
          <a:p>
            <a:pPr eaLnBrk="1" hangingPunct="1"/>
            <a:r>
              <a:rPr lang="en-US" altLang="zh-CN">
                <a:latin typeface="Arial" charset="0"/>
                <a:ea typeface="宋体" charset="0"/>
              </a:rPr>
              <a:t>ISO  (International Standards Organization)</a:t>
            </a:r>
          </a:p>
          <a:p>
            <a:pPr eaLnBrk="1" hangingPunct="1"/>
            <a:r>
              <a:rPr lang="en-US" altLang="zh-CN">
                <a:latin typeface="Arial" charset="0"/>
                <a:ea typeface="宋体" charset="0"/>
              </a:rPr>
              <a:t>ANSI (American National Standards Institute)</a:t>
            </a:r>
          </a:p>
          <a:p>
            <a:pPr eaLnBrk="1" hangingPunct="1"/>
            <a:r>
              <a:rPr lang="en-US" altLang="zh-CN">
                <a:latin typeface="Arial" charset="0"/>
                <a:ea typeface="宋体" charset="0"/>
              </a:rPr>
              <a:t>NIST (National Institute of Standards and Technology)</a:t>
            </a:r>
          </a:p>
          <a:p>
            <a:pPr eaLnBrk="1" hangingPunct="1"/>
            <a:r>
              <a:rPr lang="en-US" altLang="zh-CN">
                <a:latin typeface="Arial" charset="0"/>
                <a:ea typeface="宋体" charset="0"/>
              </a:rPr>
              <a:t>IEEE (Institute of Electrical and Electronics Engineering</a:t>
            </a:r>
            <a:r>
              <a:rPr lang="en-US" altLang="zh-CN" b="1">
                <a:latin typeface="Arial" charset="0"/>
                <a:ea typeface="宋体" charset="0"/>
              </a:rPr>
              <a:t>)</a:t>
            </a:r>
          </a:p>
          <a:p>
            <a:pPr eaLnBrk="1" hangingPunct="1"/>
            <a:endParaRPr lang="zh-CN" altLang="en-US" b="1">
              <a:latin typeface="Arial" charset="0"/>
              <a:ea typeface="宋体" charset="0"/>
            </a:endParaRPr>
          </a:p>
        </p:txBody>
      </p:sp>
      <p:sp>
        <p:nvSpPr>
          <p:cNvPr id="11981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3BAD02B-D3B0-AE48-B1BB-092CC461A1E2}" type="datetime1">
              <a:rPr lang="zh-CN" altLang="en-US"/>
              <a:pPr eaLnBrk="1" hangingPunct="1"/>
              <a:t>2020/3/9</a:t>
            </a:fld>
            <a:endParaRPr lang="en-US" altLang="zh-CN"/>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页脚占位符 4"/>
          <p:cNvSpPr>
            <a:spLocks noGrp="1"/>
          </p:cNvSpPr>
          <p:nvPr>
            <p:ph type="ftr" sz="quarter" idx="11"/>
          </p:nvPr>
        </p:nvSpPr>
        <p:spPr/>
        <p:txBody>
          <a:bodyPr/>
          <a:lstStyle/>
          <a:p>
            <a:pPr>
              <a:defRPr/>
            </a:pPr>
            <a:r>
              <a:rPr lang="en-US" altLang="zh-CN"/>
              <a:t>linwei@cuc.edu.cn</a:t>
            </a:r>
          </a:p>
        </p:txBody>
      </p:sp>
      <p:sp>
        <p:nvSpPr>
          <p:cNvPr id="12083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32B7F9E-12A8-0D42-965B-542F180175B6}" type="slidenum">
              <a:rPr lang="en-US" altLang="zh-CN"/>
              <a:pPr eaLnBrk="1" hangingPunct="1"/>
              <a:t>133</a:t>
            </a:fld>
            <a:endParaRPr lang="en-US" altLang="zh-CN"/>
          </a:p>
        </p:txBody>
      </p:sp>
      <p:sp>
        <p:nvSpPr>
          <p:cNvPr id="139268" name="Rectangle 2"/>
          <p:cNvSpPr>
            <a:spLocks noGrp="1" noChangeArrowheads="1"/>
          </p:cNvSpPr>
          <p:nvPr>
            <p:ph type="title"/>
          </p:nvPr>
        </p:nvSpPr>
        <p:spPr>
          <a:xfrm>
            <a:off x="0" y="-250825"/>
            <a:ext cx="9144000" cy="1143000"/>
          </a:xfrm>
        </p:spPr>
        <p:txBody>
          <a:bodyPr/>
          <a:lstStyle/>
          <a:p>
            <a:pPr eaLnBrk="1" hangingPunct="1"/>
            <a:r>
              <a:rPr lang="en-US" altLang="zh-CN" dirty="0">
                <a:solidFill>
                  <a:schemeClr val="tx1"/>
                </a:solidFill>
                <a:latin typeface="Arial" charset="0"/>
                <a:ea typeface="宋体" charset="0"/>
              </a:rPr>
              <a:t>IEEE 802 Standards</a:t>
            </a:r>
          </a:p>
        </p:txBody>
      </p:sp>
      <p:sp>
        <p:nvSpPr>
          <p:cNvPr id="139269" name="Text Box 5"/>
          <p:cNvSpPr txBox="1">
            <a:spLocks noChangeArrowheads="1"/>
          </p:cNvSpPr>
          <p:nvPr/>
        </p:nvSpPr>
        <p:spPr bwMode="auto">
          <a:xfrm>
            <a:off x="955675" y="5467350"/>
            <a:ext cx="7045325" cy="923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a:t>The 802 working groups. The important ones are marked with *.</a:t>
            </a:r>
          </a:p>
          <a:p>
            <a:pPr algn="ctr"/>
            <a:r>
              <a:rPr lang="en-US" altLang="zh-CN"/>
              <a:t>The ones marked with </a:t>
            </a:r>
            <a:r>
              <a:rPr lang="en-US" altLang="zh-CN">
                <a:sym typeface="Symbol" charset="0"/>
              </a:rPr>
              <a:t></a:t>
            </a:r>
            <a:r>
              <a:rPr lang="en-US" altLang="zh-CN"/>
              <a:t> are hibernating. The one marked with † gave  up and disbanded itself.</a:t>
            </a:r>
          </a:p>
        </p:txBody>
      </p:sp>
      <p:sp>
        <p:nvSpPr>
          <p:cNvPr id="120840" name="日期占位符 8"/>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9BCB017-2061-A046-8C91-7E20E7BE84F4}" type="datetime1">
              <a:rPr lang="zh-CN" altLang="en-US"/>
              <a:pPr eaLnBrk="1" hangingPunct="1"/>
              <a:t>2020/3/9</a:t>
            </a:fld>
            <a:endParaRPr lang="en-US" altLang="zh-CN"/>
          </a:p>
        </p:txBody>
      </p:sp>
      <p:pic>
        <p:nvPicPr>
          <p:cNvPr id="139272"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955675" y="1000125"/>
            <a:ext cx="7045325" cy="4191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olidFill>
                  <a:schemeClr val="tx1"/>
                </a:solidFill>
                <a:latin typeface="Arial" charset="0"/>
                <a:ea typeface="宋体" charset="0"/>
              </a:rPr>
              <a:t>IEEE 802 Standards</a:t>
            </a:r>
            <a:endParaRPr kumimoji="1" lang="zh-CN" altLang="en-US" dirty="0"/>
          </a:p>
        </p:txBody>
      </p:sp>
      <p:sp>
        <p:nvSpPr>
          <p:cNvPr id="4" name="日期占位符 3"/>
          <p:cNvSpPr>
            <a:spLocks noGrp="1"/>
          </p:cNvSpPr>
          <p:nvPr>
            <p:ph type="dt" sz="half" idx="10"/>
          </p:nvPr>
        </p:nvSpPr>
        <p:spPr/>
        <p:txBody>
          <a:bodyPr/>
          <a:lstStyle/>
          <a:p>
            <a:fld id="{09325183-E710-B44C-B46D-333BADE04E16}" type="datetime1">
              <a:rPr lang="zh-CN" altLang="en-US" smtClean="0"/>
              <a:pPr/>
              <a:t>2020/3/9</a:t>
            </a:fld>
            <a:endParaRPr lang="en-US" altLang="zh-CN"/>
          </a:p>
        </p:txBody>
      </p:sp>
      <p:sp>
        <p:nvSpPr>
          <p:cNvPr id="5" name="页脚占位符 4"/>
          <p:cNvSpPr>
            <a:spLocks noGrp="1"/>
          </p:cNvSpPr>
          <p:nvPr>
            <p:ph type="ftr" sz="quarter" idx="11"/>
          </p:nvPr>
        </p:nvSpPr>
        <p:spPr/>
        <p:txBody>
          <a:bodyPr/>
          <a:lstStyle/>
          <a:p>
            <a:pPr>
              <a:defRPr/>
            </a:pPr>
            <a:r>
              <a:rPr lang="en-US" altLang="zh-CN"/>
              <a:t>linwei@cuc.edu.cn</a:t>
            </a:r>
          </a:p>
        </p:txBody>
      </p:sp>
      <p:sp>
        <p:nvSpPr>
          <p:cNvPr id="6" name="幻灯片编号占位符 5"/>
          <p:cNvSpPr>
            <a:spLocks noGrp="1"/>
          </p:cNvSpPr>
          <p:nvPr>
            <p:ph type="sldNum" sz="quarter" idx="12"/>
          </p:nvPr>
        </p:nvSpPr>
        <p:spPr/>
        <p:txBody>
          <a:bodyPr/>
          <a:lstStyle/>
          <a:p>
            <a:fld id="{6BB5CBBB-282C-0C46-9A1C-DBCDF345EBD7}" type="slidenum">
              <a:rPr lang="en-US" altLang="zh-CN" smtClean="0"/>
              <a:pPr/>
              <a:t>134</a:t>
            </a:fld>
            <a:endParaRPr lang="en-US" altLang="zh-CN"/>
          </a:p>
        </p:txBody>
      </p:sp>
      <p:pic>
        <p:nvPicPr>
          <p:cNvPr id="7" name="Picture 6"/>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01041" y="1971983"/>
            <a:ext cx="7869237" cy="363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6"/>
          <p:cNvSpPr>
            <a:spLocks noChangeArrowheads="1"/>
          </p:cNvSpPr>
          <p:nvPr/>
        </p:nvSpPr>
        <p:spPr bwMode="auto">
          <a:xfrm>
            <a:off x="2005600" y="5670156"/>
            <a:ext cx="5292172"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altLang="zh-CN" dirty="0"/>
              <a:t>http://</a:t>
            </a:r>
            <a:r>
              <a:rPr lang="en-US" altLang="zh-CN" dirty="0" err="1"/>
              <a:t>standards.ieee.org</a:t>
            </a:r>
            <a:r>
              <a:rPr lang="en-US" altLang="zh-CN" dirty="0"/>
              <a:t>/about/get/802/802.html</a:t>
            </a:r>
          </a:p>
        </p:txBody>
      </p:sp>
    </p:spTree>
    <p:extLst>
      <p:ext uri="{BB962C8B-B14F-4D97-AF65-F5344CB8AC3E}">
        <p14:creationId xmlns:p14="http://schemas.microsoft.com/office/powerpoint/2010/main" val="261657214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页脚占位符 4"/>
          <p:cNvSpPr>
            <a:spLocks noGrp="1"/>
          </p:cNvSpPr>
          <p:nvPr>
            <p:ph type="ftr" sz="quarter" idx="11"/>
          </p:nvPr>
        </p:nvSpPr>
        <p:spPr/>
        <p:txBody>
          <a:bodyPr/>
          <a:lstStyle/>
          <a:p>
            <a:pPr>
              <a:defRPr/>
            </a:pPr>
            <a:r>
              <a:rPr lang="en-US" altLang="zh-CN"/>
              <a:t>linwei@cuc.edu.cn</a:t>
            </a:r>
          </a:p>
        </p:txBody>
      </p:sp>
      <p:sp>
        <p:nvSpPr>
          <p:cNvPr id="12185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1BD359E-7C72-F042-AEED-7025D44C3EE8}" type="slidenum">
              <a:rPr lang="en-US" altLang="zh-CN"/>
              <a:pPr eaLnBrk="1" hangingPunct="1"/>
              <a:t>135</a:t>
            </a:fld>
            <a:endParaRPr lang="en-US" altLang="zh-CN"/>
          </a:p>
        </p:txBody>
      </p:sp>
      <p:sp>
        <p:nvSpPr>
          <p:cNvPr id="140292" name="Rectangle 2"/>
          <p:cNvSpPr>
            <a:spLocks noGrp="1" noChangeArrowheads="1"/>
          </p:cNvSpPr>
          <p:nvPr>
            <p:ph type="title"/>
          </p:nvPr>
        </p:nvSpPr>
        <p:spPr/>
        <p:txBody>
          <a:bodyPr/>
          <a:lstStyle/>
          <a:p>
            <a:pPr eaLnBrk="1" hangingPunct="1"/>
            <a:r>
              <a:rPr lang="en-US" altLang="zh-CN">
                <a:latin typeface="Arial" charset="0"/>
                <a:ea typeface="宋体" charset="0"/>
              </a:rPr>
              <a:t>Internet standards</a:t>
            </a:r>
          </a:p>
        </p:txBody>
      </p:sp>
      <p:sp>
        <p:nvSpPr>
          <p:cNvPr id="140293" name="Rectangle 3"/>
          <p:cNvSpPr>
            <a:spLocks noGrp="1" noChangeArrowheads="1"/>
          </p:cNvSpPr>
          <p:nvPr>
            <p:ph type="body" idx="1"/>
          </p:nvPr>
        </p:nvSpPr>
        <p:spPr>
          <a:xfrm>
            <a:off x="588963" y="1690688"/>
            <a:ext cx="7489825" cy="4002087"/>
          </a:xfrm>
        </p:spPr>
        <p:txBody>
          <a:bodyPr/>
          <a:lstStyle/>
          <a:p>
            <a:pPr eaLnBrk="1" hangingPunct="1"/>
            <a:r>
              <a:rPr lang="en-US" altLang="zh-CN" sz="3900">
                <a:latin typeface="Arial" charset="0"/>
                <a:ea typeface="宋体" charset="0"/>
              </a:rPr>
              <a:t>Internet Architecture Board. </a:t>
            </a:r>
          </a:p>
          <a:p>
            <a:pPr lvl="1" eaLnBrk="1" hangingPunct="1"/>
            <a:r>
              <a:rPr lang="en-US" altLang="zh-CN">
                <a:latin typeface="Arial" charset="0"/>
                <a:ea typeface="宋体" charset="0"/>
              </a:rPr>
              <a:t>IETF: Internet Engineering Task Force</a:t>
            </a:r>
          </a:p>
          <a:p>
            <a:pPr lvl="2" eaLnBrk="1" hangingPunct="1"/>
            <a:r>
              <a:rPr lang="en-US" altLang="zh-CN">
                <a:latin typeface="Arial" charset="0"/>
                <a:ea typeface="宋体" charset="0"/>
              </a:rPr>
              <a:t>RFC: Request for comments</a:t>
            </a:r>
          </a:p>
          <a:p>
            <a:pPr lvl="2" eaLnBrk="1" hangingPunct="1">
              <a:buFont typeface="Wingdings" charset="0"/>
              <a:buNone/>
            </a:pPr>
            <a:r>
              <a:rPr lang="en-US" altLang="zh-CN">
                <a:latin typeface="Arial" charset="0"/>
                <a:ea typeface="宋体" charset="0"/>
              </a:rPr>
              <a:t>      http://www.ietf.org/rfc </a:t>
            </a:r>
          </a:p>
          <a:p>
            <a:pPr lvl="1" eaLnBrk="1" hangingPunct="1"/>
            <a:r>
              <a:rPr lang="en-US" altLang="zh-CN">
                <a:latin typeface="Arial" charset="0"/>
                <a:ea typeface="宋体" charset="0"/>
              </a:rPr>
              <a:t>IRTF (Internet Research Task Force)</a:t>
            </a:r>
          </a:p>
          <a:p>
            <a:pPr eaLnBrk="1" hangingPunct="1"/>
            <a:r>
              <a:rPr lang="en-US" altLang="zh-CN" sz="3900" b="1">
                <a:latin typeface="Arial" charset="0"/>
                <a:ea typeface="宋体" charset="0"/>
              </a:rPr>
              <a:t>Internet Society</a:t>
            </a:r>
          </a:p>
          <a:p>
            <a:pPr lvl="1" eaLnBrk="1" hangingPunct="1"/>
            <a:r>
              <a:rPr lang="en-US" altLang="zh-CN">
                <a:latin typeface="Arial" charset="0"/>
                <a:ea typeface="宋体" charset="0"/>
              </a:rPr>
              <a:t>http://www.isoc.org  </a:t>
            </a:r>
          </a:p>
        </p:txBody>
      </p:sp>
      <p:sp>
        <p:nvSpPr>
          <p:cNvPr id="12186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12EE916-D4B9-0D41-AB69-6540149CBF03}" type="datetime1">
              <a:rPr lang="zh-CN" altLang="en-US"/>
              <a:pPr eaLnBrk="1" hangingPunct="1"/>
              <a:t>2020/3/9</a:t>
            </a:fld>
            <a:endParaRPr lang="en-US" altLang="zh-CN"/>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zh-CN" cap="none">
                <a:latin typeface="Arial" charset="0"/>
                <a:ea typeface="宋体" charset="0"/>
              </a:rPr>
              <a:t>END OF CH-1</a:t>
            </a:r>
            <a:endParaRPr lang="zh-CN" altLang="en-US" cap="none">
              <a:latin typeface="Arial" charset="0"/>
              <a:ea typeface="宋体" charset="0"/>
            </a:endParaRPr>
          </a:p>
        </p:txBody>
      </p:sp>
      <p:sp>
        <p:nvSpPr>
          <p:cNvPr id="141315" name="Text Placeholder 7"/>
          <p:cNvSpPr>
            <a:spLocks noGrp="1"/>
          </p:cNvSpPr>
          <p:nvPr>
            <p:ph type="body" idx="1"/>
          </p:nvPr>
        </p:nvSpPr>
        <p:spPr/>
        <p:txBody>
          <a:bodyPr/>
          <a:lstStyle/>
          <a:p>
            <a:endParaRPr lang="zh-CN" altLang="en-US">
              <a:latin typeface="Arial" charset="0"/>
              <a:ea typeface="宋体" charset="0"/>
            </a:endParaRPr>
          </a:p>
        </p:txBody>
      </p:sp>
      <p:sp>
        <p:nvSpPr>
          <p:cNvPr id="12288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AA3774E-8689-D640-AF27-C2C0F275F6A7}" type="datetime1">
              <a:rPr lang="zh-CN" altLang="en-US"/>
              <a:pPr eaLnBrk="1" hangingPunct="1"/>
              <a:t>2020/3/9</a:t>
            </a:fld>
            <a:endParaRPr lang="en-US" altLang="zh-CN"/>
          </a:p>
        </p:txBody>
      </p:sp>
      <p:sp>
        <p:nvSpPr>
          <p:cNvPr id="122885" name="页脚占位符 4"/>
          <p:cNvSpPr>
            <a:spLocks noGrp="1"/>
          </p:cNvSpPr>
          <p:nvPr>
            <p:ph type="ftr" sz="quarter" idx="11"/>
          </p:nvPr>
        </p:nvSpPr>
        <p:spPr/>
        <p:txBody>
          <a:bodyPr/>
          <a:lstStyle/>
          <a:p>
            <a:pPr>
              <a:defRPr/>
            </a:pPr>
            <a:r>
              <a:rPr lang="en-US" altLang="zh-CN"/>
              <a:t>linwei@cuc.edu.cn</a:t>
            </a:r>
          </a:p>
        </p:txBody>
      </p:sp>
      <p:sp>
        <p:nvSpPr>
          <p:cNvPr id="122886"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216F770-4B13-CB4B-82A9-527FA89777E3}" type="slidenum">
              <a:rPr lang="en-US" altLang="zh-CN"/>
              <a:pPr eaLnBrk="1" hangingPunct="1"/>
              <a:t>136</a:t>
            </a:fld>
            <a:endParaRPr lang="en-US" altLang="zh-C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altLang="zh-CN">
                <a:latin typeface="Arial" charset="0"/>
                <a:ea typeface="宋体" charset="0"/>
              </a:rPr>
              <a:t>Home Applications</a:t>
            </a:r>
          </a:p>
        </p:txBody>
      </p:sp>
      <p:sp>
        <p:nvSpPr>
          <p:cNvPr id="17411" name="Rectangle 3"/>
          <p:cNvSpPr>
            <a:spLocks noGrp="1" noChangeArrowheads="1"/>
          </p:cNvSpPr>
          <p:nvPr>
            <p:ph idx="1"/>
          </p:nvPr>
        </p:nvSpPr>
        <p:spPr/>
        <p:txBody>
          <a:bodyPr/>
          <a:lstStyle/>
          <a:p>
            <a:pPr eaLnBrk="1" hangingPunct="1"/>
            <a:r>
              <a:rPr lang="en-US" altLang="zh-CN" sz="3200" dirty="0">
                <a:latin typeface="Arial" charset="0"/>
                <a:ea typeface="宋体" charset="0"/>
              </a:rPr>
              <a:t>Access to remote information</a:t>
            </a:r>
          </a:p>
          <a:p>
            <a:pPr lvl="1" eaLnBrk="1" hangingPunct="1"/>
            <a:r>
              <a:rPr lang="en-US" altLang="zh-CN" sz="2800" dirty="0">
                <a:latin typeface="Arial" charset="0"/>
                <a:ea typeface="宋体" charset="0"/>
              </a:rPr>
              <a:t>Web</a:t>
            </a:r>
          </a:p>
          <a:p>
            <a:pPr eaLnBrk="1" hangingPunct="1"/>
            <a:r>
              <a:rPr lang="en-US" altLang="zh-CN" sz="3200" dirty="0">
                <a:latin typeface="Arial" charset="0"/>
                <a:ea typeface="宋体" charset="0"/>
              </a:rPr>
              <a:t>Person-to-person communication</a:t>
            </a:r>
          </a:p>
          <a:p>
            <a:pPr lvl="1" eaLnBrk="1" hangingPunct="1"/>
            <a:r>
              <a:rPr lang="en-US" altLang="zh-CN" sz="2800" dirty="0" err="1">
                <a:latin typeface="Arial" charset="0"/>
                <a:ea typeface="宋体" charset="0"/>
              </a:rPr>
              <a:t>Email,IM</a:t>
            </a:r>
            <a:r>
              <a:rPr lang="en-US" altLang="zh-CN" sz="2800" dirty="0">
                <a:latin typeface="Arial" charset="0"/>
                <a:ea typeface="宋体" charset="0"/>
              </a:rPr>
              <a:t>, VoIP</a:t>
            </a:r>
          </a:p>
          <a:p>
            <a:pPr eaLnBrk="1" hangingPunct="1"/>
            <a:r>
              <a:rPr lang="en-US" altLang="zh-CN" sz="3200" dirty="0">
                <a:latin typeface="Arial" charset="0"/>
                <a:ea typeface="宋体" charset="0"/>
              </a:rPr>
              <a:t>e-commerce</a:t>
            </a:r>
          </a:p>
          <a:p>
            <a:pPr eaLnBrk="1" hangingPunct="1"/>
            <a:endParaRPr lang="en-US" altLang="zh-CN" sz="3200" dirty="0">
              <a:latin typeface="Arial" charset="0"/>
              <a:ea typeface="宋体" charset="0"/>
            </a:endParaRPr>
          </a:p>
          <a:p>
            <a:pPr eaLnBrk="1" hangingPunct="1"/>
            <a:r>
              <a:rPr lang="en-US" altLang="zh-CN" sz="3200" dirty="0">
                <a:latin typeface="Arial" charset="0"/>
                <a:ea typeface="宋体" charset="0"/>
              </a:rPr>
              <a:t>Interactive entertainment</a:t>
            </a:r>
            <a:r>
              <a:rPr lang="zh-CN" altLang="en-US" sz="3200" dirty="0">
                <a:latin typeface="Arial" charset="0"/>
                <a:ea typeface="宋体" charset="0"/>
              </a:rPr>
              <a:t> </a:t>
            </a:r>
            <a:endParaRPr lang="en-US" altLang="zh-CN" sz="3200" dirty="0">
              <a:latin typeface="Arial" charset="0"/>
              <a:ea typeface="宋体" charset="0"/>
            </a:endParaRPr>
          </a:p>
          <a:p>
            <a:pPr lvl="1" eaLnBrk="1" hangingPunct="1"/>
            <a:r>
              <a:rPr lang="en-US" altLang="zh-CN" sz="2800" dirty="0">
                <a:latin typeface="Arial" charset="0"/>
                <a:ea typeface="宋体" charset="0"/>
              </a:rPr>
              <a:t>Online</a:t>
            </a:r>
            <a:r>
              <a:rPr lang="zh-CN" altLang="en-US" sz="2800" dirty="0">
                <a:latin typeface="Arial" charset="0"/>
                <a:ea typeface="宋体" charset="0"/>
              </a:rPr>
              <a:t> </a:t>
            </a:r>
            <a:r>
              <a:rPr lang="en-US" altLang="zh-CN" sz="2800" dirty="0">
                <a:latin typeface="Arial" charset="0"/>
                <a:ea typeface="宋体" charset="0"/>
              </a:rPr>
              <a:t>Video, Gaming</a:t>
            </a:r>
          </a:p>
          <a:p>
            <a:pPr lvl="1" eaLnBrk="1" hangingPunct="1"/>
            <a:endParaRPr lang="en-US" altLang="zh-CN" sz="2800" dirty="0">
              <a:latin typeface="Arial" charset="0"/>
              <a:ea typeface="宋体" charset="0"/>
            </a:endParaRPr>
          </a:p>
        </p:txBody>
      </p:sp>
      <p:sp>
        <p:nvSpPr>
          <p:cNvPr id="1843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92D4750-6FC1-DE41-92E5-0817E9BBC51C}" type="datetime1">
              <a:rPr lang="zh-CN" altLang="en-US"/>
              <a:pPr eaLnBrk="1" hangingPunct="1"/>
              <a:t>2020/3/9</a:t>
            </a:fld>
            <a:endParaRPr lang="en-US" altLang="zh-CN"/>
          </a:p>
        </p:txBody>
      </p:sp>
      <p:sp>
        <p:nvSpPr>
          <p:cNvPr id="18434" name="页脚占位符 4"/>
          <p:cNvSpPr>
            <a:spLocks noGrp="1"/>
          </p:cNvSpPr>
          <p:nvPr>
            <p:ph type="ftr" sz="quarter" idx="11"/>
          </p:nvPr>
        </p:nvSpPr>
        <p:spPr/>
        <p:txBody>
          <a:bodyPr/>
          <a:lstStyle/>
          <a:p>
            <a:pPr>
              <a:defRPr/>
            </a:pPr>
            <a:r>
              <a:rPr lang="en-US" altLang="zh-CN"/>
              <a:t>linwei@cuc.edu.cn</a:t>
            </a:r>
          </a:p>
        </p:txBody>
      </p:sp>
      <p:sp>
        <p:nvSpPr>
          <p:cNvPr id="1843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4563CFC-D0C5-744C-AA30-7853FDF242D7}" type="slidenum">
              <a:rPr lang="en-US" altLang="zh-CN"/>
              <a:pPr eaLnBrk="1" hangingPunct="1"/>
              <a:t>14</a:t>
            </a:fld>
            <a:endParaRPr lang="en-US" altLang="zh-CN"/>
          </a:p>
        </p:txBody>
      </p:sp>
      <p:pic>
        <p:nvPicPr>
          <p:cNvPr id="17415" name="Picture 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59482" y="4621213"/>
            <a:ext cx="884237" cy="438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6"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30251" y="4629098"/>
            <a:ext cx="1402742" cy="39375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7" name="Picture 10"/>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5072356" y="4612386"/>
            <a:ext cx="966033" cy="4017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18" name="Picture 11"/>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263171" y="4629482"/>
            <a:ext cx="1072080" cy="4282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0" name="Picture 13"/>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387598" y="3398838"/>
            <a:ext cx="573088" cy="574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1" name="Picture 14"/>
          <p:cNvPicPr>
            <a:picLocks noChangeAspect="1" noChangeArrowheads="1"/>
          </p:cNvPicPr>
          <p:nvPr/>
        </p:nvPicPr>
        <p:blipFill>
          <a:blip r:embed="rId8" cstate="email">
            <a:extLst>
              <a:ext uri="{28A0092B-C50C-407E-A947-70E740481C1C}">
                <a14:useLocalDpi xmlns:a14="http://schemas.microsoft.com/office/drawing/2010/main" val="0"/>
              </a:ext>
            </a:extLst>
          </a:blip>
          <a:srcRect/>
          <a:stretch>
            <a:fillRect/>
          </a:stretch>
        </p:blipFill>
        <p:spPr bwMode="auto">
          <a:xfrm>
            <a:off x="7297226" y="2960859"/>
            <a:ext cx="1285875" cy="4841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3" name="Picture 16"/>
          <p:cNvPicPr>
            <a:picLocks noChangeAspect="1" noChangeArrowheads="1"/>
          </p:cNvPicPr>
          <p:nvPr/>
        </p:nvPicPr>
        <p:blipFill>
          <a:blip r:embed="rId9" cstate="email">
            <a:extLst>
              <a:ext uri="{28A0092B-C50C-407E-A947-70E740481C1C}">
                <a14:useLocalDpi xmlns:a14="http://schemas.microsoft.com/office/drawing/2010/main" val="0"/>
              </a:ext>
            </a:extLst>
          </a:blip>
          <a:srcRect/>
          <a:stretch>
            <a:fillRect/>
          </a:stretch>
        </p:blipFill>
        <p:spPr bwMode="auto">
          <a:xfrm>
            <a:off x="7500938" y="4471988"/>
            <a:ext cx="1135062" cy="6651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6" name="Picture 19"/>
          <p:cNvPicPr>
            <a:picLocks noChangeAspect="1" noChangeArrowheads="1"/>
          </p:cNvPicPr>
          <p:nvPr/>
        </p:nvPicPr>
        <p:blipFill>
          <a:blip r:embed="rId10" cstate="email">
            <a:extLst>
              <a:ext uri="{28A0092B-C50C-407E-A947-70E740481C1C}">
                <a14:useLocalDpi xmlns:a14="http://schemas.microsoft.com/office/drawing/2010/main" val="0"/>
              </a:ext>
            </a:extLst>
          </a:blip>
          <a:srcRect/>
          <a:stretch>
            <a:fillRect/>
          </a:stretch>
        </p:blipFill>
        <p:spPr bwMode="auto">
          <a:xfrm>
            <a:off x="6072188" y="3317875"/>
            <a:ext cx="873125" cy="654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7427" name="Picture 20"/>
          <p:cNvPicPr>
            <a:picLocks noChangeAspect="1" noChangeArrowheads="1"/>
          </p:cNvPicPr>
          <p:nvPr/>
        </p:nvPicPr>
        <p:blipFill>
          <a:blip r:embed="rId11" cstate="email">
            <a:extLst>
              <a:ext uri="{28A0092B-C50C-407E-A947-70E740481C1C}">
                <a14:useLocalDpi xmlns:a14="http://schemas.microsoft.com/office/drawing/2010/main" val="0"/>
              </a:ext>
            </a:extLst>
          </a:blip>
          <a:srcRect/>
          <a:stretch>
            <a:fillRect/>
          </a:stretch>
        </p:blipFill>
        <p:spPr bwMode="auto">
          <a:xfrm>
            <a:off x="4978057" y="5680116"/>
            <a:ext cx="650875"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12"/>
          <a:stretch>
            <a:fillRect/>
          </a:stretch>
        </p:blipFill>
        <p:spPr>
          <a:xfrm>
            <a:off x="3968246" y="3438609"/>
            <a:ext cx="578277" cy="578277"/>
          </a:xfrm>
          <a:prstGeom prst="rect">
            <a:avLst/>
          </a:prstGeom>
        </p:spPr>
      </p:pic>
      <p:pic>
        <p:nvPicPr>
          <p:cNvPr id="3" name="图片 2"/>
          <p:cNvPicPr>
            <a:picLocks noChangeAspect="1"/>
          </p:cNvPicPr>
          <p:nvPr/>
        </p:nvPicPr>
        <p:blipFill>
          <a:blip r:embed="rId13"/>
          <a:stretch>
            <a:fillRect/>
          </a:stretch>
        </p:blipFill>
        <p:spPr>
          <a:xfrm>
            <a:off x="6345369" y="1615031"/>
            <a:ext cx="1069233" cy="1275952"/>
          </a:xfrm>
          <a:prstGeom prst="rect">
            <a:avLst/>
          </a:prstGeom>
        </p:spPr>
      </p:pic>
      <p:pic>
        <p:nvPicPr>
          <p:cNvPr id="4" name="图片 3"/>
          <p:cNvPicPr>
            <a:picLocks noChangeAspect="1"/>
          </p:cNvPicPr>
          <p:nvPr/>
        </p:nvPicPr>
        <p:blipFill>
          <a:blip r:embed="rId14"/>
          <a:stretch>
            <a:fillRect/>
          </a:stretch>
        </p:blipFill>
        <p:spPr>
          <a:xfrm>
            <a:off x="4599332" y="3425866"/>
            <a:ext cx="871006" cy="539880"/>
          </a:xfrm>
          <a:prstGeom prst="rect">
            <a:avLst/>
          </a:prstGeom>
        </p:spPr>
      </p:pic>
      <p:pic>
        <p:nvPicPr>
          <p:cNvPr id="5" name="图片 4"/>
          <p:cNvPicPr>
            <a:picLocks noChangeAspect="1"/>
          </p:cNvPicPr>
          <p:nvPr/>
        </p:nvPicPr>
        <p:blipFill>
          <a:blip r:embed="rId15"/>
          <a:stretch>
            <a:fillRect/>
          </a:stretch>
        </p:blipFill>
        <p:spPr>
          <a:xfrm>
            <a:off x="7725290" y="3539726"/>
            <a:ext cx="445411" cy="445411"/>
          </a:xfrm>
          <a:prstGeom prst="rect">
            <a:avLst/>
          </a:prstGeom>
        </p:spPr>
      </p:pic>
      <p:pic>
        <p:nvPicPr>
          <p:cNvPr id="6" name="图片 5"/>
          <p:cNvPicPr>
            <a:picLocks noChangeAspect="1"/>
          </p:cNvPicPr>
          <p:nvPr/>
        </p:nvPicPr>
        <p:blipFill>
          <a:blip r:embed="rId16"/>
          <a:stretch>
            <a:fillRect/>
          </a:stretch>
        </p:blipFill>
        <p:spPr>
          <a:xfrm>
            <a:off x="3797300" y="4489072"/>
            <a:ext cx="981474" cy="608352"/>
          </a:xfrm>
          <a:prstGeom prst="rect">
            <a:avLst/>
          </a:prstGeom>
        </p:spPr>
      </p:pic>
      <p:pic>
        <p:nvPicPr>
          <p:cNvPr id="7" name="Picture 6">
            <a:extLst>
              <a:ext uri="{FF2B5EF4-FFF2-40B4-BE49-F238E27FC236}">
                <a16:creationId xmlns:a16="http://schemas.microsoft.com/office/drawing/2014/main" id="{F0DD0124-2565-3B46-B3C9-C9357D1F7A10}"/>
              </a:ext>
            </a:extLst>
          </p:cNvPr>
          <p:cNvPicPr>
            <a:picLocks noChangeAspect="1"/>
          </p:cNvPicPr>
          <p:nvPr/>
        </p:nvPicPr>
        <p:blipFill>
          <a:blip r:embed="rId17"/>
          <a:stretch>
            <a:fillRect/>
          </a:stretch>
        </p:blipFill>
        <p:spPr>
          <a:xfrm>
            <a:off x="5860317" y="5727950"/>
            <a:ext cx="318965" cy="318965"/>
          </a:xfrm>
          <a:prstGeom prst="rect">
            <a:avLst/>
          </a:prstGeom>
        </p:spPr>
      </p:pic>
      <p:pic>
        <p:nvPicPr>
          <p:cNvPr id="8" name="Picture 7">
            <a:extLst>
              <a:ext uri="{FF2B5EF4-FFF2-40B4-BE49-F238E27FC236}">
                <a16:creationId xmlns:a16="http://schemas.microsoft.com/office/drawing/2014/main" id="{2B80CC5A-4019-5D4D-B7DA-EAF187994E41}"/>
              </a:ext>
            </a:extLst>
          </p:cNvPr>
          <p:cNvPicPr>
            <a:picLocks noChangeAspect="1"/>
          </p:cNvPicPr>
          <p:nvPr/>
        </p:nvPicPr>
        <p:blipFill>
          <a:blip r:embed="rId18"/>
          <a:stretch>
            <a:fillRect/>
          </a:stretch>
        </p:blipFill>
        <p:spPr>
          <a:xfrm>
            <a:off x="6454318" y="5665788"/>
            <a:ext cx="649547" cy="402611"/>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4"/>
          <p:cNvSpPr>
            <a:spLocks noGrp="1"/>
          </p:cNvSpPr>
          <p:nvPr>
            <p:ph type="ftr" sz="quarter" idx="11"/>
          </p:nvPr>
        </p:nvSpPr>
        <p:spPr/>
        <p:txBody>
          <a:bodyPr/>
          <a:lstStyle/>
          <a:p>
            <a:pPr>
              <a:defRPr/>
            </a:pPr>
            <a:r>
              <a:rPr lang="en-US" altLang="zh-CN"/>
              <a:t>linwei@cuc.edu.cn</a:t>
            </a:r>
          </a:p>
        </p:txBody>
      </p:sp>
      <p:sp>
        <p:nvSpPr>
          <p:cNvPr id="1945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3D0F968-F96A-7B47-9265-932D519BBA20}" type="slidenum">
              <a:rPr lang="en-US" altLang="zh-CN"/>
              <a:pPr eaLnBrk="1" hangingPunct="1"/>
              <a:t>15</a:t>
            </a:fld>
            <a:endParaRPr lang="en-US" altLang="zh-CN"/>
          </a:p>
        </p:txBody>
      </p:sp>
      <p:pic>
        <p:nvPicPr>
          <p:cNvPr id="18436" name="Picture 4" descr="1-0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19213" y="2074863"/>
            <a:ext cx="6954837" cy="314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8437" name="Rectangle 2"/>
          <p:cNvSpPr>
            <a:spLocks noGrp="1" noChangeArrowheads="1"/>
          </p:cNvSpPr>
          <p:nvPr>
            <p:ph type="title"/>
          </p:nvPr>
        </p:nvSpPr>
        <p:spPr/>
        <p:txBody>
          <a:bodyPr/>
          <a:lstStyle/>
          <a:p>
            <a:pPr eaLnBrk="1" hangingPunct="1"/>
            <a:r>
              <a:rPr lang="en-US" altLang="zh-CN">
                <a:latin typeface="Arial" charset="0"/>
                <a:ea typeface="宋体" charset="0"/>
              </a:rPr>
              <a:t>P2P - Peer to Peer</a:t>
            </a:r>
          </a:p>
        </p:txBody>
      </p:sp>
      <p:sp>
        <p:nvSpPr>
          <p:cNvPr id="18438" name="Rectangle 3"/>
          <p:cNvSpPr>
            <a:spLocks noGrp="1" noChangeArrowheads="1"/>
          </p:cNvSpPr>
          <p:nvPr>
            <p:ph type="body" idx="1"/>
          </p:nvPr>
        </p:nvSpPr>
        <p:spPr>
          <a:xfrm>
            <a:off x="236538" y="5418138"/>
            <a:ext cx="8745537" cy="712787"/>
          </a:xfrm>
        </p:spPr>
        <p:txBody>
          <a:bodyPr/>
          <a:lstStyle/>
          <a:p>
            <a:pPr algn="ctr" eaLnBrk="1" hangingPunct="1">
              <a:lnSpc>
                <a:spcPct val="90000"/>
              </a:lnSpc>
              <a:buFont typeface="Wingdings" charset="0"/>
              <a:buNone/>
            </a:pPr>
            <a:r>
              <a:rPr lang="en-US" altLang="zh-CN" sz="2000" dirty="0">
                <a:latin typeface="Arial" charset="0"/>
                <a:ea typeface="宋体" charset="0"/>
              </a:rPr>
              <a:t>In  peer-to-peer system there is no fixed division into clients and servers.</a:t>
            </a:r>
          </a:p>
        </p:txBody>
      </p:sp>
      <p:sp>
        <p:nvSpPr>
          <p:cNvPr id="1946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6455EB5-6B36-4747-980C-89B8777ABACD}" type="datetime1">
              <a:rPr lang="zh-CN" altLang="en-US"/>
              <a:pPr eaLnBrk="1" hangingPunct="1"/>
              <a:t>2020/3/9</a:t>
            </a:fld>
            <a:endParaRPr lang="en-US" altLang="zh-CN"/>
          </a:p>
        </p:txBody>
      </p:sp>
      <p:pic>
        <p:nvPicPr>
          <p:cNvPr id="18440" name="Picture 8"/>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5588916" y="808022"/>
            <a:ext cx="676960" cy="77529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8441" name="Picture 9"/>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580565" y="626673"/>
            <a:ext cx="1071562" cy="10715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zh-CN">
                <a:latin typeface="Arial" charset="0"/>
                <a:ea typeface="宋体" charset="0"/>
              </a:rPr>
              <a:t>Other applications</a:t>
            </a:r>
          </a:p>
        </p:txBody>
      </p:sp>
      <p:sp>
        <p:nvSpPr>
          <p:cNvPr id="19459" name="Content Placeholder 2"/>
          <p:cNvSpPr>
            <a:spLocks noGrp="1"/>
          </p:cNvSpPr>
          <p:nvPr>
            <p:ph idx="1"/>
          </p:nvPr>
        </p:nvSpPr>
        <p:spPr/>
        <p:txBody>
          <a:bodyPr/>
          <a:lstStyle/>
          <a:p>
            <a:r>
              <a:rPr lang="en-US" altLang="zh-CN">
                <a:latin typeface="Arial" charset="0"/>
                <a:ea typeface="宋体" charset="0"/>
              </a:rPr>
              <a:t>Ubiquitous computing</a:t>
            </a:r>
          </a:p>
          <a:p>
            <a:pPr lvl="1"/>
            <a:r>
              <a:rPr lang="en-US" altLang="zh-CN">
                <a:latin typeface="Arial" charset="0"/>
                <a:ea typeface="宋体" charset="0"/>
              </a:rPr>
              <a:t>IOT ( Internet of Things)</a:t>
            </a:r>
          </a:p>
          <a:p>
            <a:pPr lvl="2"/>
            <a:r>
              <a:rPr lang="en-US" altLang="zh-CN">
                <a:latin typeface="Arial" charset="0"/>
                <a:ea typeface="宋体" charset="0"/>
              </a:rPr>
              <a:t>Sensor Networks</a:t>
            </a:r>
          </a:p>
          <a:p>
            <a:pPr lvl="2"/>
            <a:r>
              <a:rPr lang="en-US" altLang="zh-CN">
                <a:latin typeface="Arial" charset="0"/>
                <a:ea typeface="宋体" charset="0"/>
              </a:rPr>
              <a:t>RFID (Radio Frequency IDentification)</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C8DB850-DEDC-394F-B39C-500612B63DE4}"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A78CCF7-69FB-1A4B-B10E-F7DBB7821F44}" type="slidenum">
              <a:rPr lang="en-US" altLang="zh-CN"/>
              <a:pPr eaLnBrk="1" hangingPunct="1"/>
              <a:t>16</a:t>
            </a:fld>
            <a:endParaRPr lang="en-US" altLang="zh-CN"/>
          </a:p>
        </p:txBody>
      </p:sp>
      <p:pic>
        <p:nvPicPr>
          <p:cNvPr id="19463"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125" y="4300538"/>
            <a:ext cx="1143000" cy="7239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9464" name="Picture 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38275" y="3644900"/>
            <a:ext cx="3911600" cy="2759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946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2163" y="5229225"/>
            <a:ext cx="1304925" cy="857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页脚占位符 4"/>
          <p:cNvSpPr>
            <a:spLocks noGrp="1"/>
          </p:cNvSpPr>
          <p:nvPr>
            <p:ph type="ftr" sz="quarter" idx="11"/>
          </p:nvPr>
        </p:nvSpPr>
        <p:spPr/>
        <p:txBody>
          <a:bodyPr/>
          <a:lstStyle/>
          <a:p>
            <a:pPr>
              <a:defRPr/>
            </a:pPr>
            <a:r>
              <a:rPr lang="en-US" altLang="zh-CN"/>
              <a:t>linwei@cuc.edu.cn</a:t>
            </a:r>
          </a:p>
        </p:txBody>
      </p:sp>
      <p:sp>
        <p:nvSpPr>
          <p:cNvPr id="2048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EBAE0ED-1A2B-7840-B43B-2156053244EF}" type="slidenum">
              <a:rPr lang="en-US" altLang="zh-CN"/>
              <a:pPr eaLnBrk="1" hangingPunct="1"/>
              <a:t>17</a:t>
            </a:fld>
            <a:endParaRPr lang="en-US" altLang="zh-CN"/>
          </a:p>
        </p:txBody>
      </p:sp>
      <p:sp>
        <p:nvSpPr>
          <p:cNvPr id="20484" name="Rectangle 2"/>
          <p:cNvSpPr>
            <a:spLocks noGrp="1" noChangeArrowheads="1"/>
          </p:cNvSpPr>
          <p:nvPr>
            <p:ph type="title"/>
          </p:nvPr>
        </p:nvSpPr>
        <p:spPr/>
        <p:txBody>
          <a:bodyPr/>
          <a:lstStyle/>
          <a:p>
            <a:pPr eaLnBrk="1" hangingPunct="1"/>
            <a:r>
              <a:rPr lang="en-US" altLang="zh-CN">
                <a:latin typeface="Arial" charset="0"/>
                <a:ea typeface="宋体" charset="0"/>
              </a:rPr>
              <a:t>Mobile Users</a:t>
            </a:r>
          </a:p>
        </p:txBody>
      </p:sp>
      <p:sp>
        <p:nvSpPr>
          <p:cNvPr id="20485" name="Rectangle 3"/>
          <p:cNvSpPr>
            <a:spLocks noGrp="1" noChangeArrowheads="1"/>
          </p:cNvSpPr>
          <p:nvPr>
            <p:ph type="body" idx="1"/>
          </p:nvPr>
        </p:nvSpPr>
        <p:spPr>
          <a:xfrm>
            <a:off x="457200" y="5106988"/>
            <a:ext cx="8229600" cy="1023937"/>
          </a:xfrm>
        </p:spPr>
        <p:txBody>
          <a:bodyPr/>
          <a:lstStyle/>
          <a:p>
            <a:pPr algn="ctr" eaLnBrk="1" hangingPunct="1">
              <a:buFont typeface="Wingdings" charset="0"/>
              <a:buNone/>
            </a:pPr>
            <a:r>
              <a:rPr lang="en-US" altLang="zh-CN" sz="2600">
                <a:latin typeface="Arial" charset="0"/>
                <a:ea typeface="宋体" charset="0"/>
              </a:rPr>
              <a:t>Combinations of wireless networks and mobile computing.</a:t>
            </a:r>
          </a:p>
        </p:txBody>
      </p:sp>
      <p:sp>
        <p:nvSpPr>
          <p:cNvPr id="2048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71215EF-64D1-9D42-AA47-FF4C5F650D87}" type="datetime1">
              <a:rPr lang="zh-CN" altLang="en-US"/>
              <a:pPr eaLnBrk="1" hangingPunct="1"/>
              <a:t>2020/3/9</a:t>
            </a:fld>
            <a:endParaRPr lang="en-US" altLang="zh-CN"/>
          </a:p>
        </p:txBody>
      </p:sp>
      <p:pic>
        <p:nvPicPr>
          <p:cNvPr id="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4763" y="2103438"/>
            <a:ext cx="1581150" cy="2886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048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95775" y="2147888"/>
            <a:ext cx="3019425" cy="2355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Wearable</a:t>
            </a:r>
            <a:r>
              <a:rPr kumimoji="1" lang="zh-CN" altLang="en-US" dirty="0"/>
              <a:t> </a:t>
            </a:r>
            <a:r>
              <a:rPr kumimoji="1" lang="en-US" altLang="zh-CN" dirty="0"/>
              <a:t>Computers</a:t>
            </a:r>
            <a:endParaRPr kumimoji="1" lang="zh-CN" altLang="en-US" dirty="0"/>
          </a:p>
        </p:txBody>
      </p:sp>
      <p:sp>
        <p:nvSpPr>
          <p:cNvPr id="4" name="日期占位符 3"/>
          <p:cNvSpPr>
            <a:spLocks noGrp="1"/>
          </p:cNvSpPr>
          <p:nvPr>
            <p:ph type="dt" sz="half" idx="10"/>
          </p:nvPr>
        </p:nvSpPr>
        <p:spPr/>
        <p:txBody>
          <a:bodyPr/>
          <a:lstStyle/>
          <a:p>
            <a:fld id="{09325183-E710-B44C-B46D-333BADE04E16}" type="datetime1">
              <a:rPr lang="zh-CN" altLang="en-US" smtClean="0"/>
              <a:pPr/>
              <a:t>2020/3/9</a:t>
            </a:fld>
            <a:endParaRPr lang="en-US" altLang="zh-CN"/>
          </a:p>
        </p:txBody>
      </p:sp>
      <p:sp>
        <p:nvSpPr>
          <p:cNvPr id="5" name="页脚占位符 4"/>
          <p:cNvSpPr>
            <a:spLocks noGrp="1"/>
          </p:cNvSpPr>
          <p:nvPr>
            <p:ph type="ftr" sz="quarter" idx="11"/>
          </p:nvPr>
        </p:nvSpPr>
        <p:spPr/>
        <p:txBody>
          <a:bodyPr/>
          <a:lstStyle/>
          <a:p>
            <a:pPr>
              <a:defRPr/>
            </a:pPr>
            <a:r>
              <a:rPr lang="en-US" altLang="zh-CN"/>
              <a:t>linwei@cuc.edu.cn</a:t>
            </a:r>
          </a:p>
        </p:txBody>
      </p:sp>
      <p:sp>
        <p:nvSpPr>
          <p:cNvPr id="6" name="幻灯片编号占位符 5"/>
          <p:cNvSpPr>
            <a:spLocks noGrp="1"/>
          </p:cNvSpPr>
          <p:nvPr>
            <p:ph type="sldNum" sz="quarter" idx="12"/>
          </p:nvPr>
        </p:nvSpPr>
        <p:spPr/>
        <p:txBody>
          <a:bodyPr/>
          <a:lstStyle/>
          <a:p>
            <a:fld id="{6BB5CBBB-282C-0C46-9A1C-DBCDF345EBD7}" type="slidenum">
              <a:rPr lang="en-US" altLang="zh-CN" smtClean="0"/>
              <a:pPr/>
              <a:t>18</a:t>
            </a:fld>
            <a:endParaRPr lang="en-US" altLang="zh-CN"/>
          </a:p>
        </p:txBody>
      </p:sp>
      <p:pic>
        <p:nvPicPr>
          <p:cNvPr id="10" name="图片 9"/>
          <p:cNvPicPr>
            <a:picLocks noChangeAspect="1"/>
          </p:cNvPicPr>
          <p:nvPr/>
        </p:nvPicPr>
        <p:blipFill>
          <a:blip r:embed="rId3"/>
          <a:stretch>
            <a:fillRect/>
          </a:stretch>
        </p:blipFill>
        <p:spPr>
          <a:xfrm>
            <a:off x="3143630" y="2349520"/>
            <a:ext cx="1854200" cy="2794000"/>
          </a:xfrm>
          <a:prstGeom prst="rect">
            <a:avLst/>
          </a:prstGeom>
        </p:spPr>
      </p:pic>
      <p:pic>
        <p:nvPicPr>
          <p:cNvPr id="11" name="图片 10"/>
          <p:cNvPicPr>
            <a:picLocks noChangeAspect="1"/>
          </p:cNvPicPr>
          <p:nvPr/>
        </p:nvPicPr>
        <p:blipFill>
          <a:blip r:embed="rId4"/>
          <a:stretch>
            <a:fillRect/>
          </a:stretch>
        </p:blipFill>
        <p:spPr>
          <a:xfrm>
            <a:off x="250635" y="2857673"/>
            <a:ext cx="3007894" cy="1934903"/>
          </a:xfrm>
          <a:prstGeom prst="rect">
            <a:avLst/>
          </a:prstGeom>
        </p:spPr>
      </p:pic>
      <p:pic>
        <p:nvPicPr>
          <p:cNvPr id="12" name="图片 11"/>
          <p:cNvPicPr>
            <a:picLocks noChangeAspect="1"/>
          </p:cNvPicPr>
          <p:nvPr/>
        </p:nvPicPr>
        <p:blipFill>
          <a:blip r:embed="rId5"/>
          <a:stretch>
            <a:fillRect/>
          </a:stretch>
        </p:blipFill>
        <p:spPr>
          <a:xfrm>
            <a:off x="4990427" y="2941232"/>
            <a:ext cx="3187724" cy="2118729"/>
          </a:xfrm>
          <a:prstGeom prst="rect">
            <a:avLst/>
          </a:prstGeom>
        </p:spPr>
      </p:pic>
    </p:spTree>
    <p:extLst>
      <p:ext uri="{BB962C8B-B14F-4D97-AF65-F5344CB8AC3E}">
        <p14:creationId xmlns:p14="http://schemas.microsoft.com/office/powerpoint/2010/main" val="179882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页脚占位符 4"/>
          <p:cNvSpPr>
            <a:spLocks noGrp="1"/>
          </p:cNvSpPr>
          <p:nvPr>
            <p:ph type="ftr" sz="quarter" idx="11"/>
          </p:nvPr>
        </p:nvSpPr>
        <p:spPr/>
        <p:txBody>
          <a:bodyPr/>
          <a:lstStyle/>
          <a:p>
            <a:pPr>
              <a:defRPr/>
            </a:pPr>
            <a:r>
              <a:rPr lang="en-US" altLang="zh-CN"/>
              <a:t>linwei@cuc.edu.cn</a:t>
            </a:r>
          </a:p>
        </p:txBody>
      </p:sp>
      <p:sp>
        <p:nvSpPr>
          <p:cNvPr id="2150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D385232-469A-B048-A446-75ACECEB9FD6}" type="slidenum">
              <a:rPr lang="en-US" altLang="zh-CN"/>
              <a:pPr eaLnBrk="1" hangingPunct="1"/>
              <a:t>19</a:t>
            </a:fld>
            <a:endParaRPr lang="en-US" altLang="zh-CN"/>
          </a:p>
        </p:txBody>
      </p:sp>
      <p:sp>
        <p:nvSpPr>
          <p:cNvPr id="22532" name="Rectangle 2"/>
          <p:cNvSpPr>
            <a:spLocks noGrp="1" noChangeArrowheads="1"/>
          </p:cNvSpPr>
          <p:nvPr>
            <p:ph type="title"/>
          </p:nvPr>
        </p:nvSpPr>
        <p:spPr/>
        <p:txBody>
          <a:bodyPr/>
          <a:lstStyle/>
          <a:p>
            <a:pPr eaLnBrk="1" hangingPunct="1"/>
            <a:r>
              <a:rPr lang="en-US" altLang="zh-CN">
                <a:latin typeface="Arial" charset="0"/>
                <a:ea typeface="宋体" charset="0"/>
              </a:rPr>
              <a:t>Social Issues</a:t>
            </a:r>
          </a:p>
        </p:txBody>
      </p:sp>
      <p:sp>
        <p:nvSpPr>
          <p:cNvPr id="22533" name="Rectangle 3"/>
          <p:cNvSpPr>
            <a:spLocks noGrp="1" noChangeArrowheads="1"/>
          </p:cNvSpPr>
          <p:nvPr>
            <p:ph type="body" idx="1"/>
          </p:nvPr>
        </p:nvSpPr>
        <p:spPr/>
        <p:txBody>
          <a:bodyPr/>
          <a:lstStyle/>
          <a:p>
            <a:pPr eaLnBrk="1" hangingPunct="1"/>
            <a:r>
              <a:rPr lang="en-US" altLang="zh-CN">
                <a:latin typeface="Arial" charset="0"/>
                <a:ea typeface="宋体" charset="0"/>
              </a:rPr>
              <a:t>Social networking issues</a:t>
            </a:r>
          </a:p>
          <a:p>
            <a:pPr eaLnBrk="1" hangingPunct="1"/>
            <a:r>
              <a:rPr lang="en-US" altLang="zh-CN">
                <a:latin typeface="Arial" charset="0"/>
                <a:ea typeface="宋体" charset="0"/>
              </a:rPr>
              <a:t>Employee rights vs employer rights</a:t>
            </a:r>
          </a:p>
          <a:p>
            <a:pPr eaLnBrk="1" hangingPunct="1"/>
            <a:r>
              <a:rPr lang="en-US" altLang="zh-CN">
                <a:latin typeface="Arial" charset="0"/>
                <a:ea typeface="宋体" charset="0"/>
              </a:rPr>
              <a:t>Government vs citizen</a:t>
            </a:r>
          </a:p>
          <a:p>
            <a:pPr eaLnBrk="1" hangingPunct="1"/>
            <a:r>
              <a:rPr lang="en-US" altLang="zh-CN">
                <a:latin typeface="Arial" charset="0"/>
                <a:ea typeface="宋体" charset="0"/>
              </a:rPr>
              <a:t>Hacker and criminal</a:t>
            </a:r>
          </a:p>
          <a:p>
            <a:pPr eaLnBrk="1" hangingPunct="1"/>
            <a:r>
              <a:rPr lang="en-US" altLang="zh-CN">
                <a:latin typeface="Arial" charset="0"/>
                <a:ea typeface="宋体" charset="0"/>
              </a:rPr>
              <a:t>Copyright protection</a:t>
            </a:r>
          </a:p>
          <a:p>
            <a:pPr eaLnBrk="1" hangingPunct="1"/>
            <a:r>
              <a:rPr lang="en-US" altLang="zh-CN">
                <a:latin typeface="Times New Roman" charset="0"/>
                <a:ea typeface="宋体" charset="0"/>
              </a:rPr>
              <a:t>……</a:t>
            </a:r>
            <a:endParaRPr lang="en-US" altLang="zh-CN">
              <a:latin typeface="Arial" charset="0"/>
              <a:ea typeface="宋体" charset="0"/>
            </a:endParaRPr>
          </a:p>
          <a:p>
            <a:pPr eaLnBrk="1" hangingPunct="1"/>
            <a:endParaRPr lang="zh-CN" altLang="en-US">
              <a:latin typeface="Arial" charset="0"/>
              <a:ea typeface="宋体" charset="0"/>
            </a:endParaRPr>
          </a:p>
        </p:txBody>
      </p:sp>
      <p:sp>
        <p:nvSpPr>
          <p:cNvPr id="2151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B95911F-1572-144E-B208-80C8679DD181}" type="datetime1">
              <a:rPr lang="zh-CN" altLang="en-US"/>
              <a:pPr eaLnBrk="1" hangingPunct="1"/>
              <a:t>2020/3/9</a:t>
            </a:fld>
            <a:endParaRPr lang="en-US" altLang="zh-CN"/>
          </a:p>
        </p:txBody>
      </p:sp>
      <p:sp>
        <p:nvSpPr>
          <p:cNvPr id="22535" name="Rectangle 6"/>
          <p:cNvSpPr>
            <a:spLocks noChangeArrowheads="1"/>
          </p:cNvSpPr>
          <p:nvPr/>
        </p:nvSpPr>
        <p:spPr bwMode="auto">
          <a:xfrm>
            <a:off x="1431925" y="5608638"/>
            <a:ext cx="5365750" cy="461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sz="2400"/>
              <a:t>Again, The Internet addiction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ctrTitle"/>
          </p:nvPr>
        </p:nvSpPr>
        <p:spPr/>
        <p:txBody>
          <a:bodyPr/>
          <a:lstStyle/>
          <a:p>
            <a:pPr eaLnBrk="1" hangingPunct="1"/>
            <a:r>
              <a:rPr lang="en-US" altLang="zh-CN" sz="5400" dirty="0">
                <a:solidFill>
                  <a:schemeClr val="tx1"/>
                </a:solidFill>
                <a:latin typeface="Arial" charset="0"/>
                <a:ea typeface="宋体" charset="0"/>
              </a:rPr>
              <a:t>Computer Networks</a:t>
            </a:r>
          </a:p>
        </p:txBody>
      </p:sp>
      <p:sp>
        <p:nvSpPr>
          <p:cNvPr id="276483" name="Rectangle 3"/>
          <p:cNvSpPr>
            <a:spLocks noGrp="1" noChangeArrowheads="1"/>
          </p:cNvSpPr>
          <p:nvPr>
            <p:ph type="subTitle" idx="1"/>
          </p:nvPr>
        </p:nvSpPr>
        <p:spPr/>
        <p:txBody>
          <a:bodyPr/>
          <a:lstStyle/>
          <a:p>
            <a:pPr eaLnBrk="1" hangingPunct="1">
              <a:lnSpc>
                <a:spcPct val="90000"/>
              </a:lnSpc>
              <a:buFont typeface="Wingdings" charset="0"/>
              <a:buNone/>
            </a:pPr>
            <a:r>
              <a:rPr lang="en-US" altLang="zh-CN" sz="2800" b="1" dirty="0">
                <a:latin typeface="Arial" charset="0"/>
                <a:ea typeface="宋体" charset="0"/>
              </a:rPr>
              <a:t>Lin Weiguo  </a:t>
            </a:r>
            <a:r>
              <a:rPr lang="en-US" altLang="zh-CN" sz="1600" b="1" dirty="0">
                <a:latin typeface="Arial" charset="0"/>
                <a:ea typeface="宋体" charset="0"/>
              </a:rPr>
              <a:t>Prof.</a:t>
            </a:r>
          </a:p>
          <a:p>
            <a:pPr eaLnBrk="1" hangingPunct="1">
              <a:lnSpc>
                <a:spcPct val="90000"/>
              </a:lnSpc>
              <a:buFont typeface="Wingdings" charset="0"/>
              <a:buNone/>
            </a:pPr>
            <a:r>
              <a:rPr lang="en-US" altLang="zh-CN" sz="2000" dirty="0">
                <a:latin typeface="Arial" charset="0"/>
                <a:ea typeface="宋体" charset="0"/>
              </a:rPr>
              <a:t>School of Computer Science &amp; Cybersecurity</a:t>
            </a:r>
          </a:p>
          <a:p>
            <a:pPr eaLnBrk="1" hangingPunct="1">
              <a:lnSpc>
                <a:spcPct val="90000"/>
              </a:lnSpc>
              <a:buFont typeface="Wingdings" charset="0"/>
              <a:buNone/>
            </a:pPr>
            <a:r>
              <a:rPr lang="en-US" altLang="zh-CN" sz="2000" dirty="0">
                <a:latin typeface="Arial" charset="0"/>
                <a:ea typeface="宋体" charset="0"/>
              </a:rPr>
              <a:t>Copyleft </a:t>
            </a:r>
            <a:r>
              <a:rPr lang="en-US" altLang="zh-CN" sz="2000" dirty="0">
                <a:latin typeface="Tahoma" charset="0"/>
                <a:ea typeface="宋体" charset="0"/>
              </a:rPr>
              <a:t>©</a:t>
            </a:r>
            <a:r>
              <a:rPr lang="en-US" altLang="zh-CN" sz="2000" dirty="0">
                <a:latin typeface="Arial" charset="0"/>
                <a:ea typeface="宋体" charset="0"/>
              </a:rPr>
              <a:t> 2003~2020</a:t>
            </a:r>
          </a:p>
          <a:p>
            <a:pPr eaLnBrk="1" hangingPunct="1">
              <a:lnSpc>
                <a:spcPct val="90000"/>
              </a:lnSpc>
              <a:buFont typeface="Wingdings" charset="0"/>
              <a:buNone/>
            </a:pPr>
            <a:r>
              <a:rPr lang="en-US" altLang="zh-CN" sz="2400" dirty="0">
                <a:latin typeface="Arial" charset="0"/>
                <a:ea typeface="宋体" charset="0"/>
                <a:hlinkClick r:id="rId3"/>
              </a:rPr>
              <a:t>linwei@cuc.edu.cn</a:t>
            </a:r>
            <a:endParaRPr lang="en-US" altLang="zh-CN" sz="2400" dirty="0">
              <a:latin typeface="Arial" charset="0"/>
              <a:ea typeface="宋体" charset="0"/>
            </a:endParaRPr>
          </a:p>
          <a:p>
            <a:pPr eaLnBrk="1" hangingPunct="1">
              <a:lnSpc>
                <a:spcPct val="90000"/>
              </a:lnSpc>
              <a:buFont typeface="Wingdings" charset="0"/>
              <a:buNone/>
            </a:pPr>
            <a:r>
              <a:rPr lang="en-US" altLang="zh-CN" sz="2400" dirty="0">
                <a:latin typeface="Arial" charset="0"/>
                <a:ea typeface="宋体" charset="0"/>
              </a:rPr>
              <a:t>http://</a:t>
            </a:r>
            <a:r>
              <a:rPr lang="en-US" altLang="zh-CN" sz="2400" dirty="0" err="1">
                <a:latin typeface="Arial" charset="0"/>
                <a:ea typeface="宋体" charset="0"/>
              </a:rPr>
              <a:t>tlc.cuc.edu.cn</a:t>
            </a:r>
            <a:endParaRPr lang="en-US" altLang="zh-CN" sz="2400" dirty="0">
              <a:latin typeface="Arial" charset="0"/>
              <a:ea typeface="宋体" charset="0"/>
            </a:endParaRPr>
          </a:p>
        </p:txBody>
      </p:sp>
      <p:pic>
        <p:nvPicPr>
          <p:cNvPr id="4100"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88263" y="1638300"/>
            <a:ext cx="744537"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18995598"/>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additive="base">
                                        <p:cTn id="7" dur="500" fill="hold">
                                          <p:stCondLst>
                                            <p:cond delay="0"/>
                                          </p:stCondLst>
                                        </p:cTn>
                                        <p:tgtEl>
                                          <p:spTgt spid="276482"/>
                                        </p:tgtEl>
                                        <p:attrNameLst>
                                          <p:attrName>ppt_x</p:attrName>
                                        </p:attrNameLst>
                                      </p:cBhvr>
                                      <p:tavLst>
                                        <p:tav tm="0">
                                          <p:val>
                                            <p:strVal val="#ppt_x"/>
                                          </p:val>
                                        </p:tav>
                                        <p:tav tm="100000">
                                          <p:val>
                                            <p:strVal val="#ppt_x"/>
                                          </p:val>
                                        </p:tav>
                                      </p:tavLst>
                                    </p:anim>
                                    <p:anim calcmode="lin" valueType="num">
                                      <p:cBhvr additive="base">
                                        <p:cTn id="8" dur="500" fill="hold">
                                          <p:stCondLst>
                                            <p:cond delay="0"/>
                                          </p:stCondLst>
                                        </p:cTn>
                                        <p:tgtEl>
                                          <p:spTgt spid="27648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76483"/>
                                        </p:tgtEl>
                                        <p:attrNameLst>
                                          <p:attrName>style.visibility</p:attrName>
                                        </p:attrNameLst>
                                      </p:cBhvr>
                                      <p:to>
                                        <p:strVal val="visible"/>
                                      </p:to>
                                    </p:set>
                                    <p:animEffect transition="in" filter="dissolve">
                                      <p:cBhvr>
                                        <p:cTn id="12" dur="500">
                                          <p:stCondLst>
                                            <p:cond delay="0"/>
                                          </p:stCondLst>
                                        </p:cTn>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advAuto="0"/>
      <p:bldP spid="276483" grpId="0"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pPr eaLnBrk="1" hangingPunct="1"/>
            <a:r>
              <a:rPr lang="en-US" altLang="zh-CN">
                <a:latin typeface="Arial" charset="0"/>
                <a:ea typeface="宋体" charset="0"/>
              </a:rPr>
              <a:t>1.2 Network Hardware</a:t>
            </a:r>
          </a:p>
        </p:txBody>
      </p:sp>
      <p:sp>
        <p:nvSpPr>
          <p:cNvPr id="23555" name="Rectangle 3"/>
          <p:cNvSpPr>
            <a:spLocks noGrp="1" noChangeArrowheads="1"/>
          </p:cNvSpPr>
          <p:nvPr>
            <p:ph idx="1"/>
          </p:nvPr>
        </p:nvSpPr>
        <p:spPr/>
        <p:txBody>
          <a:bodyPr/>
          <a:lstStyle/>
          <a:p>
            <a:pPr eaLnBrk="1" hangingPunct="1"/>
            <a:r>
              <a:rPr lang="en-US" altLang="zh-CN" sz="3900" dirty="0">
                <a:latin typeface="Arial" charset="0"/>
                <a:ea typeface="宋体" charset="0"/>
              </a:rPr>
              <a:t>Taxonomy of Networks</a:t>
            </a:r>
          </a:p>
          <a:p>
            <a:pPr eaLnBrk="1" hangingPunct="1"/>
            <a:r>
              <a:rPr lang="en-US" altLang="zh-CN" sz="3900" dirty="0">
                <a:latin typeface="Arial" charset="0"/>
                <a:ea typeface="宋体" charset="0"/>
              </a:rPr>
              <a:t>Personal Networks</a:t>
            </a:r>
          </a:p>
          <a:p>
            <a:pPr eaLnBrk="1" hangingPunct="1"/>
            <a:r>
              <a:rPr lang="en-US" altLang="zh-CN" sz="3900" dirty="0">
                <a:latin typeface="Arial" charset="0"/>
                <a:ea typeface="宋体" charset="0"/>
              </a:rPr>
              <a:t>Local Area Networks</a:t>
            </a:r>
          </a:p>
          <a:p>
            <a:pPr eaLnBrk="1" hangingPunct="1"/>
            <a:r>
              <a:rPr lang="en-US" altLang="zh-CN" sz="3900" dirty="0">
                <a:latin typeface="Arial" charset="0"/>
                <a:ea typeface="宋体" charset="0"/>
              </a:rPr>
              <a:t>Wide Area Networks</a:t>
            </a:r>
          </a:p>
          <a:p>
            <a:pPr eaLnBrk="1" hangingPunct="1"/>
            <a:r>
              <a:rPr lang="en-US" altLang="zh-CN" sz="3900" dirty="0">
                <a:latin typeface="Arial" charset="0"/>
                <a:ea typeface="宋体" charset="0"/>
              </a:rPr>
              <a:t>Wireless Networks</a:t>
            </a:r>
          </a:p>
        </p:txBody>
      </p:sp>
      <p:sp>
        <p:nvSpPr>
          <p:cNvPr id="2253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5D12EF4-2DDB-5146-9FFE-84649E7B0F41}" type="datetime1">
              <a:rPr lang="zh-CN" altLang="en-US"/>
              <a:pPr eaLnBrk="1" hangingPunct="1"/>
              <a:t>2020/3/9</a:t>
            </a:fld>
            <a:endParaRPr lang="en-US" altLang="zh-CN"/>
          </a:p>
        </p:txBody>
      </p:sp>
      <p:sp>
        <p:nvSpPr>
          <p:cNvPr id="22530" name="页脚占位符 4"/>
          <p:cNvSpPr>
            <a:spLocks noGrp="1"/>
          </p:cNvSpPr>
          <p:nvPr>
            <p:ph type="ftr" sz="quarter" idx="11"/>
          </p:nvPr>
        </p:nvSpPr>
        <p:spPr/>
        <p:txBody>
          <a:bodyPr/>
          <a:lstStyle/>
          <a:p>
            <a:pPr>
              <a:defRPr/>
            </a:pPr>
            <a:r>
              <a:rPr lang="en-US" altLang="zh-CN"/>
              <a:t>linwei@cuc.edu.cn</a:t>
            </a:r>
          </a:p>
        </p:txBody>
      </p:sp>
      <p:sp>
        <p:nvSpPr>
          <p:cNvPr id="2253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EFD4CCD-200D-B04F-93F4-1F2EFAFBFC37}" type="slidenum">
              <a:rPr lang="en-US" altLang="zh-CN"/>
              <a:pPr eaLnBrk="1" hangingPunct="1"/>
              <a:t>20</a:t>
            </a:fld>
            <a:endParaRPr lang="en-US" altLang="zh-CN"/>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页脚占位符 4"/>
          <p:cNvSpPr>
            <a:spLocks noGrp="1"/>
          </p:cNvSpPr>
          <p:nvPr>
            <p:ph type="ftr" sz="quarter" idx="11"/>
          </p:nvPr>
        </p:nvSpPr>
        <p:spPr/>
        <p:txBody>
          <a:bodyPr/>
          <a:lstStyle/>
          <a:p>
            <a:pPr>
              <a:defRPr/>
            </a:pPr>
            <a:r>
              <a:rPr lang="en-US" altLang="zh-CN"/>
              <a:t>linwei@cuc.edu.cn</a:t>
            </a:r>
          </a:p>
        </p:txBody>
      </p:sp>
      <p:sp>
        <p:nvSpPr>
          <p:cNvPr id="2355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49FB9B5-F46D-D643-B673-689E13BEA9B2}" type="slidenum">
              <a:rPr lang="en-US" altLang="zh-CN"/>
              <a:pPr eaLnBrk="1" hangingPunct="1"/>
              <a:t>21</a:t>
            </a:fld>
            <a:endParaRPr lang="en-US" altLang="zh-CN"/>
          </a:p>
        </p:txBody>
      </p:sp>
      <p:sp>
        <p:nvSpPr>
          <p:cNvPr id="24580" name="Rectangle 2"/>
          <p:cNvSpPr>
            <a:spLocks noGrp="1" noChangeArrowheads="1"/>
          </p:cNvSpPr>
          <p:nvPr>
            <p:ph type="title"/>
          </p:nvPr>
        </p:nvSpPr>
        <p:spPr/>
        <p:txBody>
          <a:bodyPr/>
          <a:lstStyle/>
          <a:p>
            <a:pPr eaLnBrk="1" hangingPunct="1"/>
            <a:r>
              <a:rPr lang="en-US" altLang="zh-CN" sz="4800">
                <a:latin typeface="Arial" charset="0"/>
                <a:ea typeface="宋体" charset="0"/>
              </a:rPr>
              <a:t>Classifying networks</a:t>
            </a:r>
          </a:p>
        </p:txBody>
      </p:sp>
      <p:sp>
        <p:nvSpPr>
          <p:cNvPr id="24581" name="Rectangle 3"/>
          <p:cNvSpPr>
            <a:spLocks noGrp="1" noChangeArrowheads="1"/>
          </p:cNvSpPr>
          <p:nvPr>
            <p:ph type="body" idx="1"/>
          </p:nvPr>
        </p:nvSpPr>
        <p:spPr>
          <a:xfrm>
            <a:off x="923925" y="2405063"/>
            <a:ext cx="7242175" cy="3127375"/>
          </a:xfrm>
        </p:spPr>
        <p:txBody>
          <a:bodyPr/>
          <a:lstStyle/>
          <a:p>
            <a:pPr eaLnBrk="1" hangingPunct="1"/>
            <a:r>
              <a:rPr lang="en-US" altLang="zh-CN" sz="3400">
                <a:latin typeface="Arial" charset="0"/>
                <a:ea typeface="宋体" charset="0"/>
              </a:rPr>
              <a:t>By transmission technology</a:t>
            </a:r>
          </a:p>
          <a:p>
            <a:pPr eaLnBrk="1" hangingPunct="1"/>
            <a:r>
              <a:rPr lang="en-US" altLang="zh-CN" sz="3400">
                <a:latin typeface="Arial" charset="0"/>
                <a:ea typeface="宋体" charset="0"/>
              </a:rPr>
              <a:t>By scale</a:t>
            </a:r>
          </a:p>
          <a:p>
            <a:pPr lvl="2" eaLnBrk="1" hangingPunct="1">
              <a:buFont typeface="Wingdings" charset="0"/>
              <a:buNone/>
            </a:pPr>
            <a:endParaRPr lang="zh-CN" altLang="en-US" sz="2800">
              <a:latin typeface="Arial" charset="0"/>
              <a:ea typeface="宋体" charset="0"/>
            </a:endParaRPr>
          </a:p>
        </p:txBody>
      </p:sp>
      <p:sp>
        <p:nvSpPr>
          <p:cNvPr id="2355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76C2FCF-99F1-7B45-BCDC-1A62277E3887}" type="datetime1">
              <a:rPr lang="zh-CN" altLang="en-US"/>
              <a:pPr eaLnBrk="1" hangingPunct="1"/>
              <a:t>2020/3/9</a:t>
            </a:fld>
            <a:endParaRPr lang="en-US" altLang="zh-CN"/>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页脚占位符 4"/>
          <p:cNvSpPr>
            <a:spLocks noGrp="1"/>
          </p:cNvSpPr>
          <p:nvPr>
            <p:ph type="ftr" sz="quarter" idx="11"/>
          </p:nvPr>
        </p:nvSpPr>
        <p:spPr/>
        <p:txBody>
          <a:bodyPr/>
          <a:lstStyle/>
          <a:p>
            <a:pPr>
              <a:defRPr/>
            </a:pPr>
            <a:r>
              <a:rPr lang="en-US" altLang="zh-CN"/>
              <a:t>linwei@cuc.edu.cn</a:t>
            </a:r>
          </a:p>
        </p:txBody>
      </p:sp>
      <p:sp>
        <p:nvSpPr>
          <p:cNvPr id="2457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9A25AF9-9F8D-E64F-A064-63953FEE6328}" type="slidenum">
              <a:rPr lang="en-US" altLang="zh-CN"/>
              <a:pPr eaLnBrk="1" hangingPunct="1"/>
              <a:t>22</a:t>
            </a:fld>
            <a:endParaRPr lang="en-US" altLang="zh-CN"/>
          </a:p>
        </p:txBody>
      </p:sp>
      <p:sp>
        <p:nvSpPr>
          <p:cNvPr id="25604" name="Rectangle 2"/>
          <p:cNvSpPr>
            <a:spLocks noGrp="1" noChangeArrowheads="1"/>
          </p:cNvSpPr>
          <p:nvPr>
            <p:ph type="title"/>
          </p:nvPr>
        </p:nvSpPr>
        <p:spPr/>
        <p:txBody>
          <a:bodyPr/>
          <a:lstStyle/>
          <a:p>
            <a:pPr eaLnBrk="1" hangingPunct="1"/>
            <a:r>
              <a:rPr lang="en-US" altLang="zh-CN" sz="4300">
                <a:latin typeface="Arial" charset="0"/>
                <a:ea typeface="宋体" charset="0"/>
              </a:rPr>
              <a:t>Transmission technology</a:t>
            </a:r>
          </a:p>
        </p:txBody>
      </p:sp>
      <p:sp>
        <p:nvSpPr>
          <p:cNvPr id="25605" name="Rectangle 3"/>
          <p:cNvSpPr>
            <a:spLocks noGrp="1" noChangeArrowheads="1"/>
          </p:cNvSpPr>
          <p:nvPr>
            <p:ph type="body" idx="1"/>
          </p:nvPr>
        </p:nvSpPr>
        <p:spPr>
          <a:xfrm>
            <a:off x="652463" y="2047875"/>
            <a:ext cx="8137525" cy="4043363"/>
          </a:xfrm>
        </p:spPr>
        <p:txBody>
          <a:bodyPr/>
          <a:lstStyle/>
          <a:p>
            <a:pPr eaLnBrk="1" hangingPunct="1"/>
            <a:r>
              <a:rPr lang="en-US" altLang="zh-CN" sz="3900">
                <a:latin typeface="Arial" charset="0"/>
                <a:ea typeface="宋体" charset="0"/>
              </a:rPr>
              <a:t>Types of transmission technology</a:t>
            </a:r>
          </a:p>
          <a:p>
            <a:pPr lvl="1" eaLnBrk="1" hangingPunct="1"/>
            <a:r>
              <a:rPr lang="en-US" altLang="zh-CN" sz="3500">
                <a:latin typeface="Arial" charset="0"/>
                <a:ea typeface="宋体" charset="0"/>
              </a:rPr>
              <a:t>Broadcast links</a:t>
            </a:r>
          </a:p>
          <a:p>
            <a:pPr lvl="1" eaLnBrk="1" hangingPunct="1"/>
            <a:r>
              <a:rPr lang="en-US" altLang="zh-CN" sz="3500">
                <a:latin typeface="Arial" charset="0"/>
                <a:ea typeface="宋体" charset="0"/>
              </a:rPr>
              <a:t>Point-to-point links</a:t>
            </a:r>
          </a:p>
        </p:txBody>
      </p:sp>
      <p:sp>
        <p:nvSpPr>
          <p:cNvPr id="2458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4A4741B-FE32-7046-B2DE-31B1704E6DC5}" type="datetime1">
              <a:rPr lang="zh-CN" altLang="en-US"/>
              <a:pPr eaLnBrk="1" hangingPunct="1"/>
              <a:t>2020/3/9</a:t>
            </a:fld>
            <a:endParaRPr lang="en-US" altLang="zh-CN"/>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页脚占位符 4"/>
          <p:cNvSpPr>
            <a:spLocks noGrp="1"/>
          </p:cNvSpPr>
          <p:nvPr>
            <p:ph type="ftr" sz="quarter" idx="11"/>
          </p:nvPr>
        </p:nvSpPr>
        <p:spPr/>
        <p:txBody>
          <a:bodyPr/>
          <a:lstStyle/>
          <a:p>
            <a:pPr>
              <a:defRPr/>
            </a:pPr>
            <a:r>
              <a:rPr lang="en-US" altLang="zh-CN"/>
              <a:t>linwei@cuc.edu.cn</a:t>
            </a:r>
          </a:p>
        </p:txBody>
      </p:sp>
      <p:sp>
        <p:nvSpPr>
          <p:cNvPr id="2765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7564964-6F76-C34A-AB67-79F0ECAD04B8}" type="slidenum">
              <a:rPr lang="en-US" altLang="zh-CN"/>
              <a:pPr eaLnBrk="1" hangingPunct="1"/>
              <a:t>23</a:t>
            </a:fld>
            <a:endParaRPr lang="en-US" altLang="zh-CN"/>
          </a:p>
        </p:txBody>
      </p:sp>
      <p:sp>
        <p:nvSpPr>
          <p:cNvPr id="26628" name="Rectangle 2"/>
          <p:cNvSpPr>
            <a:spLocks noGrp="1" noChangeArrowheads="1"/>
          </p:cNvSpPr>
          <p:nvPr>
            <p:ph type="title"/>
          </p:nvPr>
        </p:nvSpPr>
        <p:spPr/>
        <p:txBody>
          <a:bodyPr/>
          <a:lstStyle/>
          <a:p>
            <a:pPr eaLnBrk="1" hangingPunct="1"/>
            <a:r>
              <a:rPr lang="en-US" altLang="zh-CN" sz="4300">
                <a:latin typeface="Arial" charset="0"/>
                <a:ea typeface="宋体" charset="0"/>
              </a:rPr>
              <a:t>Point-to-point links</a:t>
            </a:r>
          </a:p>
        </p:txBody>
      </p:sp>
      <p:sp>
        <p:nvSpPr>
          <p:cNvPr id="26629" name="Rectangle 3"/>
          <p:cNvSpPr>
            <a:spLocks noGrp="1" noChangeArrowheads="1"/>
          </p:cNvSpPr>
          <p:nvPr>
            <p:ph type="body" idx="1"/>
          </p:nvPr>
        </p:nvSpPr>
        <p:spPr>
          <a:xfrm>
            <a:off x="663575" y="1619250"/>
            <a:ext cx="7507288" cy="4370388"/>
          </a:xfrm>
        </p:spPr>
        <p:txBody>
          <a:bodyPr/>
          <a:lstStyle/>
          <a:p>
            <a:pPr eaLnBrk="1" hangingPunct="1"/>
            <a:r>
              <a:rPr lang="en-US" altLang="zh-CN" sz="2800">
                <a:solidFill>
                  <a:srgbClr val="FF3300"/>
                </a:solidFill>
                <a:latin typeface="Arial" charset="0"/>
                <a:ea typeface="宋体" charset="0"/>
              </a:rPr>
              <a:t>Point-to-point links </a:t>
            </a:r>
            <a:r>
              <a:rPr lang="en-US" altLang="zh-CN" sz="2800">
                <a:latin typeface="Arial" charset="0"/>
                <a:ea typeface="宋体" charset="0"/>
              </a:rPr>
              <a:t>connect individual pairs of machines. </a:t>
            </a:r>
            <a:endParaRPr lang="en-US" altLang="zh-CN" sz="3200">
              <a:latin typeface="Arial" charset="0"/>
              <a:ea typeface="宋体" charset="0"/>
            </a:endParaRPr>
          </a:p>
          <a:p>
            <a:pPr eaLnBrk="1" hangingPunct="1"/>
            <a:r>
              <a:rPr lang="en-US" altLang="zh-CN" sz="2800">
                <a:latin typeface="Arial" charset="0"/>
                <a:ea typeface="宋体" charset="0"/>
              </a:rPr>
              <a:t>Packets : short messages</a:t>
            </a:r>
          </a:p>
          <a:p>
            <a:pPr lvl="1">
              <a:spcBef>
                <a:spcPct val="0"/>
              </a:spcBef>
              <a:buClrTx/>
            </a:pPr>
            <a:r>
              <a:rPr lang="en-US" altLang="zh-CN" sz="2400">
                <a:latin typeface="Arial" charset="0"/>
                <a:ea typeface="宋体" charset="0"/>
              </a:rPr>
              <a:t>To go from the source to the destination, a packet on a network made up of point-to-point links may have to first visit one or more intermediate machines.</a:t>
            </a:r>
          </a:p>
          <a:p>
            <a:pPr lvl="1">
              <a:spcBef>
                <a:spcPct val="0"/>
              </a:spcBef>
              <a:buClrTx/>
            </a:pPr>
            <a:r>
              <a:rPr lang="en-US" altLang="zh-CN" sz="2400">
                <a:latin typeface="Arial" charset="0"/>
                <a:ea typeface="宋体" charset="0"/>
              </a:rPr>
              <a:t>Often multiple routes, of different lengths, are possible</a:t>
            </a:r>
          </a:p>
          <a:p>
            <a:pPr>
              <a:spcBef>
                <a:spcPct val="0"/>
              </a:spcBef>
              <a:buClrTx/>
            </a:pPr>
            <a:r>
              <a:rPr lang="en-US" altLang="zh-CN" sz="2800">
                <a:latin typeface="Arial" charset="0"/>
                <a:ea typeface="宋体" charset="0"/>
              </a:rPr>
              <a:t>Unicasting: </a:t>
            </a:r>
          </a:p>
          <a:p>
            <a:pPr lvl="1">
              <a:spcBef>
                <a:spcPct val="0"/>
              </a:spcBef>
              <a:buClrTx/>
            </a:pPr>
            <a:r>
              <a:rPr lang="en-US" altLang="zh-CN" sz="2400">
                <a:latin typeface="Arial" charset="0"/>
                <a:ea typeface="宋体" charset="0"/>
              </a:rPr>
              <a:t>exactly one sender and one receiver</a:t>
            </a:r>
          </a:p>
        </p:txBody>
      </p:sp>
      <p:sp>
        <p:nvSpPr>
          <p:cNvPr id="2765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92ADAE1-6C75-9647-954B-16820C6E93E5}" type="datetime1">
              <a:rPr lang="zh-CN" altLang="en-US"/>
              <a:pPr eaLnBrk="1" hangingPunct="1"/>
              <a:t>2020/3/9</a:t>
            </a:fld>
            <a:endParaRPr lang="en-US" altLang="zh-CN"/>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页脚占位符 5"/>
          <p:cNvSpPr>
            <a:spLocks noGrp="1"/>
          </p:cNvSpPr>
          <p:nvPr>
            <p:ph type="ftr" sz="quarter" idx="11"/>
          </p:nvPr>
        </p:nvSpPr>
        <p:spPr/>
        <p:txBody>
          <a:bodyPr/>
          <a:lstStyle/>
          <a:p>
            <a:pPr>
              <a:defRPr/>
            </a:pPr>
            <a:r>
              <a:rPr lang="en-US" altLang="zh-CN"/>
              <a:t>linwei@cuc.edu.cn</a:t>
            </a:r>
          </a:p>
        </p:txBody>
      </p:sp>
      <p:sp>
        <p:nvSpPr>
          <p:cNvPr id="25603" name="灯片编号占位符 6"/>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2AA9FB6-5EC7-E144-85CD-6D4BFFB586D9}" type="slidenum">
              <a:rPr lang="en-US" altLang="zh-CN"/>
              <a:pPr eaLnBrk="1" hangingPunct="1"/>
              <a:t>24</a:t>
            </a:fld>
            <a:endParaRPr lang="en-US" altLang="zh-CN"/>
          </a:p>
        </p:txBody>
      </p:sp>
      <p:sp>
        <p:nvSpPr>
          <p:cNvPr id="27652" name="Rectangle 2"/>
          <p:cNvSpPr>
            <a:spLocks noGrp="1" noChangeArrowheads="1"/>
          </p:cNvSpPr>
          <p:nvPr>
            <p:ph type="title"/>
          </p:nvPr>
        </p:nvSpPr>
        <p:spPr/>
        <p:txBody>
          <a:bodyPr/>
          <a:lstStyle/>
          <a:p>
            <a:pPr eaLnBrk="1" hangingPunct="1"/>
            <a:r>
              <a:rPr lang="en-US" altLang="zh-CN" sz="4800">
                <a:latin typeface="Arial" charset="0"/>
                <a:ea typeface="宋体" charset="0"/>
              </a:rPr>
              <a:t>Broadcast Networks</a:t>
            </a:r>
          </a:p>
        </p:txBody>
      </p:sp>
      <p:sp>
        <p:nvSpPr>
          <p:cNvPr id="27653" name="Rectangle 3"/>
          <p:cNvSpPr>
            <a:spLocks noGrp="1" noChangeArrowheads="1"/>
          </p:cNvSpPr>
          <p:nvPr>
            <p:ph type="body" sz="half" idx="1"/>
          </p:nvPr>
        </p:nvSpPr>
        <p:spPr>
          <a:xfrm>
            <a:off x="457200" y="1887538"/>
            <a:ext cx="8016875" cy="3952875"/>
          </a:xfrm>
        </p:spPr>
        <p:txBody>
          <a:bodyPr/>
          <a:lstStyle/>
          <a:p>
            <a:pPr eaLnBrk="1" hangingPunct="1"/>
            <a:r>
              <a:rPr lang="en-US" altLang="zh-CN" sz="2400">
                <a:latin typeface="Arial" charset="0"/>
                <a:ea typeface="宋体" charset="0"/>
              </a:rPr>
              <a:t>Broadcast networks have a single communication channel that is shared by all the machines on the network. </a:t>
            </a:r>
          </a:p>
          <a:p>
            <a:pPr eaLnBrk="1" hangingPunct="1"/>
            <a:r>
              <a:rPr lang="en-US" altLang="zh-CN">
                <a:solidFill>
                  <a:srgbClr val="FF3300"/>
                </a:solidFill>
                <a:latin typeface="Arial" charset="0"/>
                <a:ea typeface="宋体" charset="0"/>
              </a:rPr>
              <a:t>Packets</a:t>
            </a:r>
            <a:r>
              <a:rPr lang="en-US" altLang="zh-CN">
                <a:latin typeface="Arial" charset="0"/>
                <a:ea typeface="宋体" charset="0"/>
              </a:rPr>
              <a:t> sent by any machine are received by all the others. </a:t>
            </a:r>
          </a:p>
          <a:p>
            <a:pPr lvl="1" eaLnBrk="1" hangingPunct="1"/>
            <a:r>
              <a:rPr lang="en-US" altLang="zh-CN" sz="2000">
                <a:latin typeface="Arial" charset="0"/>
                <a:ea typeface="宋体" charset="0"/>
              </a:rPr>
              <a:t>An </a:t>
            </a:r>
            <a:r>
              <a:rPr lang="en-US" altLang="zh-CN" sz="2000">
                <a:solidFill>
                  <a:srgbClr val="FF3300"/>
                </a:solidFill>
                <a:latin typeface="Arial" charset="0"/>
                <a:ea typeface="宋体" charset="0"/>
              </a:rPr>
              <a:t>address</a:t>
            </a:r>
            <a:r>
              <a:rPr lang="en-US" altLang="zh-CN" sz="2000">
                <a:latin typeface="Arial" charset="0"/>
                <a:ea typeface="宋体" charset="0"/>
              </a:rPr>
              <a:t> field within the packet specifies the intended recipient. Upon receiving a packet, a machine checks the address field. If the packet is intended for the receiving machine, that machine processes the packet; if the packet is intended for some other machine, it is just ignored. </a:t>
            </a:r>
          </a:p>
        </p:txBody>
      </p:sp>
      <p:pic>
        <p:nvPicPr>
          <p:cNvPr id="27654" name="Picture 4" descr="megafone"/>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6569075" y="261938"/>
            <a:ext cx="1889125" cy="1414462"/>
          </a:xfrm>
        </p:spPr>
      </p:pic>
      <p:sp>
        <p:nvSpPr>
          <p:cNvPr id="2560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8753793-8399-A647-98E2-C6FF2B00D7E1}" type="datetime1">
              <a:rPr lang="zh-CN" altLang="en-US"/>
              <a:pPr eaLnBrk="1" hangingPunct="1"/>
              <a:t>2020/3/9</a:t>
            </a:fld>
            <a:endParaRPr lang="en-US" altLang="zh-CN"/>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页脚占位符 4"/>
          <p:cNvSpPr>
            <a:spLocks noGrp="1"/>
          </p:cNvSpPr>
          <p:nvPr>
            <p:ph type="ftr" sz="quarter" idx="11"/>
          </p:nvPr>
        </p:nvSpPr>
        <p:spPr/>
        <p:txBody>
          <a:bodyPr/>
          <a:lstStyle/>
          <a:p>
            <a:pPr>
              <a:defRPr/>
            </a:pPr>
            <a:r>
              <a:rPr lang="en-US" altLang="zh-CN"/>
              <a:t>linwei@cuc.edu.cn</a:t>
            </a:r>
          </a:p>
        </p:txBody>
      </p:sp>
      <p:sp>
        <p:nvSpPr>
          <p:cNvPr id="2662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E999987-BD16-0C47-93C0-1390DD708569}" type="slidenum">
              <a:rPr lang="en-US" altLang="zh-CN"/>
              <a:pPr eaLnBrk="1" hangingPunct="1"/>
              <a:t>25</a:t>
            </a:fld>
            <a:endParaRPr lang="en-US" altLang="zh-CN"/>
          </a:p>
        </p:txBody>
      </p:sp>
      <p:sp>
        <p:nvSpPr>
          <p:cNvPr id="28676" name="Rectangle 2"/>
          <p:cNvSpPr>
            <a:spLocks noGrp="1" noChangeArrowheads="1"/>
          </p:cNvSpPr>
          <p:nvPr>
            <p:ph type="title"/>
          </p:nvPr>
        </p:nvSpPr>
        <p:spPr/>
        <p:txBody>
          <a:bodyPr/>
          <a:lstStyle/>
          <a:p>
            <a:pPr eaLnBrk="1" hangingPunct="1"/>
            <a:r>
              <a:rPr lang="en-US" altLang="zh-CN" sz="4800">
                <a:latin typeface="Arial" charset="0"/>
                <a:ea typeface="宋体" charset="0"/>
              </a:rPr>
              <a:t>Broad/Multi-casting</a:t>
            </a:r>
          </a:p>
        </p:txBody>
      </p:sp>
      <p:sp>
        <p:nvSpPr>
          <p:cNvPr id="28677" name="Rectangle 3"/>
          <p:cNvSpPr>
            <a:spLocks noGrp="1" noChangeArrowheads="1"/>
          </p:cNvSpPr>
          <p:nvPr>
            <p:ph type="body" idx="1"/>
          </p:nvPr>
        </p:nvSpPr>
        <p:spPr/>
        <p:txBody>
          <a:bodyPr/>
          <a:lstStyle/>
          <a:p>
            <a:pPr eaLnBrk="1" hangingPunct="1"/>
            <a:r>
              <a:rPr lang="en-US" altLang="zh-CN" sz="3900">
                <a:latin typeface="Arial" charset="0"/>
                <a:ea typeface="宋体" charset="0"/>
              </a:rPr>
              <a:t>Broadcasting</a:t>
            </a:r>
          </a:p>
          <a:p>
            <a:pPr lvl="1" eaLnBrk="1" hangingPunct="1"/>
            <a:r>
              <a:rPr lang="en-US" altLang="zh-CN">
                <a:latin typeface="Arial" charset="0"/>
                <a:ea typeface="宋体" charset="0"/>
              </a:rPr>
              <a:t>address a packet to all destinations by using a special code in the address field .</a:t>
            </a:r>
          </a:p>
          <a:p>
            <a:pPr eaLnBrk="1" hangingPunct="1"/>
            <a:r>
              <a:rPr lang="en-US" altLang="zh-CN" sz="3900">
                <a:latin typeface="Arial" charset="0"/>
                <a:ea typeface="宋体" charset="0"/>
              </a:rPr>
              <a:t>Multicasting</a:t>
            </a:r>
          </a:p>
          <a:p>
            <a:pPr lvl="1" eaLnBrk="1" hangingPunct="1"/>
            <a:r>
              <a:rPr lang="en-US" altLang="zh-CN">
                <a:latin typeface="Arial" charset="0"/>
                <a:ea typeface="宋体" charset="0"/>
              </a:rPr>
              <a:t>Some broadcast systems also support transmission to a subset of the machines </a:t>
            </a:r>
          </a:p>
        </p:txBody>
      </p:sp>
      <p:sp>
        <p:nvSpPr>
          <p:cNvPr id="2663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1D29742-CAA5-9D42-ABFC-E1B352ECEA78}" type="datetime1">
              <a:rPr lang="zh-CN" altLang="en-US"/>
              <a:pPr eaLnBrk="1" hangingPunct="1"/>
              <a:t>2020/3/9</a:t>
            </a:fld>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zh-CN">
                <a:latin typeface="Arial" charset="0"/>
                <a:ea typeface="宋体" charset="0"/>
              </a:rPr>
              <a:t>Network Topologies</a:t>
            </a:r>
          </a:p>
        </p:txBody>
      </p:sp>
      <p:sp>
        <p:nvSpPr>
          <p:cNvPr id="29699" name="Content Placeholder 2"/>
          <p:cNvSpPr>
            <a:spLocks noGrp="1"/>
          </p:cNvSpPr>
          <p:nvPr>
            <p:ph idx="1"/>
          </p:nvPr>
        </p:nvSpPr>
        <p:spPr/>
        <p:txBody>
          <a:bodyPr/>
          <a:lstStyle/>
          <a:p>
            <a:r>
              <a:rPr lang="en-US" altLang="zh-CN">
                <a:latin typeface="Arial" charset="0"/>
                <a:ea typeface="宋体" charset="0"/>
              </a:rPr>
              <a:t>Think of a topology as a network's virtual shape or structure. </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4A75923-4129-704D-88B4-E082918BD750}"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7CB4FDE-42EB-6D48-B13C-8290DAECCE9A}" type="slidenum">
              <a:rPr lang="en-US" altLang="zh-CN"/>
              <a:pPr eaLnBrk="1" hangingPunct="1"/>
              <a:t>26</a:t>
            </a:fld>
            <a:endParaRPr lang="en-US" altLang="zh-CN"/>
          </a:p>
        </p:txBody>
      </p:sp>
      <p:pic>
        <p:nvPicPr>
          <p:cNvPr id="2970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4988" y="2990850"/>
            <a:ext cx="5613400" cy="274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9704" name="Picture 5"/>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55663" y="5767388"/>
            <a:ext cx="212725" cy="200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9705" name="TextBox 10"/>
          <p:cNvSpPr txBox="1">
            <a:spLocks noChangeArrowheads="1"/>
          </p:cNvSpPr>
          <p:nvPr/>
        </p:nvSpPr>
        <p:spPr bwMode="auto">
          <a:xfrm>
            <a:off x="1039813" y="5737225"/>
            <a:ext cx="774700" cy="261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100"/>
              <a:t>Router</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zh-CN">
                <a:latin typeface="Arial" charset="0"/>
                <a:ea typeface="宋体" charset="0"/>
              </a:rPr>
              <a:t>Example of a Real network</a:t>
            </a:r>
          </a:p>
        </p:txBody>
      </p:sp>
      <p:sp>
        <p:nvSpPr>
          <p:cNvPr id="30723"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F8B8F9A-AB4E-D243-A374-21186EACA6B7}"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9568D8A-9606-FE4B-9B67-743EC6412096}" type="slidenum">
              <a:rPr lang="en-US" altLang="zh-CN"/>
              <a:pPr eaLnBrk="1" hangingPunct="1"/>
              <a:t>27</a:t>
            </a:fld>
            <a:endParaRPr lang="en-US" altLang="zh-CN"/>
          </a:p>
        </p:txBody>
      </p:sp>
      <p:pic>
        <p:nvPicPr>
          <p:cNvPr id="30727" name="Picture 4"/>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1454150" y="1898650"/>
            <a:ext cx="6245225" cy="3968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页脚占位符 4"/>
          <p:cNvSpPr>
            <a:spLocks noGrp="1"/>
          </p:cNvSpPr>
          <p:nvPr>
            <p:ph type="ftr" sz="quarter" idx="11"/>
          </p:nvPr>
        </p:nvSpPr>
        <p:spPr/>
        <p:txBody>
          <a:bodyPr/>
          <a:lstStyle/>
          <a:p>
            <a:pPr>
              <a:defRPr/>
            </a:pPr>
            <a:r>
              <a:rPr lang="en-US" altLang="zh-CN"/>
              <a:t>linwei@cuc.edu.cn</a:t>
            </a:r>
          </a:p>
        </p:txBody>
      </p:sp>
      <p:sp>
        <p:nvSpPr>
          <p:cNvPr id="2867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B05BD9B-7709-BB42-8E9B-BE8C6562DE22}" type="slidenum">
              <a:rPr lang="en-US" altLang="zh-CN"/>
              <a:pPr eaLnBrk="1" hangingPunct="1"/>
              <a:t>28</a:t>
            </a:fld>
            <a:endParaRPr lang="en-US" altLang="zh-CN"/>
          </a:p>
        </p:txBody>
      </p:sp>
      <p:pic>
        <p:nvPicPr>
          <p:cNvPr id="31748" name="Picture 4" descr="1-0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706563" y="1557338"/>
            <a:ext cx="6159500" cy="40560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1749" name="Rectangle 2"/>
          <p:cNvSpPr>
            <a:spLocks noGrp="1" noChangeArrowheads="1"/>
          </p:cNvSpPr>
          <p:nvPr>
            <p:ph type="title"/>
          </p:nvPr>
        </p:nvSpPr>
        <p:spPr/>
        <p:txBody>
          <a:bodyPr/>
          <a:lstStyle/>
          <a:p>
            <a:pPr eaLnBrk="1" hangingPunct="1"/>
            <a:r>
              <a:rPr lang="en-US" altLang="zh-CN">
                <a:latin typeface="Arial" charset="0"/>
                <a:ea typeface="宋体" charset="0"/>
              </a:rPr>
              <a:t>Classification by scale.</a:t>
            </a:r>
          </a:p>
        </p:txBody>
      </p:sp>
      <p:sp>
        <p:nvSpPr>
          <p:cNvPr id="2867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012BD13-3AB6-794C-B833-5DAA8546AC16}" type="datetime1">
              <a:rPr lang="zh-CN" altLang="en-US"/>
              <a:pPr eaLnBrk="1" hangingPunct="1"/>
              <a:t>2020/3/9</a:t>
            </a:fld>
            <a:endParaRPr lang="en-US" altLang="zh-C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a:spLocks noGrp="1"/>
          </p:cNvSpPr>
          <p:nvPr>
            <p:ph type="ftr" sz="quarter" idx="11"/>
          </p:nvPr>
        </p:nvSpPr>
        <p:spPr/>
        <p:txBody>
          <a:bodyPr/>
          <a:lstStyle/>
          <a:p>
            <a:pPr>
              <a:defRPr/>
            </a:pPr>
            <a:r>
              <a:rPr lang="en-US" altLang="zh-CN"/>
              <a:t>linwei@cuc.edu.cn</a:t>
            </a:r>
          </a:p>
        </p:txBody>
      </p:sp>
      <p:sp>
        <p:nvSpPr>
          <p:cNvPr id="3993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42BA36C-F842-184F-9040-73DADD53A95E}" type="slidenum">
              <a:rPr lang="en-US" altLang="zh-CN"/>
              <a:pPr eaLnBrk="1" hangingPunct="1"/>
              <a:t>29</a:t>
            </a:fld>
            <a:endParaRPr lang="en-US" altLang="zh-CN"/>
          </a:p>
        </p:txBody>
      </p:sp>
      <p:sp>
        <p:nvSpPr>
          <p:cNvPr id="32772" name="Rectangle 2"/>
          <p:cNvSpPr>
            <a:spLocks noGrp="1" noChangeArrowheads="1"/>
          </p:cNvSpPr>
          <p:nvPr>
            <p:ph type="title"/>
          </p:nvPr>
        </p:nvSpPr>
        <p:spPr/>
        <p:txBody>
          <a:bodyPr/>
          <a:lstStyle/>
          <a:p>
            <a:pPr eaLnBrk="1" hangingPunct="1"/>
            <a:r>
              <a:rPr lang="en-US" altLang="zh-CN">
                <a:latin typeface="Arial" charset="0"/>
                <a:ea typeface="宋体" charset="0"/>
              </a:rPr>
              <a:t>PAN </a:t>
            </a:r>
            <a:r>
              <a:rPr lang="en-US" altLang="zh-CN" sz="3200">
                <a:latin typeface="Arial" charset="0"/>
                <a:ea typeface="宋体" charset="0"/>
              </a:rPr>
              <a:t>(</a:t>
            </a:r>
            <a:r>
              <a:rPr lang="en-US" altLang="zh-CN" sz="2400">
                <a:latin typeface="Arial" charset="0"/>
                <a:ea typeface="宋体" charset="0"/>
              </a:rPr>
              <a:t>Personal area networks)</a:t>
            </a:r>
            <a:endParaRPr lang="en-US" altLang="zh-CN">
              <a:latin typeface="Arial" charset="0"/>
              <a:ea typeface="宋体" charset="0"/>
            </a:endParaRPr>
          </a:p>
        </p:txBody>
      </p:sp>
      <p:sp>
        <p:nvSpPr>
          <p:cNvPr id="32773" name="Rectangle 3"/>
          <p:cNvSpPr>
            <a:spLocks noGrp="1" noChangeArrowheads="1"/>
          </p:cNvSpPr>
          <p:nvPr>
            <p:ph type="body" idx="1"/>
          </p:nvPr>
        </p:nvSpPr>
        <p:spPr>
          <a:xfrm>
            <a:off x="1025525" y="5640388"/>
            <a:ext cx="7170738" cy="477837"/>
          </a:xfrm>
        </p:spPr>
        <p:txBody>
          <a:bodyPr/>
          <a:lstStyle/>
          <a:p>
            <a:pPr algn="ctr" eaLnBrk="1" hangingPunct="1">
              <a:lnSpc>
                <a:spcPct val="90000"/>
              </a:lnSpc>
              <a:buFont typeface="Wingdings" charset="0"/>
              <a:buNone/>
            </a:pPr>
            <a:r>
              <a:rPr lang="en-US" altLang="zh-CN" sz="2400">
                <a:latin typeface="Arial" charset="0"/>
                <a:ea typeface="宋体" charset="0"/>
              </a:rPr>
              <a:t> Bluetooth ( IEEE</a:t>
            </a:r>
            <a:r>
              <a:rPr lang="en-US" altLang="zh-CN" sz="2400">
                <a:latin typeface="Times New Roman" charset="0"/>
                <a:ea typeface="宋体" charset="0"/>
              </a:rPr>
              <a:t> </a:t>
            </a:r>
            <a:r>
              <a:rPr lang="en-US" altLang="zh-CN" sz="2400">
                <a:latin typeface="Arial" charset="0"/>
                <a:ea typeface="宋体" charset="0"/>
              </a:rPr>
              <a:t>802.15 )</a:t>
            </a:r>
          </a:p>
        </p:txBody>
      </p:sp>
      <p:pic>
        <p:nvPicPr>
          <p:cNvPr id="32774" name="Picture 4" descr="1-11"/>
          <p:cNvPicPr>
            <a:picLocks noChangeAspect="1" noChangeArrowheads="1"/>
          </p:cNvPicPr>
          <p:nvPr/>
        </p:nvPicPr>
        <p:blipFill>
          <a:blip r:embed="rId3" cstate="email">
            <a:extLst>
              <a:ext uri="{28A0092B-C50C-407E-A947-70E740481C1C}">
                <a14:useLocalDpi xmlns:a14="http://schemas.microsoft.com/office/drawing/2010/main" val="0"/>
              </a:ext>
            </a:extLst>
          </a:blip>
          <a:srcRect t="-43" r="47910"/>
          <a:stretch>
            <a:fillRect/>
          </a:stretch>
        </p:blipFill>
        <p:spPr bwMode="auto">
          <a:xfrm>
            <a:off x="457200" y="1795463"/>
            <a:ext cx="4114800" cy="35131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994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1142FCD-1BA9-7249-9410-526B61696E15}" type="datetime1">
              <a:rPr lang="zh-CN" altLang="en-US"/>
              <a:pPr eaLnBrk="1" hangingPunct="1"/>
              <a:t>2020/3/9</a:t>
            </a:fld>
            <a:endParaRPr lang="en-US" altLang="zh-CN"/>
          </a:p>
        </p:txBody>
      </p:sp>
      <p:pic>
        <p:nvPicPr>
          <p:cNvPr id="3277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0113" y="736600"/>
            <a:ext cx="561975" cy="1028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7" name="Picture 12"/>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4284663" y="2144713"/>
            <a:ext cx="4572000" cy="2976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2778" name="Picture 2"/>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7107238" y="671513"/>
            <a:ext cx="695325" cy="8429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页脚占位符 5"/>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algn="ctr" eaLnBrk="0" hangingPunct="0">
              <a:defRPr>
                <a:solidFill>
                  <a:schemeClr val="tx1"/>
                </a:solidFill>
                <a:latin typeface="Arial" pitchFamily="34" charset="0"/>
                <a:ea typeface="宋体" pitchFamily="2" charset="-122"/>
              </a:defRPr>
            </a:lvl1pPr>
            <a:lvl2pPr marL="742950" indent="-285750" algn="ctr" eaLnBrk="0" hangingPunct="0">
              <a:defRPr>
                <a:solidFill>
                  <a:schemeClr val="tx1"/>
                </a:solidFill>
                <a:latin typeface="Arial" pitchFamily="34" charset="0"/>
                <a:ea typeface="宋体" pitchFamily="2" charset="-122"/>
              </a:defRPr>
            </a:lvl2pPr>
            <a:lvl3pPr marL="1143000" indent="-228600" algn="ctr" eaLnBrk="0" hangingPunct="0">
              <a:defRPr>
                <a:solidFill>
                  <a:schemeClr val="tx1"/>
                </a:solidFill>
                <a:latin typeface="Arial" pitchFamily="34" charset="0"/>
                <a:ea typeface="宋体" pitchFamily="2" charset="-122"/>
              </a:defRPr>
            </a:lvl3pPr>
            <a:lvl4pPr marL="1600200" indent="-228600" algn="ctr" eaLnBrk="0" hangingPunct="0">
              <a:defRPr>
                <a:solidFill>
                  <a:schemeClr val="tx1"/>
                </a:solidFill>
                <a:latin typeface="Arial" pitchFamily="34" charset="0"/>
                <a:ea typeface="宋体" pitchFamily="2" charset="-122"/>
              </a:defRPr>
            </a:lvl4pPr>
            <a:lvl5pPr marL="2057400" indent="-228600" algn="ctr" eaLnBrk="0" hangingPunct="0">
              <a:defRPr>
                <a:solidFill>
                  <a:schemeClr val="tx1"/>
                </a:solidFill>
                <a:latin typeface="Arial" pitchFamily="34" charset="0"/>
                <a:ea typeface="宋体" pitchFamily="2" charset="-122"/>
              </a:defRPr>
            </a:lvl5pPr>
            <a:lvl6pPr marL="2514600" indent="-228600" algn="ctr"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algn="ctr"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algn="ctr"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algn="ctr"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123" name="灯片编号占位符 6"/>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D0F66E6-2CC0-604F-BA63-067958C2D1FA}" type="slidenum">
              <a:rPr lang="en-US" altLang="zh-CN"/>
              <a:pPr eaLnBrk="1" hangingPunct="1"/>
              <a:t>3</a:t>
            </a:fld>
            <a:endParaRPr lang="en-US" altLang="zh-CN"/>
          </a:p>
        </p:txBody>
      </p:sp>
      <p:sp>
        <p:nvSpPr>
          <p:cNvPr id="5124" name="Rectangle 2"/>
          <p:cNvSpPr>
            <a:spLocks noGrp="1" noChangeArrowheads="1"/>
          </p:cNvSpPr>
          <p:nvPr>
            <p:ph type="title"/>
          </p:nvPr>
        </p:nvSpPr>
        <p:spPr>
          <a:xfrm>
            <a:off x="457200" y="122238"/>
            <a:ext cx="7543800" cy="1052512"/>
          </a:xfrm>
        </p:spPr>
        <p:txBody>
          <a:bodyPr/>
          <a:lstStyle/>
          <a:p>
            <a:pPr eaLnBrk="1" hangingPunct="1"/>
            <a:r>
              <a:rPr lang="en-US" altLang="zh-CN" sz="3000">
                <a:solidFill>
                  <a:schemeClr val="tx1"/>
                </a:solidFill>
                <a:latin typeface="Comic Sans MS" charset="0"/>
                <a:ea typeface="宋体" charset="0"/>
              </a:rPr>
              <a:t>Roadmap</a:t>
            </a:r>
          </a:p>
        </p:txBody>
      </p:sp>
      <p:sp>
        <p:nvSpPr>
          <p:cNvPr id="75780" name="Rectangle 4"/>
          <p:cNvSpPr>
            <a:spLocks noChangeArrowheads="1"/>
          </p:cNvSpPr>
          <p:nvPr/>
        </p:nvSpPr>
        <p:spPr bwMode="auto">
          <a:xfrm>
            <a:off x="609600" y="1143000"/>
            <a:ext cx="1905000" cy="60960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2000" b="1">
                <a:latin typeface="Comic Sans MS" charset="0"/>
              </a:rPr>
              <a:t>Introduction</a:t>
            </a:r>
          </a:p>
        </p:txBody>
      </p:sp>
      <p:grpSp>
        <p:nvGrpSpPr>
          <p:cNvPr id="5" name="Group 4"/>
          <p:cNvGrpSpPr>
            <a:grpSpLocks/>
          </p:cNvGrpSpPr>
          <p:nvPr/>
        </p:nvGrpSpPr>
        <p:grpSpPr bwMode="auto">
          <a:xfrm>
            <a:off x="4648200" y="2819400"/>
            <a:ext cx="3962400" cy="609600"/>
            <a:chOff x="4648200" y="2819400"/>
            <a:chExt cx="3962400" cy="609600"/>
          </a:xfrm>
        </p:grpSpPr>
        <p:sp>
          <p:nvSpPr>
            <p:cNvPr id="5145" name="Rectangle 9"/>
            <p:cNvSpPr>
              <a:spLocks noChangeArrowheads="1"/>
            </p:cNvSpPr>
            <p:nvPr/>
          </p:nvSpPr>
          <p:spPr bwMode="auto">
            <a:xfrm>
              <a:off x="4953000" y="2819400"/>
              <a:ext cx="3657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charset="0"/>
                </a:rPr>
                <a:t>Medium Access Sublayer</a:t>
              </a:r>
            </a:p>
          </p:txBody>
        </p:sp>
        <p:sp>
          <p:nvSpPr>
            <p:cNvPr id="5146" name="Line 11"/>
            <p:cNvSpPr>
              <a:spLocks noChangeShapeType="1"/>
            </p:cNvSpPr>
            <p:nvPr/>
          </p:nvSpPr>
          <p:spPr bwMode="auto">
            <a:xfrm>
              <a:off x="4648200" y="3124200"/>
              <a:ext cx="304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6" name="Group 5"/>
          <p:cNvGrpSpPr>
            <a:grpSpLocks/>
          </p:cNvGrpSpPr>
          <p:nvPr/>
        </p:nvGrpSpPr>
        <p:grpSpPr bwMode="auto">
          <a:xfrm>
            <a:off x="6096000" y="3429000"/>
            <a:ext cx="2514600" cy="914400"/>
            <a:chOff x="6096000" y="3429000"/>
            <a:chExt cx="2514600" cy="914400"/>
          </a:xfrm>
        </p:grpSpPr>
        <p:sp>
          <p:nvSpPr>
            <p:cNvPr id="5143" name="Rectangle 8"/>
            <p:cNvSpPr>
              <a:spLocks noChangeArrowheads="1"/>
            </p:cNvSpPr>
            <p:nvPr/>
          </p:nvSpPr>
          <p:spPr bwMode="auto">
            <a:xfrm>
              <a:off x="6096000" y="37338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charset="0"/>
                </a:rPr>
                <a:t>Network Layer</a:t>
              </a:r>
            </a:p>
          </p:txBody>
        </p:sp>
        <p:sp>
          <p:nvSpPr>
            <p:cNvPr id="5144" name="Line 12"/>
            <p:cNvSpPr>
              <a:spLocks noChangeShapeType="1"/>
            </p:cNvSpPr>
            <p:nvPr/>
          </p:nvSpPr>
          <p:spPr bwMode="auto">
            <a:xfrm>
              <a:off x="7391400" y="34290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7" name="Group 6"/>
          <p:cNvGrpSpPr>
            <a:grpSpLocks/>
          </p:cNvGrpSpPr>
          <p:nvPr/>
        </p:nvGrpSpPr>
        <p:grpSpPr bwMode="auto">
          <a:xfrm>
            <a:off x="6096000" y="4343400"/>
            <a:ext cx="2514600" cy="914400"/>
            <a:chOff x="6096000" y="4343400"/>
            <a:chExt cx="2514600" cy="914400"/>
          </a:xfrm>
        </p:grpSpPr>
        <p:sp>
          <p:nvSpPr>
            <p:cNvPr id="5141" name="Rectangle 7"/>
            <p:cNvSpPr>
              <a:spLocks noChangeArrowheads="1"/>
            </p:cNvSpPr>
            <p:nvPr/>
          </p:nvSpPr>
          <p:spPr bwMode="auto">
            <a:xfrm>
              <a:off x="6096000" y="46482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charset="0"/>
                </a:rPr>
                <a:t>Transport Layer</a:t>
              </a:r>
            </a:p>
          </p:txBody>
        </p:sp>
        <p:sp>
          <p:nvSpPr>
            <p:cNvPr id="5142" name="Line 13"/>
            <p:cNvSpPr>
              <a:spLocks noChangeShapeType="1"/>
            </p:cNvSpPr>
            <p:nvPr/>
          </p:nvSpPr>
          <p:spPr bwMode="auto">
            <a:xfrm>
              <a:off x="7391400" y="43434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8" name="Group 7"/>
          <p:cNvGrpSpPr>
            <a:grpSpLocks/>
          </p:cNvGrpSpPr>
          <p:nvPr/>
        </p:nvGrpSpPr>
        <p:grpSpPr bwMode="auto">
          <a:xfrm>
            <a:off x="6096000" y="5257800"/>
            <a:ext cx="2514600" cy="838200"/>
            <a:chOff x="6096000" y="5257800"/>
            <a:chExt cx="2514600" cy="838200"/>
          </a:xfrm>
        </p:grpSpPr>
        <p:sp>
          <p:nvSpPr>
            <p:cNvPr id="5139" name="Rectangle 10"/>
            <p:cNvSpPr>
              <a:spLocks noChangeArrowheads="1"/>
            </p:cNvSpPr>
            <p:nvPr/>
          </p:nvSpPr>
          <p:spPr bwMode="auto">
            <a:xfrm>
              <a:off x="6096000" y="54864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charset="0"/>
                </a:rPr>
                <a:t>Application Layer</a:t>
              </a:r>
            </a:p>
          </p:txBody>
        </p:sp>
        <p:sp>
          <p:nvSpPr>
            <p:cNvPr id="5140" name="Line 14"/>
            <p:cNvSpPr>
              <a:spLocks noChangeShapeType="1"/>
            </p:cNvSpPr>
            <p:nvPr/>
          </p:nvSpPr>
          <p:spPr bwMode="auto">
            <a:xfrm>
              <a:off x="7391400" y="5257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4" name="Group 3"/>
          <p:cNvGrpSpPr>
            <a:grpSpLocks/>
          </p:cNvGrpSpPr>
          <p:nvPr/>
        </p:nvGrpSpPr>
        <p:grpSpPr bwMode="auto">
          <a:xfrm>
            <a:off x="2209800" y="2590800"/>
            <a:ext cx="2438400" cy="838200"/>
            <a:chOff x="2209800" y="2590800"/>
            <a:chExt cx="2438400" cy="838200"/>
          </a:xfrm>
        </p:grpSpPr>
        <p:sp>
          <p:nvSpPr>
            <p:cNvPr id="5137" name="Rectangle 6"/>
            <p:cNvSpPr>
              <a:spLocks noChangeArrowheads="1"/>
            </p:cNvSpPr>
            <p:nvPr/>
          </p:nvSpPr>
          <p:spPr bwMode="auto">
            <a:xfrm>
              <a:off x="2209800" y="28194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charset="0"/>
                </a:rPr>
                <a:t>Data Link Layer</a:t>
              </a:r>
            </a:p>
          </p:txBody>
        </p:sp>
        <p:sp>
          <p:nvSpPr>
            <p:cNvPr id="5138" name="Line 15"/>
            <p:cNvSpPr>
              <a:spLocks noChangeShapeType="1"/>
            </p:cNvSpPr>
            <p:nvPr/>
          </p:nvSpPr>
          <p:spPr bwMode="auto">
            <a:xfrm>
              <a:off x="3429000" y="2590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grpSp>
        <p:nvGrpSpPr>
          <p:cNvPr id="3" name="Group 2"/>
          <p:cNvGrpSpPr>
            <a:grpSpLocks/>
          </p:cNvGrpSpPr>
          <p:nvPr/>
        </p:nvGrpSpPr>
        <p:grpSpPr bwMode="auto">
          <a:xfrm>
            <a:off x="2209800" y="1524000"/>
            <a:ext cx="2438400" cy="1066800"/>
            <a:chOff x="2209800" y="1524000"/>
            <a:chExt cx="2438400" cy="1066800"/>
          </a:xfrm>
        </p:grpSpPr>
        <p:sp>
          <p:nvSpPr>
            <p:cNvPr id="75781" name="Rectangle 5"/>
            <p:cNvSpPr>
              <a:spLocks noChangeArrowheads="1"/>
            </p:cNvSpPr>
            <p:nvPr/>
          </p:nvSpPr>
          <p:spPr bwMode="auto">
            <a:xfrm>
              <a:off x="2209800" y="19812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defRPr/>
              </a:pPr>
              <a:r>
                <a:rPr lang="en-US" altLang="zh-CN" sz="2000" b="1" dirty="0">
                  <a:solidFill>
                    <a:schemeClr val="bg1">
                      <a:lumMod val="50000"/>
                    </a:schemeClr>
                  </a:solidFill>
                  <a:latin typeface="Comic Sans MS" pitchFamily="66" charset="0"/>
                  <a:ea typeface="宋体" charset="-122"/>
                  <a:cs typeface="+mn-cs"/>
                </a:rPr>
                <a:t>Physical Layer</a:t>
              </a:r>
            </a:p>
          </p:txBody>
        </p:sp>
        <p:sp>
          <p:nvSpPr>
            <p:cNvPr id="5135" name="Line 16"/>
            <p:cNvSpPr>
              <a:spLocks noChangeShapeType="1"/>
            </p:cNvSpPr>
            <p:nvPr/>
          </p:nvSpPr>
          <p:spPr bwMode="auto">
            <a:xfrm>
              <a:off x="2514600" y="1524000"/>
              <a:ext cx="838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5136" name="Line 17"/>
            <p:cNvSpPr>
              <a:spLocks noChangeShapeType="1"/>
            </p:cNvSpPr>
            <p:nvPr/>
          </p:nvSpPr>
          <p:spPr bwMode="auto">
            <a:xfrm>
              <a:off x="3352800" y="1524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pic>
        <p:nvPicPr>
          <p:cNvPr id="5132" name="Picture 18"/>
          <p:cNvPicPr>
            <a:picLocks noGrp="1" noChangeArrowheads="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a:xfrm>
            <a:off x="395288" y="5192713"/>
            <a:ext cx="2124075" cy="1089025"/>
          </a:xfrm>
        </p:spPr>
      </p:pic>
      <p:sp>
        <p:nvSpPr>
          <p:cNvPr id="5133" name="日期占位符 21"/>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6B2D296-CA78-8042-AFA4-7FF8A3F5CB81}" type="datetime1">
              <a:rPr lang="zh-CN" altLang="en-US"/>
              <a:pPr eaLnBrk="1" hangingPunct="1"/>
              <a:t>2020/3/9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additive="base">
                                        <p:cTn id="7" dur="500" fill="hold"/>
                                        <p:tgtEl>
                                          <p:spTgt spid="75780"/>
                                        </p:tgtEl>
                                        <p:attrNameLst>
                                          <p:attrName>ppt_x</p:attrName>
                                        </p:attrNameLst>
                                      </p:cBhvr>
                                      <p:tavLst>
                                        <p:tav tm="0">
                                          <p:val>
                                            <p:strVal val="0-#ppt_w/2"/>
                                          </p:val>
                                        </p:tav>
                                        <p:tav tm="100000">
                                          <p:val>
                                            <p:strVal val="#ppt_x"/>
                                          </p:val>
                                        </p:tav>
                                      </p:tavLst>
                                    </p:anim>
                                    <p:anim calcmode="lin" valueType="num">
                                      <p:cBhvr additive="base">
                                        <p:cTn id="8"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页脚占位符 4"/>
          <p:cNvSpPr>
            <a:spLocks noGrp="1"/>
          </p:cNvSpPr>
          <p:nvPr>
            <p:ph type="ftr" sz="quarter" idx="11"/>
          </p:nvPr>
        </p:nvSpPr>
        <p:spPr/>
        <p:txBody>
          <a:bodyPr/>
          <a:lstStyle/>
          <a:p>
            <a:pPr>
              <a:defRPr/>
            </a:pPr>
            <a:r>
              <a:rPr lang="en-US" altLang="zh-CN"/>
              <a:t>linwei@cuc.edu.cn</a:t>
            </a:r>
          </a:p>
        </p:txBody>
      </p:sp>
      <p:sp>
        <p:nvSpPr>
          <p:cNvPr id="2969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87E37A1-E20F-B241-9489-1EE1C6BAB104}" type="slidenum">
              <a:rPr lang="en-US" altLang="zh-CN"/>
              <a:pPr eaLnBrk="1" hangingPunct="1"/>
              <a:t>30</a:t>
            </a:fld>
            <a:endParaRPr lang="en-US" altLang="zh-CN"/>
          </a:p>
        </p:txBody>
      </p:sp>
      <p:sp>
        <p:nvSpPr>
          <p:cNvPr id="33796" name="Rectangle 2"/>
          <p:cNvSpPr>
            <a:spLocks noGrp="1" noChangeArrowheads="1"/>
          </p:cNvSpPr>
          <p:nvPr>
            <p:ph type="title"/>
          </p:nvPr>
        </p:nvSpPr>
        <p:spPr/>
        <p:txBody>
          <a:bodyPr/>
          <a:lstStyle/>
          <a:p>
            <a:pPr eaLnBrk="1" hangingPunct="1"/>
            <a:r>
              <a:rPr lang="en-US" altLang="zh-CN">
                <a:latin typeface="Arial" charset="0"/>
                <a:ea typeface="宋体" charset="0"/>
              </a:rPr>
              <a:t>Local Area Networks</a:t>
            </a:r>
          </a:p>
        </p:txBody>
      </p:sp>
      <p:sp>
        <p:nvSpPr>
          <p:cNvPr id="33797" name="Rectangle 7"/>
          <p:cNvSpPr>
            <a:spLocks noGrp="1" noChangeArrowheads="1"/>
          </p:cNvSpPr>
          <p:nvPr>
            <p:ph type="body" idx="1"/>
          </p:nvPr>
        </p:nvSpPr>
        <p:spPr>
          <a:xfrm>
            <a:off x="714375" y="1535113"/>
            <a:ext cx="7618413" cy="4557712"/>
          </a:xfrm>
        </p:spPr>
        <p:txBody>
          <a:bodyPr/>
          <a:lstStyle/>
          <a:p>
            <a:pPr eaLnBrk="1" hangingPunct="1"/>
            <a:r>
              <a:rPr lang="en-US" altLang="zh-CN" sz="3400">
                <a:latin typeface="Arial" charset="0"/>
                <a:ea typeface="宋体" charset="0"/>
              </a:rPr>
              <a:t>A LAN is a privately owned network that operates with in and nearby a single building like a home, office or factory.</a:t>
            </a:r>
          </a:p>
          <a:p>
            <a:pPr eaLnBrk="1" hangingPunct="1"/>
            <a:r>
              <a:rPr lang="en-US" altLang="zh-CN" sz="3400">
                <a:latin typeface="Arial" charset="0"/>
                <a:ea typeface="宋体" charset="0"/>
              </a:rPr>
              <a:t>LANs are widely used to connect personal computers and consumer electronics to let them share resources and exchange information.</a:t>
            </a:r>
            <a:endParaRPr lang="en-US" altLang="zh-CN" sz="2800">
              <a:latin typeface="Arial" charset="0"/>
              <a:ea typeface="宋体" charset="0"/>
            </a:endParaRPr>
          </a:p>
          <a:p>
            <a:pPr eaLnBrk="1" hangingPunct="1"/>
            <a:endParaRPr lang="zh-CN" altLang="en-US">
              <a:latin typeface="Arial" charset="0"/>
              <a:ea typeface="宋体" charset="0"/>
            </a:endParaRPr>
          </a:p>
        </p:txBody>
      </p:sp>
      <p:sp>
        <p:nvSpPr>
          <p:cNvPr id="2970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61C4B9C-3411-084C-8554-5FDB6BEFCF73}" type="datetime1">
              <a:rPr lang="zh-CN" altLang="en-US"/>
              <a:pPr eaLnBrk="1" hangingPunct="1"/>
              <a:t>2020/3/9</a:t>
            </a:fld>
            <a:endParaRPr lang="en-US" altLang="zh-C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zh-CN">
                <a:latin typeface="Arial" charset="0"/>
                <a:ea typeface="宋体" charset="0"/>
              </a:rPr>
              <a:t>Wireless and wired LANs</a:t>
            </a:r>
          </a:p>
        </p:txBody>
      </p:sp>
      <p:sp>
        <p:nvSpPr>
          <p:cNvPr id="34819"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E32E64D-564D-2C4F-8BB3-1203B51CCFCF}"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5BFB445-32E2-C649-810E-3DC6DCE50CCD}" type="slidenum">
              <a:rPr lang="en-US" altLang="zh-CN"/>
              <a:pPr eaLnBrk="1" hangingPunct="1"/>
              <a:t>31</a:t>
            </a:fld>
            <a:endParaRPr lang="en-US" altLang="zh-CN"/>
          </a:p>
        </p:txBody>
      </p:sp>
      <p:pic>
        <p:nvPicPr>
          <p:cNvPr id="34823" name="Picture 5"/>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741363" y="1879600"/>
            <a:ext cx="7443787" cy="31972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4" name="Content Placeholder 2"/>
          <p:cNvSpPr txBox="1">
            <a:spLocks/>
          </p:cNvSpPr>
          <p:nvPr/>
        </p:nvSpPr>
        <p:spPr bwMode="auto">
          <a:xfrm>
            <a:off x="846594" y="5309966"/>
            <a:ext cx="6929529"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20000"/>
              </a:spcBef>
              <a:buClr>
                <a:schemeClr val="tx2"/>
              </a:buClr>
              <a:buSzPct val="70000"/>
            </a:pPr>
            <a:r>
              <a:rPr lang="en-US" altLang="zh-CN" sz="2000" dirty="0"/>
              <a:t>Wireless and wired LANs. </a:t>
            </a:r>
          </a:p>
          <a:p>
            <a:pPr algn="ctr" eaLnBrk="1" hangingPunct="1">
              <a:spcBef>
                <a:spcPct val="20000"/>
              </a:spcBef>
              <a:buClr>
                <a:schemeClr val="tx2"/>
              </a:buClr>
              <a:buSzPct val="70000"/>
            </a:pPr>
            <a:r>
              <a:rPr lang="en-US" altLang="zh-CN" sz="2000" dirty="0"/>
              <a:t>(a) 802.11. (b) Switched Ethernet.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zh-CN">
                <a:latin typeface="Arial" charset="0"/>
                <a:ea typeface="宋体" charset="0"/>
              </a:rPr>
              <a:t>WLAN (Wireless LAN)</a:t>
            </a:r>
          </a:p>
        </p:txBody>
      </p:sp>
      <p:sp>
        <p:nvSpPr>
          <p:cNvPr id="35843"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1741536-5E58-C243-BDD2-1DF6B2D5853A}"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3AE2A12-37F9-7847-8551-DC29FAC433AA}" type="slidenum">
              <a:rPr lang="en-US" altLang="zh-CN"/>
              <a:pPr eaLnBrk="1" hangingPunct="1"/>
              <a:t>32</a:t>
            </a:fld>
            <a:endParaRPr lang="en-US" altLang="zh-CN"/>
          </a:p>
        </p:txBody>
      </p:sp>
      <p:sp>
        <p:nvSpPr>
          <p:cNvPr id="35847" name="Rectangle 6"/>
          <p:cNvSpPr>
            <a:spLocks noChangeArrowheads="1"/>
          </p:cNvSpPr>
          <p:nvPr/>
        </p:nvSpPr>
        <p:spPr bwMode="auto">
          <a:xfrm>
            <a:off x="2301875" y="5761038"/>
            <a:ext cx="4572000" cy="341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lnSpc>
                <a:spcPct val="90000"/>
              </a:lnSpc>
              <a:buFont typeface="Wingdings" charset="0"/>
              <a:buNone/>
            </a:pPr>
            <a:r>
              <a:rPr lang="en-US" altLang="zh-CN"/>
              <a:t>Wireless LAN (Wi-Fi </a:t>
            </a:r>
            <a:r>
              <a:rPr lang="en-US" altLang="zh-CN" sz="1600"/>
              <a:t>IEEE 802.11 </a:t>
            </a:r>
            <a:r>
              <a:rPr lang="en-US" altLang="zh-CN"/>
              <a:t>)</a:t>
            </a:r>
          </a:p>
        </p:txBody>
      </p:sp>
      <p:pic>
        <p:nvPicPr>
          <p:cNvPr id="35848" name="Picture 2"/>
          <p:cNvPicPr>
            <a:picLocks noChangeAspect="1" noChangeArrowheads="1"/>
          </p:cNvPicPr>
          <p:nvPr/>
        </p:nvPicPr>
        <p:blipFill>
          <a:blip r:embed="rId2" cstate="email">
            <a:extLst>
              <a:ext uri="{28A0092B-C50C-407E-A947-70E740481C1C}">
                <a14:useLocalDpi xmlns:a14="http://schemas.microsoft.com/office/drawing/2010/main" val="0"/>
              </a:ext>
            </a:extLst>
          </a:blip>
          <a:srcRect/>
          <a:stretch>
            <a:fillRect/>
          </a:stretch>
        </p:blipFill>
        <p:spPr bwMode="auto">
          <a:xfrm>
            <a:off x="6605588" y="647700"/>
            <a:ext cx="1174750" cy="777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4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2900" y="1755775"/>
            <a:ext cx="1943100"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9988" y="1954213"/>
            <a:ext cx="4083050" cy="2954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1" name="Picture 7"/>
          <p:cNvPicPr>
            <a:picLocks noChangeAspect="1" noChangeArrowheads="1"/>
          </p:cNvPicPr>
          <p:nvPr/>
        </p:nvPicPr>
        <p:blipFill>
          <a:blip r:embed="rId5" cstate="email">
            <a:extLst>
              <a:ext uri="{28A0092B-C50C-407E-A947-70E740481C1C}">
                <a14:useLocalDpi xmlns:a14="http://schemas.microsoft.com/office/drawing/2010/main" val="0"/>
              </a:ext>
            </a:extLst>
          </a:blip>
          <a:srcRect/>
          <a:stretch>
            <a:fillRect/>
          </a:stretch>
        </p:blipFill>
        <p:spPr bwMode="auto">
          <a:xfrm>
            <a:off x="6813550" y="3259138"/>
            <a:ext cx="1465263" cy="10969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5852" name="Picture 8"/>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958013" y="4543425"/>
            <a:ext cx="1338262" cy="1336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p:txBody>
          <a:bodyPr/>
          <a:lstStyle/>
          <a:p>
            <a:pPr>
              <a:defRPr/>
            </a:pPr>
            <a:r>
              <a:rPr lang="en-US" altLang="zh-CN"/>
              <a:t>linwei@cuc.edu.cn</a:t>
            </a:r>
          </a:p>
        </p:txBody>
      </p:sp>
      <p:sp>
        <p:nvSpPr>
          <p:cNvPr id="3072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CEA63AB-0489-734F-AEED-286DC9AD8D6B}" type="slidenum">
              <a:rPr lang="en-US" altLang="zh-CN"/>
              <a:pPr eaLnBrk="1" hangingPunct="1"/>
              <a:t>33</a:t>
            </a:fld>
            <a:endParaRPr lang="en-US" altLang="zh-CN"/>
          </a:p>
        </p:txBody>
      </p:sp>
      <p:sp>
        <p:nvSpPr>
          <p:cNvPr id="36868" name="Rectangle 2"/>
          <p:cNvSpPr>
            <a:spLocks noGrp="1" noChangeArrowheads="1"/>
          </p:cNvSpPr>
          <p:nvPr>
            <p:ph type="title"/>
          </p:nvPr>
        </p:nvSpPr>
        <p:spPr/>
        <p:txBody>
          <a:bodyPr/>
          <a:lstStyle/>
          <a:p>
            <a:pPr eaLnBrk="1" hangingPunct="1"/>
            <a:r>
              <a:rPr lang="en-US" altLang="zh-CN">
                <a:latin typeface="Arial" charset="0"/>
                <a:ea typeface="宋体" charset="0"/>
              </a:rPr>
              <a:t>Wired LAN</a:t>
            </a:r>
          </a:p>
        </p:txBody>
      </p:sp>
      <p:sp>
        <p:nvSpPr>
          <p:cNvPr id="3072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521830E-6613-C948-993C-98F145342578}" type="datetime1">
              <a:rPr lang="zh-CN" altLang="en-US"/>
              <a:pPr eaLnBrk="1" hangingPunct="1"/>
              <a:t>2020/3/9</a:t>
            </a:fld>
            <a:endParaRPr lang="en-US" altLang="zh-CN"/>
          </a:p>
        </p:txBody>
      </p:sp>
      <p:sp>
        <p:nvSpPr>
          <p:cNvPr id="36870" name="Content Placeholder 1"/>
          <p:cNvSpPr>
            <a:spLocks noGrp="1"/>
          </p:cNvSpPr>
          <p:nvPr>
            <p:ph idx="1"/>
          </p:nvPr>
        </p:nvSpPr>
        <p:spPr/>
        <p:txBody>
          <a:bodyPr/>
          <a:lstStyle/>
          <a:p>
            <a:r>
              <a:rPr lang="en-US" altLang="zh-CN">
                <a:latin typeface="Arial" charset="0"/>
                <a:ea typeface="宋体" charset="0"/>
              </a:rPr>
              <a:t>Wired LANs charactoristics</a:t>
            </a:r>
          </a:p>
          <a:p>
            <a:pPr lvl="1"/>
            <a:r>
              <a:rPr lang="en-US" altLang="zh-CN">
                <a:latin typeface="Arial" charset="0"/>
                <a:ea typeface="宋体" charset="0"/>
              </a:rPr>
              <a:t>Use copper wires, optical fibers</a:t>
            </a:r>
          </a:p>
          <a:p>
            <a:pPr lvl="1"/>
            <a:r>
              <a:rPr lang="en-US" altLang="zh-CN">
                <a:latin typeface="Arial" charset="0"/>
                <a:ea typeface="宋体" charset="0"/>
              </a:rPr>
              <a:t>Are restricted in size</a:t>
            </a:r>
          </a:p>
          <a:p>
            <a:pPr lvl="1"/>
            <a:r>
              <a:rPr lang="en-US" altLang="zh-CN">
                <a:latin typeface="Arial" charset="0"/>
                <a:ea typeface="宋体" charset="0"/>
              </a:rPr>
              <a:t>Run at speeds of 10Mbps to 1Gbps</a:t>
            </a:r>
          </a:p>
          <a:p>
            <a:pPr lvl="1"/>
            <a:r>
              <a:rPr lang="en-US" altLang="zh-CN">
                <a:latin typeface="Arial" charset="0"/>
                <a:ea typeface="宋体" charset="0"/>
              </a:rPr>
              <a:t>Low delay</a:t>
            </a:r>
          </a:p>
          <a:p>
            <a:pPr lvl="1"/>
            <a:r>
              <a:rPr lang="en-US" altLang="zh-CN">
                <a:latin typeface="Arial" charset="0"/>
                <a:ea typeface="宋体" charset="0"/>
              </a:rPr>
              <a:t>Make very few errors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pPr eaLnBrk="1" hangingPunct="1"/>
            <a:r>
              <a:rPr lang="en-US" altLang="zh-CN" dirty="0">
                <a:latin typeface="Arial" charset="0"/>
                <a:ea typeface="宋体" charset="0"/>
              </a:rPr>
              <a:t>Ethernet: IEEE802.3</a:t>
            </a:r>
          </a:p>
        </p:txBody>
      </p:sp>
      <p:sp>
        <p:nvSpPr>
          <p:cNvPr id="37891" name="Content Placeholder 2"/>
          <p:cNvSpPr>
            <a:spLocks noGrp="1"/>
          </p:cNvSpPr>
          <p:nvPr>
            <p:ph idx="1"/>
          </p:nvPr>
        </p:nvSpPr>
        <p:spPr/>
        <p:txBody>
          <a:bodyPr/>
          <a:lstStyle/>
          <a:p>
            <a:r>
              <a:rPr lang="en-US" altLang="zh-CN" sz="2800" dirty="0">
                <a:latin typeface="Arial" charset="0"/>
                <a:ea typeface="宋体" charset="0"/>
              </a:rPr>
              <a:t>Ethernet is the most common type of wired LAN</a:t>
            </a:r>
          </a:p>
          <a:p>
            <a:r>
              <a:rPr lang="en-US" altLang="zh-CN" sz="2800" b="1" dirty="0">
                <a:latin typeface="Arial" charset="0"/>
                <a:ea typeface="宋体" charset="0"/>
              </a:rPr>
              <a:t>Switched Ethernet</a:t>
            </a:r>
          </a:p>
          <a:p>
            <a:pPr lvl="1"/>
            <a:r>
              <a:rPr lang="en-US" altLang="zh-CN" sz="2400" dirty="0">
                <a:latin typeface="Arial" charset="0"/>
                <a:ea typeface="宋体" charset="0"/>
              </a:rPr>
              <a:t>Each computer speaks the Ethernet protocol and connects to a box called a switch with a point-to-point link.</a:t>
            </a:r>
          </a:p>
          <a:p>
            <a:pPr lvl="1"/>
            <a:r>
              <a:rPr lang="en-US" altLang="zh-CN" sz="2400" dirty="0">
                <a:latin typeface="Arial" charset="0"/>
                <a:ea typeface="宋体" charset="0"/>
              </a:rPr>
              <a:t>A switch has multiple ports, each of which can connect to one computer. The job of the switch is to relay packets between computers that are attached to it, using the address in each packet to determine which computer to send it to.</a:t>
            </a:r>
          </a:p>
        </p:txBody>
      </p:sp>
      <p:sp>
        <p:nvSpPr>
          <p:cNvPr id="31748"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5D834C6-8BD9-3549-851D-094565EA7E5D}" type="datetime1">
              <a:rPr lang="zh-CN" altLang="en-US"/>
              <a:pPr eaLnBrk="1" hangingPunct="1"/>
              <a:t>2020/3/9</a:t>
            </a:fld>
            <a:endParaRPr lang="en-US" altLang="zh-CN"/>
          </a:p>
        </p:txBody>
      </p:sp>
      <p:sp>
        <p:nvSpPr>
          <p:cNvPr id="31749" name="Footer Placeholder 4"/>
          <p:cNvSpPr>
            <a:spLocks noGrp="1"/>
          </p:cNvSpPr>
          <p:nvPr>
            <p:ph type="ftr" sz="quarter" idx="11"/>
          </p:nvPr>
        </p:nvSpPr>
        <p:spPr/>
        <p:txBody>
          <a:bodyPr/>
          <a:lstStyle/>
          <a:p>
            <a:pPr>
              <a:defRPr/>
            </a:pPr>
            <a:r>
              <a:rPr lang="en-US" altLang="zh-CN"/>
              <a:t>linwei@cuc.edu.cn</a:t>
            </a:r>
          </a:p>
        </p:txBody>
      </p:sp>
      <p:sp>
        <p:nvSpPr>
          <p:cNvPr id="31750"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5B69929-F3C6-9140-AA75-7329A96ABAC1}" type="slidenum">
              <a:rPr lang="en-US" altLang="zh-CN"/>
              <a:pPr eaLnBrk="1" hangingPunct="1"/>
              <a:t>34</a:t>
            </a:fld>
            <a:endParaRPr lang="en-US" altLang="zh-CN"/>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r>
              <a:rPr lang="en-US" altLang="zh-CN">
                <a:latin typeface="Arial" charset="0"/>
                <a:ea typeface="宋体" charset="0"/>
              </a:rPr>
              <a:t>Expand and divide a LAN</a:t>
            </a:r>
          </a:p>
        </p:txBody>
      </p:sp>
      <p:sp>
        <p:nvSpPr>
          <p:cNvPr id="38915" name="Content Placeholder 2"/>
          <p:cNvSpPr>
            <a:spLocks noGrp="1"/>
          </p:cNvSpPr>
          <p:nvPr>
            <p:ph idx="1"/>
          </p:nvPr>
        </p:nvSpPr>
        <p:spPr/>
        <p:txBody>
          <a:bodyPr/>
          <a:lstStyle/>
          <a:p>
            <a:r>
              <a:rPr lang="en-US" altLang="zh-CN">
                <a:latin typeface="Arial" charset="0"/>
                <a:ea typeface="宋体" charset="0"/>
              </a:rPr>
              <a:t>Expand a LAN to make it larger</a:t>
            </a:r>
          </a:p>
          <a:p>
            <a:pPr lvl="1"/>
            <a:r>
              <a:rPr lang="en-US" altLang="zh-CN">
                <a:latin typeface="Arial" charset="0"/>
                <a:ea typeface="宋体" charset="0"/>
              </a:rPr>
              <a:t>Switches can be plugged into each other using their ports</a:t>
            </a:r>
          </a:p>
          <a:p>
            <a:r>
              <a:rPr lang="en-US" altLang="zh-CN">
                <a:latin typeface="Arial" charset="0"/>
                <a:ea typeface="宋体" charset="0"/>
              </a:rPr>
              <a:t>Divide one larger physical LAN into smaller logical LANs.</a:t>
            </a:r>
          </a:p>
          <a:p>
            <a:pPr lvl="1"/>
            <a:r>
              <a:rPr lang="en-US" altLang="zh-CN">
                <a:latin typeface="Arial" charset="0"/>
                <a:ea typeface="宋体" charset="0"/>
              </a:rPr>
              <a:t>VLAN(virtual LAN)</a:t>
            </a:r>
          </a:p>
          <a:p>
            <a:pPr lvl="2"/>
            <a:r>
              <a:rPr lang="en-US" altLang="zh-CN">
                <a:latin typeface="Arial" charset="0"/>
                <a:ea typeface="宋体" charset="0"/>
              </a:rPr>
              <a:t>Each switch port is tagged with a </a:t>
            </a:r>
            <a:r>
              <a:rPr lang="zh-CN" altLang="en-US">
                <a:latin typeface="Arial" charset="0"/>
                <a:ea typeface="宋体" charset="0"/>
              </a:rPr>
              <a:t>“</a:t>
            </a:r>
            <a:r>
              <a:rPr lang="en-US" altLang="zh-CN">
                <a:latin typeface="Arial" charset="0"/>
                <a:ea typeface="宋体" charset="0"/>
              </a:rPr>
              <a:t>color</a:t>
            </a:r>
            <a:r>
              <a:rPr lang="zh-CN" altLang="en-US">
                <a:latin typeface="Arial" charset="0"/>
                <a:ea typeface="宋体" charset="0"/>
              </a:rPr>
              <a:t>”</a:t>
            </a:r>
            <a:r>
              <a:rPr lang="en-US" altLang="zh-CN">
                <a:latin typeface="Arial" charset="0"/>
                <a:ea typeface="宋体" charset="0"/>
              </a:rPr>
              <a:t>, the switch then forwards packets so that computers attached to the same color ports are separated from the others.</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09CBB56-1BCB-B849-BF49-25772A3250DA}"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44BE670-EC87-3B44-A450-7B8969C3EFFF}" type="slidenum">
              <a:rPr lang="en-US" altLang="zh-CN"/>
              <a:pPr eaLnBrk="1" hangingPunct="1"/>
              <a:t>35</a:t>
            </a:fld>
            <a:endParaRPr lang="en-US" altLang="zh-CN"/>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altLang="zh-CN" dirty="0">
                <a:latin typeface="Arial" charset="0"/>
                <a:ea typeface="宋体" charset="0"/>
              </a:rPr>
              <a:t>Classic Ethernet</a:t>
            </a:r>
          </a:p>
        </p:txBody>
      </p:sp>
      <p:sp>
        <p:nvSpPr>
          <p:cNvPr id="39939" name="Content Placeholder 2"/>
          <p:cNvSpPr>
            <a:spLocks noGrp="1"/>
          </p:cNvSpPr>
          <p:nvPr>
            <p:ph idx="1"/>
          </p:nvPr>
        </p:nvSpPr>
        <p:spPr/>
        <p:txBody>
          <a:bodyPr/>
          <a:lstStyle/>
          <a:p>
            <a:r>
              <a:rPr lang="en-US" altLang="zh-CN" dirty="0">
                <a:latin typeface="Arial" charset="0"/>
                <a:ea typeface="宋体" charset="0"/>
              </a:rPr>
              <a:t>The original Ethernet design broadcasts all the packets over a single linear cable.</a:t>
            </a:r>
          </a:p>
          <a:p>
            <a:r>
              <a:rPr lang="en-US" altLang="zh-CN" dirty="0">
                <a:latin typeface="Arial" charset="0"/>
                <a:ea typeface="宋体" charset="0"/>
              </a:rPr>
              <a:t>At most one machine could successfully transmit at a time, and distributed arbitration mechanism was used to resolve conflicts.</a:t>
            </a:r>
          </a:p>
          <a:p>
            <a:pPr lvl="1"/>
            <a:r>
              <a:rPr lang="en-US" altLang="zh-CN" dirty="0">
                <a:latin typeface="Arial" charset="0"/>
                <a:ea typeface="宋体" charset="0"/>
              </a:rPr>
              <a:t>Computers could transmit whenever the cable was idle</a:t>
            </a:r>
          </a:p>
          <a:p>
            <a:pPr lvl="1"/>
            <a:r>
              <a:rPr lang="en-US" altLang="zh-CN" dirty="0">
                <a:latin typeface="Arial" charset="0"/>
                <a:ea typeface="宋体" charset="0"/>
              </a:rPr>
              <a:t>If two or more packets collided, each computer just waited a random time and tried later.</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C89C045-4481-1448-A23C-ED8464D37516}"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F7EA7FE-7913-404D-A110-1ADEF26CD43C}" type="slidenum">
              <a:rPr lang="en-US" altLang="zh-CN"/>
              <a:pPr eaLnBrk="1" hangingPunct="1"/>
              <a:t>36</a:t>
            </a:fld>
            <a:endParaRPr lang="en-US" altLang="zh-CN"/>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页脚占位符 4"/>
          <p:cNvSpPr>
            <a:spLocks noGrp="1"/>
          </p:cNvSpPr>
          <p:nvPr>
            <p:ph type="ftr" sz="quarter" idx="11"/>
          </p:nvPr>
        </p:nvSpPr>
        <p:spPr/>
        <p:txBody>
          <a:bodyPr/>
          <a:lstStyle/>
          <a:p>
            <a:pPr>
              <a:defRPr/>
            </a:pPr>
            <a:r>
              <a:rPr lang="en-US" altLang="zh-CN"/>
              <a:t>linwei@cuc.edu.cn</a:t>
            </a:r>
          </a:p>
        </p:txBody>
      </p:sp>
      <p:sp>
        <p:nvSpPr>
          <p:cNvPr id="3072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04EA850-7754-F94D-B4C2-217A4E6550A4}" type="slidenum">
              <a:rPr lang="en-US" altLang="zh-CN"/>
              <a:pPr eaLnBrk="1" hangingPunct="1"/>
              <a:t>37</a:t>
            </a:fld>
            <a:endParaRPr lang="en-US" altLang="zh-CN"/>
          </a:p>
        </p:txBody>
      </p:sp>
      <p:sp>
        <p:nvSpPr>
          <p:cNvPr id="40964" name="Rectangle 2"/>
          <p:cNvSpPr>
            <a:spLocks noGrp="1" noChangeArrowheads="1"/>
          </p:cNvSpPr>
          <p:nvPr>
            <p:ph type="title"/>
          </p:nvPr>
        </p:nvSpPr>
        <p:spPr/>
        <p:txBody>
          <a:bodyPr/>
          <a:lstStyle/>
          <a:p>
            <a:pPr eaLnBrk="1" hangingPunct="1"/>
            <a:r>
              <a:rPr lang="en-US" altLang="zh-CN">
                <a:latin typeface="Arial" charset="0"/>
                <a:ea typeface="宋体" charset="0"/>
              </a:rPr>
              <a:t>Classic LAN Topologies</a:t>
            </a:r>
          </a:p>
        </p:txBody>
      </p:sp>
      <p:sp>
        <p:nvSpPr>
          <p:cNvPr id="40965" name="Rectangle 3"/>
          <p:cNvSpPr>
            <a:spLocks noGrp="1" noChangeArrowheads="1"/>
          </p:cNvSpPr>
          <p:nvPr>
            <p:ph type="body" idx="1"/>
          </p:nvPr>
        </p:nvSpPr>
        <p:spPr>
          <a:xfrm>
            <a:off x="2730500" y="5002213"/>
            <a:ext cx="4868863" cy="1214437"/>
          </a:xfrm>
        </p:spPr>
        <p:txBody>
          <a:bodyPr/>
          <a:lstStyle/>
          <a:p>
            <a:pPr eaLnBrk="1" hangingPunct="1">
              <a:lnSpc>
                <a:spcPct val="90000"/>
              </a:lnSpc>
              <a:buFont typeface="Wingdings" charset="0"/>
              <a:buNone/>
            </a:pPr>
            <a:r>
              <a:rPr lang="en-US" altLang="zh-CN" sz="2200" dirty="0">
                <a:latin typeface="Arial" charset="0"/>
                <a:ea typeface="宋体" charset="0"/>
              </a:rPr>
              <a:t>Two broadcast networks</a:t>
            </a:r>
          </a:p>
          <a:p>
            <a:pPr eaLnBrk="1" hangingPunct="1">
              <a:lnSpc>
                <a:spcPct val="90000"/>
              </a:lnSpc>
              <a:buFont typeface="Wingdings" charset="0"/>
              <a:buNone/>
            </a:pPr>
            <a:r>
              <a:rPr lang="en-US" altLang="zh-CN" sz="2200" dirty="0">
                <a:solidFill>
                  <a:schemeClr val="accent2"/>
                </a:solidFill>
                <a:latin typeface="Arial" charset="0"/>
                <a:ea typeface="宋体" charset="0"/>
              </a:rPr>
              <a:t>(a)</a:t>
            </a:r>
            <a:r>
              <a:rPr lang="en-US" altLang="zh-CN" sz="2200" dirty="0">
                <a:latin typeface="Arial" charset="0"/>
                <a:ea typeface="宋体" charset="0"/>
              </a:rPr>
              <a:t> Bus (IEEE 802.3, Ethernet)</a:t>
            </a:r>
          </a:p>
          <a:p>
            <a:pPr eaLnBrk="1" hangingPunct="1">
              <a:lnSpc>
                <a:spcPct val="90000"/>
              </a:lnSpc>
              <a:buFont typeface="Wingdings" charset="0"/>
              <a:buNone/>
            </a:pPr>
            <a:r>
              <a:rPr lang="en-US" altLang="zh-CN" sz="2200" dirty="0">
                <a:solidFill>
                  <a:schemeClr val="accent2"/>
                </a:solidFill>
                <a:latin typeface="Arial" charset="0"/>
                <a:ea typeface="宋体" charset="0"/>
              </a:rPr>
              <a:t>(b)</a:t>
            </a:r>
            <a:r>
              <a:rPr lang="en-US" altLang="zh-CN" sz="2200" dirty="0">
                <a:latin typeface="Arial" charset="0"/>
                <a:ea typeface="宋体" charset="0"/>
              </a:rPr>
              <a:t> Ring (IEEE 802.5, Token Ring)</a:t>
            </a:r>
          </a:p>
        </p:txBody>
      </p:sp>
      <p:pic>
        <p:nvPicPr>
          <p:cNvPr id="40966" name="Picture 4" descr="1-0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87400" y="1858963"/>
            <a:ext cx="7913688" cy="3014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072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E3D0075-15AA-4047-ADA5-94A8B532F1DF}" type="datetime1">
              <a:rPr lang="zh-CN" altLang="en-US"/>
              <a:pPr eaLnBrk="1" hangingPunct="1"/>
              <a:t>2020/3/9</a:t>
            </a:fld>
            <a:endParaRPr lang="en-US" altLang="zh-C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lstStyle/>
          <a:p>
            <a:pPr eaLnBrk="1" hangingPunct="1"/>
            <a:r>
              <a:rPr lang="en-US" altLang="zh-CN" sz="4000">
                <a:latin typeface="Arial" charset="0"/>
                <a:ea typeface="宋体" charset="0"/>
              </a:rPr>
              <a:t>Channel Allocation methods</a:t>
            </a:r>
            <a:br>
              <a:rPr lang="en-US" altLang="zh-CN" sz="4000">
                <a:latin typeface="Arial" charset="0"/>
                <a:ea typeface="宋体" charset="0"/>
              </a:rPr>
            </a:br>
            <a:r>
              <a:rPr lang="en-US" altLang="zh-CN" sz="4000">
                <a:latin typeface="Arial" charset="0"/>
                <a:ea typeface="宋体" charset="0"/>
              </a:rPr>
              <a:t>for </a:t>
            </a:r>
            <a:r>
              <a:rPr lang="en-US" altLang="zh-CN">
                <a:latin typeface="Arial" charset="0"/>
                <a:ea typeface="宋体" charset="0"/>
              </a:rPr>
              <a:t>Broadcast networks </a:t>
            </a:r>
          </a:p>
        </p:txBody>
      </p:sp>
      <p:sp>
        <p:nvSpPr>
          <p:cNvPr id="41987" name="Rectangle 3"/>
          <p:cNvSpPr>
            <a:spLocks noGrp="1" noChangeArrowheads="1"/>
          </p:cNvSpPr>
          <p:nvPr>
            <p:ph idx="1"/>
          </p:nvPr>
        </p:nvSpPr>
        <p:spPr>
          <a:xfrm>
            <a:off x="457200" y="1606550"/>
            <a:ext cx="8229600" cy="4411663"/>
          </a:xfrm>
        </p:spPr>
        <p:txBody>
          <a:bodyPr/>
          <a:lstStyle/>
          <a:p>
            <a:pPr eaLnBrk="1" hangingPunct="1"/>
            <a:r>
              <a:rPr lang="en-US" altLang="zh-CN" dirty="0">
                <a:latin typeface="Arial" charset="0"/>
                <a:ea typeface="宋体" charset="0"/>
              </a:rPr>
              <a:t>Static allocation </a:t>
            </a:r>
          </a:p>
          <a:p>
            <a:pPr lvl="1" eaLnBrk="1" hangingPunct="1"/>
            <a:r>
              <a:rPr lang="en-US" altLang="zh-CN" sz="2000" dirty="0">
                <a:latin typeface="Arial" charset="0"/>
                <a:ea typeface="宋体" charset="0"/>
              </a:rPr>
              <a:t>Divide time into discrete intervals and use a round-robin algorithm, allowing each machine to broadcast only when its time slot comes up. </a:t>
            </a:r>
          </a:p>
          <a:p>
            <a:pPr lvl="1" eaLnBrk="1" hangingPunct="1"/>
            <a:r>
              <a:rPr lang="en-US" altLang="zh-CN" sz="2000" dirty="0">
                <a:latin typeface="Arial" charset="0"/>
                <a:ea typeface="宋体" charset="0"/>
              </a:rPr>
              <a:t>It wastes channel capacity when a machine has nothing to say during its allocated slot, so most systems attempt to allocate the channel dynamically</a:t>
            </a:r>
            <a:r>
              <a:rPr lang="en-US" altLang="zh-CN" sz="2400" dirty="0">
                <a:latin typeface="Arial" charset="0"/>
                <a:ea typeface="宋体" charset="0"/>
              </a:rPr>
              <a:t>.</a:t>
            </a:r>
          </a:p>
          <a:p>
            <a:pPr eaLnBrk="1" hangingPunct="1"/>
            <a:r>
              <a:rPr lang="en-US" altLang="zh-CN" dirty="0">
                <a:latin typeface="Arial" charset="0"/>
                <a:ea typeface="宋体" charset="0"/>
              </a:rPr>
              <a:t>Dynamic allocation </a:t>
            </a:r>
          </a:p>
          <a:p>
            <a:pPr lvl="1" eaLnBrk="1" hangingPunct="1"/>
            <a:r>
              <a:rPr lang="en-US" altLang="zh-CN" dirty="0">
                <a:latin typeface="Arial" charset="0"/>
                <a:ea typeface="宋体" charset="0"/>
              </a:rPr>
              <a:t>Centralized: </a:t>
            </a:r>
            <a:r>
              <a:rPr lang="en-US" altLang="zh-CN" sz="1600" dirty="0">
                <a:latin typeface="Arial" charset="0"/>
                <a:ea typeface="宋体" charset="0"/>
              </a:rPr>
              <a:t>there is a single entity which determines who goes next. </a:t>
            </a:r>
            <a:endParaRPr lang="en-US" altLang="zh-CN" dirty="0">
              <a:latin typeface="Arial" charset="0"/>
              <a:ea typeface="宋体" charset="0"/>
            </a:endParaRPr>
          </a:p>
          <a:p>
            <a:pPr lvl="1" eaLnBrk="1" hangingPunct="1"/>
            <a:r>
              <a:rPr lang="en-US" altLang="zh-CN" dirty="0">
                <a:solidFill>
                  <a:srgbClr val="FF3300"/>
                </a:solidFill>
                <a:latin typeface="Arial" charset="0"/>
                <a:ea typeface="宋体" charset="0"/>
              </a:rPr>
              <a:t>Decentralized</a:t>
            </a:r>
            <a:r>
              <a:rPr lang="en-US" altLang="zh-CN" dirty="0">
                <a:latin typeface="Arial" charset="0"/>
                <a:ea typeface="宋体" charset="0"/>
              </a:rPr>
              <a:t> : </a:t>
            </a:r>
            <a:r>
              <a:rPr lang="en-US" altLang="zh-CN" sz="2000" dirty="0">
                <a:latin typeface="Arial" charset="0"/>
                <a:ea typeface="宋体" charset="0"/>
              </a:rPr>
              <a:t>there is no central entity , each machine must decide for itself whether to transmit. </a:t>
            </a:r>
            <a:endParaRPr lang="en-US" altLang="zh-CN" dirty="0">
              <a:latin typeface="Arial" charset="0"/>
              <a:ea typeface="宋体" charset="0"/>
            </a:endParaRPr>
          </a:p>
        </p:txBody>
      </p:sp>
      <p:sp>
        <p:nvSpPr>
          <p:cNvPr id="3277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AA4C1DB-CC5D-8241-B430-EA57431C8DF0}" type="datetime1">
              <a:rPr lang="zh-CN" altLang="en-US"/>
              <a:pPr eaLnBrk="1" hangingPunct="1"/>
              <a:t>2020/3/9</a:t>
            </a:fld>
            <a:endParaRPr lang="en-US" altLang="zh-CN"/>
          </a:p>
        </p:txBody>
      </p:sp>
      <p:sp>
        <p:nvSpPr>
          <p:cNvPr id="32773" name="页脚占位符 4"/>
          <p:cNvSpPr>
            <a:spLocks noGrp="1"/>
          </p:cNvSpPr>
          <p:nvPr>
            <p:ph type="ftr" sz="quarter" idx="11"/>
          </p:nvPr>
        </p:nvSpPr>
        <p:spPr/>
        <p:txBody>
          <a:bodyPr/>
          <a:lstStyle/>
          <a:p>
            <a:pPr>
              <a:defRPr/>
            </a:pPr>
            <a:r>
              <a:rPr lang="en-US" altLang="zh-CN"/>
              <a:t>linwei@cuc.edu.cn</a:t>
            </a:r>
          </a:p>
        </p:txBody>
      </p:sp>
      <p:sp>
        <p:nvSpPr>
          <p:cNvPr id="32774"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B781ED1-8959-334B-A82E-241ECE640A26}" type="slidenum">
              <a:rPr lang="en-US" altLang="zh-CN"/>
              <a:pPr eaLnBrk="1" hangingPunct="1"/>
              <a:t>38</a:t>
            </a:fld>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zh-CN" sz="4000">
                <a:latin typeface="Arial" charset="0"/>
                <a:ea typeface="宋体" charset="0"/>
                <a:cs typeface="Arial" charset="0"/>
              </a:rPr>
              <a:t>Metropolitan Area Networks</a:t>
            </a:r>
            <a:endParaRPr lang="en-US" altLang="zh-CN">
              <a:latin typeface="Arial" charset="0"/>
              <a:ea typeface="宋体" charset="0"/>
            </a:endParaRPr>
          </a:p>
        </p:txBody>
      </p:sp>
      <p:sp>
        <p:nvSpPr>
          <p:cNvPr id="43011" name="Content Placeholder 2"/>
          <p:cNvSpPr>
            <a:spLocks noGrp="1"/>
          </p:cNvSpPr>
          <p:nvPr>
            <p:ph idx="1"/>
          </p:nvPr>
        </p:nvSpPr>
        <p:spPr/>
        <p:txBody>
          <a:bodyPr/>
          <a:lstStyle/>
          <a:p>
            <a:r>
              <a:rPr lang="en-US" altLang="zh-CN">
                <a:latin typeface="Arial" charset="0"/>
                <a:ea typeface="宋体" charset="0"/>
              </a:rPr>
              <a:t>MAN covers a city</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BE8971E-3FF4-BF4E-ADC0-5E53E76D9BE2}"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8148159-D00C-7A49-B2B5-4886B0079E2A}" type="slidenum">
              <a:rPr lang="en-US" altLang="zh-CN"/>
              <a:pPr eaLnBrk="1" hangingPunct="1"/>
              <a:t>39</a:t>
            </a:fld>
            <a:endParaRPr lang="en-US" altLang="zh-CN"/>
          </a:p>
        </p:txBody>
      </p:sp>
      <p:pic>
        <p:nvPicPr>
          <p:cNvPr id="43015"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89063" y="2279650"/>
            <a:ext cx="5895975" cy="3424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016" name="Rectangle 7"/>
          <p:cNvSpPr>
            <a:spLocks noChangeArrowheads="1"/>
          </p:cNvSpPr>
          <p:nvPr/>
        </p:nvSpPr>
        <p:spPr bwMode="auto">
          <a:xfrm>
            <a:off x="2286000" y="5708650"/>
            <a:ext cx="5324475"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a:t>A metropolitan area network based on cable TV.</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p:nvPr>
        </p:nvSpPr>
        <p:spPr>
          <a:xfrm>
            <a:off x="2068513" y="3273425"/>
            <a:ext cx="5072062" cy="1470025"/>
          </a:xfrm>
        </p:spPr>
        <p:txBody>
          <a:bodyPr/>
          <a:lstStyle/>
          <a:p>
            <a:pPr eaLnBrk="1" hangingPunct="1"/>
            <a:r>
              <a:rPr lang="en-US" altLang="zh-CN" sz="5400">
                <a:latin typeface="Arial" charset="0"/>
                <a:ea typeface="宋体" charset="0"/>
              </a:rPr>
              <a:t>Introduction</a:t>
            </a:r>
            <a:endParaRPr lang="en-US" altLang="zh-CN" sz="6000">
              <a:latin typeface="Arial" charset="0"/>
              <a:ea typeface="宋体" charset="0"/>
            </a:endParaRPr>
          </a:p>
        </p:txBody>
      </p:sp>
      <p:sp>
        <p:nvSpPr>
          <p:cNvPr id="6147" name="Rectangle 3"/>
          <p:cNvSpPr>
            <a:spLocks noGrp="1" noChangeArrowheads="1"/>
          </p:cNvSpPr>
          <p:nvPr>
            <p:ph type="subTitle" idx="1"/>
          </p:nvPr>
        </p:nvSpPr>
        <p:spPr>
          <a:xfrm>
            <a:off x="708025" y="1506538"/>
            <a:ext cx="6400800" cy="795337"/>
          </a:xfrm>
        </p:spPr>
        <p:txBody>
          <a:bodyPr/>
          <a:lstStyle/>
          <a:p>
            <a:pPr eaLnBrk="1" hangingPunct="1">
              <a:buFont typeface="Wingdings" charset="0"/>
              <a:buNone/>
            </a:pPr>
            <a:r>
              <a:rPr lang="en-US" altLang="zh-CN" sz="7200">
                <a:solidFill>
                  <a:srgbClr val="FF3300"/>
                </a:solidFill>
                <a:latin typeface="Arial" charset="0"/>
                <a:ea typeface="宋体" charset="0"/>
              </a:rPr>
              <a:t>Chapter 1</a:t>
            </a:r>
            <a:endParaRPr lang="en-US" altLang="zh-CN" sz="4000">
              <a:latin typeface="Arial" charset="0"/>
              <a:ea typeface="宋体"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zh-CN">
                <a:latin typeface="Arial" charset="0"/>
                <a:ea typeface="宋体" charset="0"/>
              </a:rPr>
              <a:t>Wireless MAN</a:t>
            </a:r>
          </a:p>
        </p:txBody>
      </p:sp>
      <p:sp>
        <p:nvSpPr>
          <p:cNvPr id="44035"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DCA3CCA-2E1F-3D4B-8706-55BD5E077C54}"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58065EE-7DAC-E540-8C2A-5EF91991664C}" type="slidenum">
              <a:rPr lang="en-US" altLang="zh-CN"/>
              <a:pPr eaLnBrk="1" hangingPunct="1"/>
              <a:t>40</a:t>
            </a:fld>
            <a:endParaRPr lang="en-US" altLang="zh-CN"/>
          </a:p>
        </p:txBody>
      </p:sp>
      <p:sp>
        <p:nvSpPr>
          <p:cNvPr id="44039" name="Rectangle 6"/>
          <p:cNvSpPr>
            <a:spLocks noChangeArrowheads="1"/>
          </p:cNvSpPr>
          <p:nvPr/>
        </p:nvSpPr>
        <p:spPr bwMode="auto">
          <a:xfrm>
            <a:off x="3589338" y="5788025"/>
            <a:ext cx="2165350"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r>
              <a:rPr lang="en-US" altLang="zh-CN" sz="1600"/>
              <a:t>WiMax </a:t>
            </a:r>
            <a:r>
              <a:rPr lang="en-US" altLang="zh-CN"/>
              <a:t>IEEE 802.16</a:t>
            </a:r>
          </a:p>
        </p:txBody>
      </p:sp>
      <p:pic>
        <p:nvPicPr>
          <p:cNvPr id="4404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573963" y="1795463"/>
            <a:ext cx="838200" cy="889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1"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458075" y="2959100"/>
            <a:ext cx="1128713" cy="1697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404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0763" y="1844675"/>
            <a:ext cx="5945187" cy="3897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7700C0B-2AF0-164D-8FDD-2FB7F50F4BEA}"/>
              </a:ext>
            </a:extLst>
          </p:cNvPr>
          <p:cNvPicPr>
            <a:picLocks noChangeAspect="1"/>
          </p:cNvPicPr>
          <p:nvPr/>
        </p:nvPicPr>
        <p:blipFill>
          <a:blip r:embed="rId6"/>
          <a:stretch>
            <a:fillRect/>
          </a:stretch>
        </p:blipFill>
        <p:spPr>
          <a:xfrm>
            <a:off x="6019800" y="64866"/>
            <a:ext cx="1673094" cy="729161"/>
          </a:xfrm>
          <a:prstGeom prst="rect">
            <a:avLst/>
          </a:prstGeom>
        </p:spPr>
      </p:pic>
      <p:pic>
        <p:nvPicPr>
          <p:cNvPr id="3" name="Picture 2">
            <a:extLst>
              <a:ext uri="{FF2B5EF4-FFF2-40B4-BE49-F238E27FC236}">
                <a16:creationId xmlns:a16="http://schemas.microsoft.com/office/drawing/2014/main" id="{F2C6B89F-91ED-8849-8DF2-226E1AC4DBA3}"/>
              </a:ext>
            </a:extLst>
          </p:cNvPr>
          <p:cNvPicPr>
            <a:picLocks noChangeAspect="1"/>
          </p:cNvPicPr>
          <p:nvPr/>
        </p:nvPicPr>
        <p:blipFill>
          <a:blip r:embed="rId7"/>
          <a:stretch>
            <a:fillRect/>
          </a:stretch>
        </p:blipFill>
        <p:spPr>
          <a:xfrm>
            <a:off x="6088166" y="1031883"/>
            <a:ext cx="1531834" cy="36764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pPr eaLnBrk="1" hangingPunct="1"/>
            <a:r>
              <a:rPr lang="en-US" altLang="zh-CN">
                <a:latin typeface="Arial" charset="0"/>
                <a:ea typeface="宋体" charset="0"/>
              </a:rPr>
              <a:t>Wide Area Networks</a:t>
            </a:r>
          </a:p>
        </p:txBody>
      </p:sp>
      <p:sp>
        <p:nvSpPr>
          <p:cNvPr id="45059" name="Content Placeholder 1"/>
          <p:cNvSpPr>
            <a:spLocks noGrp="1"/>
          </p:cNvSpPr>
          <p:nvPr>
            <p:ph idx="1"/>
          </p:nvPr>
        </p:nvSpPr>
        <p:spPr/>
        <p:txBody>
          <a:bodyPr/>
          <a:lstStyle/>
          <a:p>
            <a:r>
              <a:rPr lang="en-US" altLang="zh-CN">
                <a:latin typeface="Arial" charset="0"/>
                <a:ea typeface="宋体" charset="0"/>
              </a:rPr>
              <a:t>A WAN spans a large geographical area, often a country or continent.</a:t>
            </a:r>
          </a:p>
        </p:txBody>
      </p:sp>
      <p:sp>
        <p:nvSpPr>
          <p:cNvPr id="3482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BF9A173-B583-394E-8750-3A1E327F31DA}" type="datetime1">
              <a:rPr lang="zh-CN" altLang="en-US"/>
              <a:pPr eaLnBrk="1" hangingPunct="1"/>
              <a:t>2020/3/9</a:t>
            </a:fld>
            <a:endParaRPr lang="en-US" altLang="zh-CN"/>
          </a:p>
        </p:txBody>
      </p:sp>
      <p:sp>
        <p:nvSpPr>
          <p:cNvPr id="34818" name="页脚占位符 4"/>
          <p:cNvSpPr>
            <a:spLocks noGrp="1"/>
          </p:cNvSpPr>
          <p:nvPr>
            <p:ph type="ftr" sz="quarter" idx="11"/>
          </p:nvPr>
        </p:nvSpPr>
        <p:spPr/>
        <p:txBody>
          <a:bodyPr/>
          <a:lstStyle/>
          <a:p>
            <a:pPr>
              <a:defRPr/>
            </a:pPr>
            <a:r>
              <a:rPr lang="en-US" altLang="zh-CN"/>
              <a:t>linwei@cuc.edu.cn</a:t>
            </a:r>
          </a:p>
        </p:txBody>
      </p:sp>
      <p:sp>
        <p:nvSpPr>
          <p:cNvPr id="3481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D95232D-900B-5944-9643-4BF756617A84}" type="slidenum">
              <a:rPr lang="en-US" altLang="zh-CN"/>
              <a:pPr eaLnBrk="1" hangingPunct="1"/>
              <a:t>41</a:t>
            </a:fld>
            <a:endParaRPr lang="en-US" altLang="zh-CN"/>
          </a:p>
        </p:txBody>
      </p:sp>
      <p:pic>
        <p:nvPicPr>
          <p:cNvPr id="45063"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222500" y="2706688"/>
            <a:ext cx="4778375" cy="315436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
        <p:nvSpPr>
          <p:cNvPr id="45064" name="Rectangle 2"/>
          <p:cNvSpPr>
            <a:spLocks noChangeArrowheads="1"/>
          </p:cNvSpPr>
          <p:nvPr/>
        </p:nvSpPr>
        <p:spPr bwMode="auto">
          <a:xfrm>
            <a:off x="2028825" y="5861050"/>
            <a:ext cx="56721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a:t>WAN that connects three branch offices in Australia</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p:txBody>
          <a:bodyPr/>
          <a:lstStyle/>
          <a:p>
            <a:pPr eaLnBrk="1" hangingPunct="1"/>
            <a:r>
              <a:rPr lang="en-US" altLang="zh-CN">
                <a:latin typeface="Arial" charset="0"/>
                <a:ea typeface="宋体" charset="0"/>
              </a:rPr>
              <a:t>Communication subnet</a:t>
            </a:r>
            <a:r>
              <a:rPr lang="en-US" altLang="zh-CN" sz="3400">
                <a:latin typeface="Arial" charset="0"/>
                <a:ea typeface="宋体" charset="0"/>
              </a:rPr>
              <a:t> </a:t>
            </a:r>
          </a:p>
        </p:txBody>
      </p:sp>
      <p:sp>
        <p:nvSpPr>
          <p:cNvPr id="46083" name="Rectangle 3"/>
          <p:cNvSpPr>
            <a:spLocks noGrp="1" noChangeArrowheads="1"/>
          </p:cNvSpPr>
          <p:nvPr>
            <p:ph idx="1"/>
          </p:nvPr>
        </p:nvSpPr>
        <p:spPr/>
        <p:txBody>
          <a:bodyPr/>
          <a:lstStyle/>
          <a:p>
            <a:pPr eaLnBrk="1" hangingPunct="1"/>
            <a:r>
              <a:rPr lang="en-US" altLang="zh-CN" sz="2400" dirty="0">
                <a:latin typeface="Arial" charset="0"/>
                <a:ea typeface="宋体" charset="0"/>
              </a:rPr>
              <a:t>Transmission lines </a:t>
            </a:r>
          </a:p>
          <a:p>
            <a:pPr lvl="1" eaLnBrk="1" hangingPunct="1"/>
            <a:r>
              <a:rPr lang="en-US" altLang="zh-CN" sz="2000" dirty="0">
                <a:latin typeface="Arial" charset="0"/>
                <a:ea typeface="宋体" charset="0"/>
              </a:rPr>
              <a:t>copper wire, optical fiber, or even radio links.</a:t>
            </a:r>
          </a:p>
          <a:p>
            <a:pPr lvl="1" eaLnBrk="1" hangingPunct="1"/>
            <a:r>
              <a:rPr lang="en-US" altLang="zh-CN" sz="2000" dirty="0">
                <a:latin typeface="Arial" charset="0"/>
                <a:ea typeface="宋体" charset="0"/>
              </a:rPr>
              <a:t>Most companies do not have transmission lines lying about, so instead they lease the lines.</a:t>
            </a:r>
          </a:p>
          <a:p>
            <a:pPr eaLnBrk="1" hangingPunct="1"/>
            <a:r>
              <a:rPr lang="en-US" altLang="zh-CN" sz="2400" dirty="0">
                <a:latin typeface="Arial" charset="0"/>
                <a:ea typeface="宋体" charset="0"/>
              </a:rPr>
              <a:t>Switching elements </a:t>
            </a:r>
          </a:p>
          <a:p>
            <a:pPr lvl="1" eaLnBrk="1" hangingPunct="1"/>
            <a:r>
              <a:rPr lang="en-US" altLang="zh-CN" sz="2000" dirty="0">
                <a:latin typeface="Arial" charset="0"/>
                <a:ea typeface="宋体" charset="0"/>
              </a:rPr>
              <a:t>Switches are the specialized computers called </a:t>
            </a:r>
            <a:r>
              <a:rPr lang="en-US" altLang="zh-CN" sz="2400" dirty="0">
                <a:solidFill>
                  <a:srgbClr val="FF3300"/>
                </a:solidFill>
                <a:latin typeface="Arial" charset="0"/>
                <a:ea typeface="宋体" charset="0"/>
              </a:rPr>
              <a:t>routers</a:t>
            </a:r>
            <a:r>
              <a:rPr lang="en-US" altLang="zh-CN" sz="2000" dirty="0">
                <a:latin typeface="Arial" charset="0"/>
                <a:ea typeface="宋体" charset="0"/>
              </a:rPr>
              <a:t> that connect two or more transmission lines</a:t>
            </a:r>
          </a:p>
          <a:p>
            <a:pPr eaLnBrk="1" hangingPunct="1"/>
            <a:r>
              <a:rPr lang="en-US" altLang="zh-CN" sz="2400" dirty="0">
                <a:latin typeface="Arial" charset="0"/>
                <a:ea typeface="宋体" charset="0"/>
              </a:rPr>
              <a:t>Subnet:</a:t>
            </a:r>
          </a:p>
          <a:p>
            <a:pPr lvl="1" eaLnBrk="1" hangingPunct="1"/>
            <a:r>
              <a:rPr lang="en-US" altLang="zh-CN" sz="2000" dirty="0">
                <a:latin typeface="Arial" charset="0"/>
                <a:ea typeface="宋体" charset="0"/>
              </a:rPr>
              <a:t>A collection of routers and communication lines that moved packets from the source host to the destination.</a:t>
            </a:r>
          </a:p>
        </p:txBody>
      </p:sp>
      <p:sp>
        <p:nvSpPr>
          <p:cNvPr id="3584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D35074C-D035-664C-8052-F803A49539DD}" type="datetime1">
              <a:rPr lang="zh-CN" altLang="en-US"/>
              <a:pPr eaLnBrk="1" hangingPunct="1"/>
              <a:t>2020/3/9</a:t>
            </a:fld>
            <a:endParaRPr lang="en-US" altLang="zh-CN"/>
          </a:p>
        </p:txBody>
      </p:sp>
      <p:sp>
        <p:nvSpPr>
          <p:cNvPr id="35845" name="页脚占位符 4"/>
          <p:cNvSpPr>
            <a:spLocks noGrp="1"/>
          </p:cNvSpPr>
          <p:nvPr>
            <p:ph type="ftr" sz="quarter" idx="11"/>
          </p:nvPr>
        </p:nvSpPr>
        <p:spPr/>
        <p:txBody>
          <a:bodyPr/>
          <a:lstStyle/>
          <a:p>
            <a:pPr>
              <a:defRPr/>
            </a:pPr>
            <a:r>
              <a:rPr lang="en-US" altLang="zh-CN"/>
              <a:t>linwei@cuc.edu.cn</a:t>
            </a:r>
          </a:p>
        </p:txBody>
      </p:sp>
      <p:sp>
        <p:nvSpPr>
          <p:cNvPr id="35846"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E806E14-197F-5043-967F-D9F2A0AEBF2A}" type="slidenum">
              <a:rPr lang="en-US" altLang="zh-CN"/>
              <a:pPr eaLnBrk="1" hangingPunct="1"/>
              <a:t>42</a:t>
            </a:fld>
            <a:endParaRPr lang="en-US" altLang="zh-CN"/>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页脚占位符 4"/>
          <p:cNvSpPr>
            <a:spLocks noGrp="1"/>
          </p:cNvSpPr>
          <p:nvPr>
            <p:ph type="ftr" sz="quarter" idx="11"/>
          </p:nvPr>
        </p:nvSpPr>
        <p:spPr/>
        <p:txBody>
          <a:bodyPr/>
          <a:lstStyle/>
          <a:p>
            <a:pPr>
              <a:defRPr/>
            </a:pPr>
            <a:r>
              <a:rPr lang="en-US" altLang="zh-CN"/>
              <a:t>linwei@cuc.edu.cn</a:t>
            </a:r>
          </a:p>
        </p:txBody>
      </p:sp>
      <p:sp>
        <p:nvSpPr>
          <p:cNvPr id="3686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D767BF2-0B7B-0B4C-95EF-39881FDCF59E}" type="slidenum">
              <a:rPr lang="en-US" altLang="zh-CN"/>
              <a:pPr eaLnBrk="1" hangingPunct="1"/>
              <a:t>43</a:t>
            </a:fld>
            <a:endParaRPr lang="en-US" altLang="zh-CN"/>
          </a:p>
        </p:txBody>
      </p:sp>
      <p:sp>
        <p:nvSpPr>
          <p:cNvPr id="47108" name="Rectangle 2"/>
          <p:cNvSpPr>
            <a:spLocks noGrp="1" noChangeArrowheads="1"/>
          </p:cNvSpPr>
          <p:nvPr>
            <p:ph type="title"/>
          </p:nvPr>
        </p:nvSpPr>
        <p:spPr>
          <a:xfrm>
            <a:off x="457200" y="122238"/>
            <a:ext cx="7929563" cy="1295400"/>
          </a:xfrm>
        </p:spPr>
        <p:txBody>
          <a:bodyPr/>
          <a:lstStyle/>
          <a:p>
            <a:pPr eaLnBrk="1" hangingPunct="1"/>
            <a:r>
              <a:rPr lang="en-US" altLang="zh-CN" sz="3600">
                <a:latin typeface="Arial" charset="0"/>
                <a:ea typeface="宋体" charset="0"/>
              </a:rPr>
              <a:t>Differences between WAN &amp;LAN</a:t>
            </a:r>
          </a:p>
        </p:txBody>
      </p:sp>
      <p:sp>
        <p:nvSpPr>
          <p:cNvPr id="3687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19F0A11-AA98-7346-8BF8-68ED168F1F9E}" type="datetime1">
              <a:rPr lang="zh-CN" altLang="en-US"/>
              <a:pPr eaLnBrk="1" hangingPunct="1"/>
              <a:t>2020/3/9</a:t>
            </a:fld>
            <a:endParaRPr lang="en-US" altLang="zh-CN"/>
          </a:p>
        </p:txBody>
      </p:sp>
      <p:sp>
        <p:nvSpPr>
          <p:cNvPr id="47110" name="Content Placeholder 1"/>
          <p:cNvSpPr>
            <a:spLocks noGrp="1"/>
          </p:cNvSpPr>
          <p:nvPr>
            <p:ph idx="1"/>
          </p:nvPr>
        </p:nvSpPr>
        <p:spPr/>
        <p:txBody>
          <a:bodyPr/>
          <a:lstStyle/>
          <a:p>
            <a:r>
              <a:rPr lang="en-US" altLang="zh-CN" dirty="0">
                <a:latin typeface="Arial" charset="0"/>
                <a:ea typeface="宋体" charset="0"/>
              </a:rPr>
              <a:t>In WAN, the hosts and subnet are owned and operated by different people</a:t>
            </a:r>
          </a:p>
          <a:p>
            <a:r>
              <a:rPr lang="en-US" altLang="zh-CN" dirty="0">
                <a:latin typeface="Arial" charset="0"/>
                <a:ea typeface="宋体" charset="0"/>
              </a:rPr>
              <a:t>The routers will usually connect different kinds of networking technology.</a:t>
            </a:r>
          </a:p>
          <a:p>
            <a:r>
              <a:rPr lang="en-US" altLang="zh-CN" dirty="0">
                <a:latin typeface="Arial" charset="0"/>
                <a:ea typeface="宋体" charset="0"/>
              </a:rPr>
              <a:t>What is connected to the subnet:</a:t>
            </a:r>
          </a:p>
          <a:p>
            <a:pPr lvl="1"/>
            <a:r>
              <a:rPr lang="en-US" altLang="zh-CN" dirty="0">
                <a:latin typeface="Arial" charset="0"/>
                <a:ea typeface="宋体" charset="0"/>
              </a:rPr>
              <a:t>Individual</a:t>
            </a:r>
            <a:r>
              <a:rPr lang="zh-CN" altLang="en-US" dirty="0">
                <a:latin typeface="Arial" charset="0"/>
                <a:ea typeface="宋体" charset="0"/>
              </a:rPr>
              <a:t> </a:t>
            </a:r>
            <a:r>
              <a:rPr lang="en-US" altLang="zh-CN" dirty="0">
                <a:latin typeface="Arial" charset="0"/>
                <a:ea typeface="宋体" charset="0"/>
              </a:rPr>
              <a:t>computers</a:t>
            </a:r>
          </a:p>
          <a:p>
            <a:pPr lvl="1"/>
            <a:r>
              <a:rPr lang="en-US" altLang="zh-CN" dirty="0">
                <a:latin typeface="Arial" charset="0"/>
                <a:ea typeface="宋体" charset="0"/>
              </a:rPr>
              <a:t>Could be entire LANs</a:t>
            </a:r>
          </a:p>
          <a:p>
            <a:pPr lvl="2"/>
            <a:r>
              <a:rPr lang="en-US" altLang="zh-CN" dirty="0">
                <a:latin typeface="Arial" charset="0"/>
                <a:ea typeface="宋体" charset="0"/>
              </a:rPr>
              <a:t>This</a:t>
            </a:r>
            <a:r>
              <a:rPr lang="zh-CN" altLang="en-US" dirty="0">
                <a:latin typeface="Arial" charset="0"/>
                <a:ea typeface="宋体" charset="0"/>
              </a:rPr>
              <a:t> </a:t>
            </a:r>
            <a:r>
              <a:rPr lang="en-US" altLang="zh-CN" dirty="0">
                <a:latin typeface="Arial" charset="0"/>
                <a:ea typeface="宋体" charset="0"/>
              </a:rPr>
              <a:t>is</a:t>
            </a:r>
            <a:r>
              <a:rPr lang="zh-CN" altLang="en-US" dirty="0">
                <a:latin typeface="Arial" charset="0"/>
                <a:ea typeface="宋体" charset="0"/>
              </a:rPr>
              <a:t> </a:t>
            </a:r>
            <a:r>
              <a:rPr lang="en-US" altLang="zh-CN" dirty="0">
                <a:latin typeface="Arial" charset="0"/>
                <a:ea typeface="宋体" charset="0"/>
              </a:rPr>
              <a:t>how</a:t>
            </a:r>
            <a:r>
              <a:rPr lang="zh-CN" altLang="en-US" dirty="0">
                <a:latin typeface="Arial" charset="0"/>
                <a:ea typeface="宋体" charset="0"/>
              </a:rPr>
              <a:t> </a:t>
            </a:r>
            <a:r>
              <a:rPr lang="en-US" altLang="zh-CN" dirty="0">
                <a:latin typeface="Arial" charset="0"/>
                <a:ea typeface="宋体" charset="0"/>
              </a:rPr>
              <a:t>larger</a:t>
            </a:r>
            <a:r>
              <a:rPr lang="zh-CN" altLang="en-US" dirty="0">
                <a:latin typeface="Arial" charset="0"/>
                <a:ea typeface="宋体" charset="0"/>
              </a:rPr>
              <a:t> </a:t>
            </a:r>
            <a:r>
              <a:rPr lang="en-US" altLang="zh-CN" dirty="0">
                <a:latin typeface="Arial" charset="0"/>
                <a:ea typeface="宋体" charset="0"/>
              </a:rPr>
              <a:t>networks</a:t>
            </a:r>
            <a:r>
              <a:rPr lang="zh-CN" altLang="en-US" dirty="0">
                <a:latin typeface="Arial" charset="0"/>
                <a:ea typeface="宋体" charset="0"/>
              </a:rPr>
              <a:t> </a:t>
            </a:r>
            <a:r>
              <a:rPr lang="en-US" altLang="zh-CN" dirty="0">
                <a:latin typeface="Arial" charset="0"/>
                <a:ea typeface="宋体" charset="0"/>
              </a:rPr>
              <a:t>are</a:t>
            </a:r>
            <a:r>
              <a:rPr lang="zh-CN" altLang="en-US" dirty="0">
                <a:latin typeface="Arial" charset="0"/>
                <a:ea typeface="宋体" charset="0"/>
              </a:rPr>
              <a:t> </a:t>
            </a:r>
            <a:r>
              <a:rPr lang="en-US" altLang="zh-CN" dirty="0">
                <a:latin typeface="Arial" charset="0"/>
                <a:ea typeface="宋体" charset="0"/>
              </a:rPr>
              <a:t>built</a:t>
            </a:r>
            <a:r>
              <a:rPr lang="zh-CN" altLang="en-US" dirty="0">
                <a:latin typeface="Arial" charset="0"/>
                <a:ea typeface="宋体" charset="0"/>
              </a:rPr>
              <a:t> </a:t>
            </a:r>
            <a:r>
              <a:rPr lang="en-US" altLang="zh-CN" dirty="0">
                <a:latin typeface="Arial" charset="0"/>
                <a:ea typeface="宋体" charset="0"/>
              </a:rPr>
              <a:t>from</a:t>
            </a:r>
            <a:r>
              <a:rPr lang="zh-CN" altLang="en-US" dirty="0">
                <a:latin typeface="Arial" charset="0"/>
                <a:ea typeface="宋体" charset="0"/>
              </a:rPr>
              <a:t> </a:t>
            </a:r>
            <a:r>
              <a:rPr lang="en-US" altLang="zh-CN" dirty="0">
                <a:latin typeface="Arial" charset="0"/>
                <a:ea typeface="宋体" charset="0"/>
              </a:rPr>
              <a:t>smaller</a:t>
            </a:r>
            <a:r>
              <a:rPr lang="zh-CN" altLang="en-US" dirty="0">
                <a:latin typeface="Arial" charset="0"/>
                <a:ea typeface="宋体" charset="0"/>
              </a:rPr>
              <a:t> </a:t>
            </a:r>
            <a:r>
              <a:rPr lang="en-US" altLang="zh-CN" dirty="0">
                <a:latin typeface="Arial" charset="0"/>
                <a:ea typeface="宋体" charset="0"/>
              </a:rPr>
              <a:t>ones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p:cNvSpPr>
            <a:spLocks noGrp="1"/>
          </p:cNvSpPr>
          <p:nvPr>
            <p:ph type="title"/>
          </p:nvPr>
        </p:nvSpPr>
        <p:spPr/>
        <p:txBody>
          <a:bodyPr/>
          <a:lstStyle/>
          <a:p>
            <a:r>
              <a:rPr lang="en-US" altLang="zh-CN">
                <a:latin typeface="Arial" charset="0"/>
                <a:ea typeface="宋体" charset="0"/>
              </a:rPr>
              <a:t>WAN via the Internet</a:t>
            </a:r>
          </a:p>
        </p:txBody>
      </p:sp>
      <p:sp>
        <p:nvSpPr>
          <p:cNvPr id="48131" name="Content Placeholder 2"/>
          <p:cNvSpPr>
            <a:spLocks noGrp="1"/>
          </p:cNvSpPr>
          <p:nvPr>
            <p:ph idx="1"/>
          </p:nvPr>
        </p:nvSpPr>
        <p:spPr/>
        <p:txBody>
          <a:bodyPr/>
          <a:lstStyle/>
          <a:p>
            <a:r>
              <a:rPr lang="en-US" altLang="zh-CN">
                <a:latin typeface="Arial" charset="0"/>
                <a:ea typeface="宋体" charset="0"/>
              </a:rPr>
              <a:t>VPN: flexible but lack control</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74781B4-4CB5-D943-9A9B-527759768D4E}"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C26725D-E537-C047-8031-7AF9F387A0D1}" type="slidenum">
              <a:rPr lang="en-US" altLang="zh-CN"/>
              <a:pPr eaLnBrk="1" hangingPunct="1"/>
              <a:t>44</a:t>
            </a:fld>
            <a:endParaRPr lang="en-US" altLang="zh-CN"/>
          </a:p>
        </p:txBody>
      </p:sp>
      <p:sp>
        <p:nvSpPr>
          <p:cNvPr id="48135" name="Content Placeholder 2"/>
          <p:cNvSpPr txBox="1">
            <a:spLocks/>
          </p:cNvSpPr>
          <p:nvPr/>
        </p:nvSpPr>
        <p:spPr bwMode="auto">
          <a:xfrm>
            <a:off x="-242888" y="5849938"/>
            <a:ext cx="9144001"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20000"/>
              </a:spcBef>
              <a:buClr>
                <a:schemeClr val="tx2"/>
              </a:buClr>
              <a:buSzPct val="70000"/>
            </a:pPr>
            <a:r>
              <a:rPr lang="en-US" altLang="zh-CN" sz="2400"/>
              <a:t>WAN using a virtual private network.</a:t>
            </a:r>
          </a:p>
        </p:txBody>
      </p:sp>
      <p:pic>
        <p:nvPicPr>
          <p:cNvPr id="48136"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89063" y="2152650"/>
            <a:ext cx="5881687" cy="3714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zh-CN">
                <a:latin typeface="Arial" charset="0"/>
                <a:ea typeface="宋体" charset="0"/>
              </a:rPr>
              <a:t>WAN via ISP network</a:t>
            </a:r>
          </a:p>
        </p:txBody>
      </p:sp>
      <p:sp>
        <p:nvSpPr>
          <p:cNvPr id="49155" name="Content Placeholder 2"/>
          <p:cNvSpPr>
            <a:spLocks noGrp="1"/>
          </p:cNvSpPr>
          <p:nvPr>
            <p:ph idx="1"/>
          </p:nvPr>
        </p:nvSpPr>
        <p:spPr/>
        <p:txBody>
          <a:bodyPr/>
          <a:lstStyle/>
          <a:p>
            <a:r>
              <a:rPr lang="en-US" altLang="zh-CN" sz="2800">
                <a:latin typeface="Arial" charset="0"/>
                <a:ea typeface="宋体" charset="0"/>
              </a:rPr>
              <a:t>The subnet is run by Internet Service Provider</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B0A9FFD-07AF-CF4A-8EB0-CA845ECB8A2C}"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353005C-105B-9549-BEBB-BA333369622D}" type="slidenum">
              <a:rPr lang="en-US" altLang="zh-CN"/>
              <a:pPr eaLnBrk="1" hangingPunct="1"/>
              <a:t>45</a:t>
            </a:fld>
            <a:endParaRPr lang="en-US" altLang="zh-CN"/>
          </a:p>
        </p:txBody>
      </p:sp>
      <p:sp>
        <p:nvSpPr>
          <p:cNvPr id="49159" name="Content Placeholder 2"/>
          <p:cNvSpPr txBox="1">
            <a:spLocks/>
          </p:cNvSpPr>
          <p:nvPr/>
        </p:nvSpPr>
        <p:spPr bwMode="auto">
          <a:xfrm>
            <a:off x="871538" y="5786438"/>
            <a:ext cx="7024687" cy="301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20000"/>
              </a:spcBef>
              <a:buClr>
                <a:schemeClr val="tx2"/>
              </a:buClr>
              <a:buSzPct val="70000"/>
            </a:pPr>
            <a:r>
              <a:rPr lang="en-US" altLang="zh-CN" sz="2000"/>
              <a:t>WAN using an ISP network.</a:t>
            </a:r>
          </a:p>
        </p:txBody>
      </p:sp>
      <p:pic>
        <p:nvPicPr>
          <p:cNvPr id="49160"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387475" y="2181225"/>
            <a:ext cx="6143625" cy="36560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p:txBody>
          <a:bodyPr/>
          <a:lstStyle/>
          <a:p>
            <a:pPr eaLnBrk="1" hangingPunct="1"/>
            <a:r>
              <a:rPr lang="en-US" altLang="zh-CN">
                <a:latin typeface="Arial" charset="0"/>
                <a:ea typeface="宋体" charset="0"/>
              </a:rPr>
              <a:t>WAN Terms</a:t>
            </a:r>
          </a:p>
        </p:txBody>
      </p:sp>
      <p:sp>
        <p:nvSpPr>
          <p:cNvPr id="50179" name="Rectangle 3"/>
          <p:cNvSpPr>
            <a:spLocks noGrp="1" noChangeArrowheads="1"/>
          </p:cNvSpPr>
          <p:nvPr>
            <p:ph idx="1"/>
          </p:nvPr>
        </p:nvSpPr>
        <p:spPr/>
        <p:txBody>
          <a:bodyPr/>
          <a:lstStyle/>
          <a:p>
            <a:pPr eaLnBrk="1" hangingPunct="1"/>
            <a:r>
              <a:rPr lang="en-US" altLang="zh-CN" dirty="0">
                <a:latin typeface="Arial" charset="0"/>
                <a:ea typeface="宋体" charset="0"/>
              </a:rPr>
              <a:t>Packet / Cell</a:t>
            </a:r>
          </a:p>
          <a:p>
            <a:pPr lvl="1" eaLnBrk="1" hangingPunct="1"/>
            <a:r>
              <a:rPr lang="en-US" altLang="zh-CN" sz="2200" dirty="0">
                <a:latin typeface="Arial" charset="0"/>
                <a:ea typeface="宋体" charset="0"/>
              </a:rPr>
              <a:t>the message is cut into packets before sending</a:t>
            </a:r>
          </a:p>
          <a:p>
            <a:pPr eaLnBrk="1" hangingPunct="1"/>
            <a:r>
              <a:rPr lang="en-US" altLang="zh-CN" dirty="0">
                <a:latin typeface="Arial" charset="0"/>
                <a:ea typeface="宋体" charset="0"/>
              </a:rPr>
              <a:t>Packet-switched / store-and-forward </a:t>
            </a:r>
          </a:p>
          <a:p>
            <a:pPr lvl="1" eaLnBrk="1" hangingPunct="1"/>
            <a:r>
              <a:rPr lang="en-US" altLang="zh-CN" sz="2200" dirty="0">
                <a:latin typeface="Arial" charset="0"/>
                <a:ea typeface="宋体" charset="0"/>
              </a:rPr>
              <a:t>the packet is received at each intermediate router in its entirety, stored there until the required output line is free, and then forwarded. </a:t>
            </a:r>
          </a:p>
          <a:p>
            <a:pPr eaLnBrk="1" hangingPunct="1"/>
            <a:r>
              <a:rPr lang="en-US" altLang="zh-CN" dirty="0">
                <a:latin typeface="Arial" charset="0"/>
                <a:ea typeface="宋体" charset="0"/>
              </a:rPr>
              <a:t>Routing algorithm </a:t>
            </a:r>
          </a:p>
          <a:p>
            <a:pPr lvl="1" eaLnBrk="1" hangingPunct="1"/>
            <a:r>
              <a:rPr lang="en-US" altLang="zh-CN" sz="2200" dirty="0">
                <a:latin typeface="Arial" charset="0"/>
                <a:ea typeface="宋体" charset="0"/>
              </a:rPr>
              <a:t>There</a:t>
            </a:r>
            <a:r>
              <a:rPr lang="zh-CN" altLang="en-US" sz="2200" dirty="0">
                <a:latin typeface="Arial" charset="0"/>
                <a:ea typeface="宋体" charset="0"/>
              </a:rPr>
              <a:t> </a:t>
            </a:r>
            <a:r>
              <a:rPr lang="en-US" altLang="zh-CN" sz="2200" dirty="0">
                <a:latin typeface="Arial" charset="0"/>
                <a:ea typeface="宋体" charset="0"/>
              </a:rPr>
              <a:t>may</a:t>
            </a:r>
            <a:r>
              <a:rPr lang="zh-CN" altLang="en-US" sz="2200" dirty="0">
                <a:latin typeface="Arial" charset="0"/>
                <a:ea typeface="宋体" charset="0"/>
              </a:rPr>
              <a:t> </a:t>
            </a:r>
            <a:r>
              <a:rPr lang="en-US" altLang="zh-CN" sz="2200" dirty="0">
                <a:latin typeface="Arial" charset="0"/>
                <a:ea typeface="宋体" charset="0"/>
              </a:rPr>
              <a:t>be</a:t>
            </a:r>
            <a:r>
              <a:rPr lang="zh-CN" altLang="en-US" sz="2200" dirty="0">
                <a:latin typeface="Arial" charset="0"/>
                <a:ea typeface="宋体" charset="0"/>
              </a:rPr>
              <a:t> </a:t>
            </a:r>
            <a:r>
              <a:rPr lang="en-US" altLang="zh-CN" sz="2200" dirty="0">
                <a:latin typeface="Arial" charset="0"/>
                <a:ea typeface="宋体" charset="0"/>
              </a:rPr>
              <a:t>many</a:t>
            </a:r>
            <a:r>
              <a:rPr lang="zh-CN" altLang="en-US" sz="2200" dirty="0">
                <a:latin typeface="Arial" charset="0"/>
                <a:ea typeface="宋体" charset="0"/>
              </a:rPr>
              <a:t> </a:t>
            </a:r>
            <a:r>
              <a:rPr lang="en-US" altLang="zh-CN" sz="2200" dirty="0">
                <a:latin typeface="Arial" charset="0"/>
                <a:ea typeface="宋体" charset="0"/>
              </a:rPr>
              <a:t>paths</a:t>
            </a:r>
            <a:r>
              <a:rPr lang="zh-CN" altLang="en-US" sz="2200" dirty="0">
                <a:latin typeface="Arial" charset="0"/>
                <a:ea typeface="宋体" charset="0"/>
              </a:rPr>
              <a:t> </a:t>
            </a:r>
            <a:r>
              <a:rPr lang="en-US" altLang="zh-CN" sz="2200" dirty="0">
                <a:latin typeface="Arial" charset="0"/>
                <a:ea typeface="宋体" charset="0"/>
              </a:rPr>
              <a:t>in</a:t>
            </a:r>
            <a:r>
              <a:rPr lang="zh-CN" altLang="en-US" sz="2200" dirty="0">
                <a:latin typeface="Arial" charset="0"/>
                <a:ea typeface="宋体" charset="0"/>
              </a:rPr>
              <a:t> </a:t>
            </a:r>
            <a:r>
              <a:rPr lang="en-US" altLang="zh-CN" sz="2200" dirty="0">
                <a:latin typeface="Arial" charset="0"/>
                <a:ea typeface="宋体" charset="0"/>
              </a:rPr>
              <a:t>the</a:t>
            </a:r>
            <a:r>
              <a:rPr lang="zh-CN" altLang="en-US" sz="2200" dirty="0">
                <a:latin typeface="Arial" charset="0"/>
                <a:ea typeface="宋体" charset="0"/>
              </a:rPr>
              <a:t> </a:t>
            </a:r>
            <a:r>
              <a:rPr lang="en-US" altLang="zh-CN" sz="2200" dirty="0">
                <a:latin typeface="Arial" charset="0"/>
                <a:ea typeface="宋体" charset="0"/>
              </a:rPr>
              <a:t>network</a:t>
            </a:r>
            <a:r>
              <a:rPr lang="zh-CN" altLang="en-US" sz="2200" dirty="0">
                <a:latin typeface="Arial" charset="0"/>
                <a:ea typeface="宋体" charset="0"/>
              </a:rPr>
              <a:t> </a:t>
            </a:r>
            <a:r>
              <a:rPr lang="en-US" altLang="zh-CN" sz="2200" dirty="0">
                <a:latin typeface="Arial" charset="0"/>
                <a:ea typeface="宋体" charset="0"/>
              </a:rPr>
              <a:t>that</a:t>
            </a:r>
            <a:r>
              <a:rPr lang="zh-CN" altLang="en-US" sz="2200" dirty="0">
                <a:latin typeface="Arial" charset="0"/>
                <a:ea typeface="宋体" charset="0"/>
              </a:rPr>
              <a:t> </a:t>
            </a:r>
            <a:r>
              <a:rPr lang="en-US" altLang="zh-CN" sz="2200" dirty="0">
                <a:latin typeface="Arial" charset="0"/>
                <a:ea typeface="宋体" charset="0"/>
              </a:rPr>
              <a:t>connect</a:t>
            </a:r>
            <a:r>
              <a:rPr lang="zh-CN" altLang="en-US" sz="2200" dirty="0">
                <a:latin typeface="Arial" charset="0"/>
                <a:ea typeface="宋体" charset="0"/>
              </a:rPr>
              <a:t> </a:t>
            </a:r>
            <a:r>
              <a:rPr lang="en-US" altLang="zh-CN" sz="2200" dirty="0">
                <a:latin typeface="Arial" charset="0"/>
                <a:ea typeface="宋体" charset="0"/>
              </a:rPr>
              <a:t>two</a:t>
            </a:r>
            <a:r>
              <a:rPr lang="zh-CN" altLang="en-US" sz="2200" dirty="0">
                <a:latin typeface="Arial" charset="0"/>
                <a:ea typeface="宋体" charset="0"/>
              </a:rPr>
              <a:t> </a:t>
            </a:r>
            <a:r>
              <a:rPr lang="en-US" altLang="zh-CN" sz="2200" dirty="0">
                <a:latin typeface="Arial" charset="0"/>
                <a:ea typeface="宋体" charset="0"/>
              </a:rPr>
              <a:t>computers.</a:t>
            </a:r>
            <a:r>
              <a:rPr lang="zh-CN" altLang="zh-CN" sz="2200" dirty="0">
                <a:latin typeface="Arial" charset="0"/>
                <a:ea typeface="宋体" charset="0"/>
              </a:rPr>
              <a:t> </a:t>
            </a:r>
            <a:r>
              <a:rPr lang="en-US" altLang="zh-CN" sz="2200" dirty="0">
                <a:latin typeface="Arial" charset="0"/>
                <a:ea typeface="宋体" charset="0"/>
              </a:rPr>
              <a:t>How</a:t>
            </a:r>
            <a:r>
              <a:rPr lang="zh-CN" altLang="en-US" sz="2200" dirty="0">
                <a:latin typeface="Arial" charset="0"/>
                <a:ea typeface="宋体" charset="0"/>
              </a:rPr>
              <a:t> </a:t>
            </a:r>
            <a:r>
              <a:rPr lang="en-US" altLang="zh-CN" sz="2200" dirty="0">
                <a:latin typeface="Arial" charset="0"/>
                <a:ea typeface="宋体" charset="0"/>
              </a:rPr>
              <a:t>the</a:t>
            </a:r>
            <a:r>
              <a:rPr lang="zh-CN" altLang="en-US" sz="2200" dirty="0">
                <a:latin typeface="Arial" charset="0"/>
                <a:ea typeface="宋体" charset="0"/>
              </a:rPr>
              <a:t> </a:t>
            </a:r>
            <a:r>
              <a:rPr lang="en-US" altLang="zh-CN" sz="2200" dirty="0">
                <a:latin typeface="Arial" charset="0"/>
                <a:ea typeface="宋体" charset="0"/>
              </a:rPr>
              <a:t>network</a:t>
            </a:r>
            <a:r>
              <a:rPr lang="zh-CN" altLang="en-US" sz="2200" dirty="0">
                <a:latin typeface="Arial" charset="0"/>
                <a:ea typeface="宋体" charset="0"/>
              </a:rPr>
              <a:t> </a:t>
            </a:r>
            <a:r>
              <a:rPr lang="en-US" altLang="zh-CN" sz="2200" dirty="0">
                <a:latin typeface="Arial" charset="0"/>
                <a:ea typeface="宋体" charset="0"/>
              </a:rPr>
              <a:t>makes</a:t>
            </a:r>
            <a:r>
              <a:rPr lang="zh-CN" altLang="en-US" sz="2200" dirty="0">
                <a:latin typeface="Arial" charset="0"/>
                <a:ea typeface="宋体" charset="0"/>
              </a:rPr>
              <a:t> </a:t>
            </a:r>
            <a:r>
              <a:rPr lang="en-US" altLang="zh-CN" sz="2200" dirty="0">
                <a:latin typeface="Arial" charset="0"/>
                <a:ea typeface="宋体" charset="0"/>
              </a:rPr>
              <a:t>the</a:t>
            </a:r>
            <a:r>
              <a:rPr lang="zh-CN" altLang="en-US" sz="2200" dirty="0">
                <a:latin typeface="Arial" charset="0"/>
                <a:ea typeface="宋体" charset="0"/>
              </a:rPr>
              <a:t> </a:t>
            </a:r>
            <a:r>
              <a:rPr lang="en-US" altLang="zh-CN" sz="2200" dirty="0">
                <a:latin typeface="Arial" charset="0"/>
                <a:ea typeface="宋体" charset="0"/>
              </a:rPr>
              <a:t>decision</a:t>
            </a:r>
            <a:r>
              <a:rPr lang="zh-CN" altLang="en-US" sz="2200" dirty="0">
                <a:latin typeface="Arial" charset="0"/>
                <a:ea typeface="宋体" charset="0"/>
              </a:rPr>
              <a:t> </a:t>
            </a:r>
            <a:r>
              <a:rPr lang="en-US" altLang="zh-CN" sz="2200" dirty="0">
                <a:latin typeface="Arial" charset="0"/>
                <a:ea typeface="宋体" charset="0"/>
              </a:rPr>
              <a:t>as</a:t>
            </a:r>
            <a:r>
              <a:rPr lang="zh-CN" altLang="en-US" sz="2200" dirty="0">
                <a:latin typeface="Arial" charset="0"/>
                <a:ea typeface="宋体" charset="0"/>
              </a:rPr>
              <a:t> </a:t>
            </a:r>
            <a:r>
              <a:rPr lang="en-US" altLang="zh-CN" sz="2200" dirty="0">
                <a:latin typeface="Arial" charset="0"/>
                <a:ea typeface="宋体" charset="0"/>
              </a:rPr>
              <a:t>to</a:t>
            </a:r>
            <a:r>
              <a:rPr lang="zh-CN" altLang="en-US" sz="2200" dirty="0">
                <a:latin typeface="Arial" charset="0"/>
                <a:ea typeface="宋体" charset="0"/>
              </a:rPr>
              <a:t> </a:t>
            </a:r>
            <a:r>
              <a:rPr lang="en-US" altLang="zh-CN" sz="2200" dirty="0">
                <a:latin typeface="Arial" charset="0"/>
                <a:ea typeface="宋体" charset="0"/>
              </a:rPr>
              <a:t>which</a:t>
            </a:r>
            <a:r>
              <a:rPr lang="zh-CN" altLang="en-US" sz="2200" dirty="0">
                <a:latin typeface="Arial" charset="0"/>
                <a:ea typeface="宋体" charset="0"/>
              </a:rPr>
              <a:t> </a:t>
            </a:r>
            <a:r>
              <a:rPr lang="en-US" altLang="zh-CN" sz="2200" dirty="0">
                <a:latin typeface="Arial" charset="0"/>
                <a:ea typeface="宋体" charset="0"/>
              </a:rPr>
              <a:t>path</a:t>
            </a:r>
            <a:r>
              <a:rPr lang="zh-CN" altLang="en-US" sz="2200" dirty="0">
                <a:latin typeface="Arial" charset="0"/>
                <a:ea typeface="宋体" charset="0"/>
              </a:rPr>
              <a:t> </a:t>
            </a:r>
            <a:r>
              <a:rPr lang="en-US" altLang="zh-CN" sz="2200" dirty="0">
                <a:latin typeface="Arial" charset="0"/>
                <a:ea typeface="宋体" charset="0"/>
              </a:rPr>
              <a:t>to</a:t>
            </a:r>
            <a:r>
              <a:rPr lang="zh-CN" altLang="en-US" sz="2200" dirty="0">
                <a:latin typeface="Arial" charset="0"/>
                <a:ea typeface="宋体" charset="0"/>
              </a:rPr>
              <a:t> </a:t>
            </a:r>
            <a:r>
              <a:rPr lang="en-US" altLang="zh-CN" sz="2200" dirty="0">
                <a:latin typeface="Arial" charset="0"/>
                <a:ea typeface="宋体" charset="0"/>
              </a:rPr>
              <a:t>use</a:t>
            </a:r>
            <a:r>
              <a:rPr lang="zh-CN" altLang="en-US" sz="2200" dirty="0">
                <a:latin typeface="Arial" charset="0"/>
                <a:ea typeface="宋体" charset="0"/>
              </a:rPr>
              <a:t> </a:t>
            </a:r>
            <a:r>
              <a:rPr lang="en-US" altLang="zh-CN" sz="2200" dirty="0">
                <a:latin typeface="Arial" charset="0"/>
                <a:ea typeface="宋体" charset="0"/>
              </a:rPr>
              <a:t>is</a:t>
            </a:r>
            <a:r>
              <a:rPr lang="zh-CN" altLang="en-US" sz="2200" dirty="0">
                <a:latin typeface="Arial" charset="0"/>
                <a:ea typeface="宋体" charset="0"/>
              </a:rPr>
              <a:t> </a:t>
            </a:r>
            <a:r>
              <a:rPr lang="en-US" altLang="zh-CN" sz="2200" dirty="0">
                <a:latin typeface="Arial" charset="0"/>
                <a:ea typeface="宋体" charset="0"/>
              </a:rPr>
              <a:t>called</a:t>
            </a:r>
            <a:r>
              <a:rPr lang="zh-CN" altLang="en-US" sz="2200" dirty="0">
                <a:latin typeface="Arial" charset="0"/>
                <a:ea typeface="宋体" charset="0"/>
              </a:rPr>
              <a:t> </a:t>
            </a:r>
            <a:r>
              <a:rPr lang="en-US" altLang="zh-CN" sz="2200" dirty="0">
                <a:latin typeface="Arial" charset="0"/>
                <a:ea typeface="宋体" charset="0"/>
              </a:rPr>
              <a:t>the</a:t>
            </a:r>
            <a:r>
              <a:rPr lang="zh-CN" altLang="en-US" sz="2200" dirty="0">
                <a:latin typeface="Arial" charset="0"/>
                <a:ea typeface="宋体" charset="0"/>
              </a:rPr>
              <a:t> </a:t>
            </a:r>
            <a:r>
              <a:rPr lang="en-US" altLang="zh-CN" sz="2200" dirty="0">
                <a:latin typeface="Arial" charset="0"/>
                <a:ea typeface="宋体" charset="0"/>
              </a:rPr>
              <a:t>routing</a:t>
            </a:r>
            <a:r>
              <a:rPr lang="zh-CN" altLang="en-US" sz="2200" dirty="0">
                <a:latin typeface="Arial" charset="0"/>
                <a:ea typeface="宋体" charset="0"/>
              </a:rPr>
              <a:t> </a:t>
            </a:r>
            <a:r>
              <a:rPr lang="en-US" altLang="zh-CN" sz="2200" dirty="0">
                <a:latin typeface="Arial" charset="0"/>
                <a:ea typeface="宋体" charset="0"/>
              </a:rPr>
              <a:t>algorithm.</a:t>
            </a:r>
            <a:r>
              <a:rPr lang="en-US" altLang="zh-CN" dirty="0">
                <a:latin typeface="Arial" charset="0"/>
                <a:ea typeface="宋体" charset="0"/>
              </a:rPr>
              <a:t> </a:t>
            </a:r>
            <a:endParaRPr lang="en-US" altLang="zh-CN" sz="3000" dirty="0">
              <a:latin typeface="Arial" charset="0"/>
              <a:ea typeface="宋体" charset="0"/>
            </a:endParaRPr>
          </a:p>
          <a:p>
            <a:pPr lvl="1" eaLnBrk="1" hangingPunct="1"/>
            <a:endParaRPr lang="en-US" altLang="zh-CN" dirty="0">
              <a:latin typeface="Arial" charset="0"/>
              <a:ea typeface="宋体" charset="0"/>
            </a:endParaRPr>
          </a:p>
        </p:txBody>
      </p:sp>
      <p:sp>
        <p:nvSpPr>
          <p:cNvPr id="3789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5376896-41C8-2B41-BA39-BDCABB63FCBA}" type="datetime1">
              <a:rPr lang="zh-CN" altLang="en-US"/>
              <a:pPr eaLnBrk="1" hangingPunct="1"/>
              <a:t>2020/3/9</a:t>
            </a:fld>
            <a:endParaRPr lang="en-US" altLang="zh-CN"/>
          </a:p>
        </p:txBody>
      </p:sp>
      <p:sp>
        <p:nvSpPr>
          <p:cNvPr id="37893" name="页脚占位符 4"/>
          <p:cNvSpPr>
            <a:spLocks noGrp="1"/>
          </p:cNvSpPr>
          <p:nvPr>
            <p:ph type="ftr" sz="quarter" idx="11"/>
          </p:nvPr>
        </p:nvSpPr>
        <p:spPr/>
        <p:txBody>
          <a:bodyPr/>
          <a:lstStyle/>
          <a:p>
            <a:pPr>
              <a:defRPr/>
            </a:pPr>
            <a:r>
              <a:rPr lang="en-US" altLang="zh-CN"/>
              <a:t>linwei@cuc.edu.cn</a:t>
            </a:r>
          </a:p>
        </p:txBody>
      </p:sp>
      <p:sp>
        <p:nvSpPr>
          <p:cNvPr id="37894"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B6540D3-247D-804A-BA47-51B0EFB306B3}" type="slidenum">
              <a:rPr lang="en-US" altLang="zh-CN"/>
              <a:pPr eaLnBrk="1" hangingPunct="1"/>
              <a:t>46</a:t>
            </a:fld>
            <a:endParaRPr lang="en-US" altLang="zh-CN"/>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p:txBody>
          <a:bodyPr/>
          <a:lstStyle/>
          <a:p>
            <a:pPr eaLnBrk="1" hangingPunct="1"/>
            <a:r>
              <a:rPr lang="en-US" altLang="zh-CN">
                <a:solidFill>
                  <a:srgbClr val="FF3300"/>
                </a:solidFill>
                <a:latin typeface="Arial" charset="0"/>
                <a:ea typeface="宋体" charset="0"/>
              </a:rPr>
              <a:t>Internet</a:t>
            </a:r>
          </a:p>
        </p:txBody>
      </p:sp>
      <p:sp>
        <p:nvSpPr>
          <p:cNvPr id="51203" name="Content Placeholder 6"/>
          <p:cNvSpPr>
            <a:spLocks noGrp="1"/>
          </p:cNvSpPr>
          <p:nvPr>
            <p:ph idx="1"/>
          </p:nvPr>
        </p:nvSpPr>
        <p:spPr/>
        <p:txBody>
          <a:bodyPr/>
          <a:lstStyle/>
          <a:p>
            <a:r>
              <a:rPr lang="en-US" altLang="zh-CN">
                <a:latin typeface="Arial" charset="0"/>
                <a:ea typeface="宋体" charset="0"/>
              </a:rPr>
              <a:t>Internetworks:</a:t>
            </a:r>
          </a:p>
          <a:p>
            <a:pPr lvl="1"/>
            <a:r>
              <a:rPr lang="en-US" altLang="zh-CN">
                <a:latin typeface="Arial" charset="0"/>
                <a:ea typeface="宋体" charset="0"/>
              </a:rPr>
              <a:t>Collection of interconnected networks.</a:t>
            </a:r>
          </a:p>
          <a:p>
            <a:pPr lvl="1"/>
            <a:r>
              <a:rPr lang="en-US" altLang="zh-CN">
                <a:latin typeface="Arial" charset="0"/>
                <a:ea typeface="宋体" charset="0"/>
              </a:rPr>
              <a:t>internet (lower case i) is generic term.</a:t>
            </a:r>
          </a:p>
          <a:p>
            <a:pPr lvl="1"/>
            <a:r>
              <a:rPr lang="en-US" altLang="zh-CN">
                <a:latin typeface="Arial" charset="0"/>
                <a:ea typeface="宋体" charset="0"/>
              </a:rPr>
              <a:t>Internet (upper case I) is worldwide connection to all kinds of machines.</a:t>
            </a:r>
          </a:p>
          <a:p>
            <a:endParaRPr lang="en-US" altLang="zh-CN">
              <a:latin typeface="Arial" charset="0"/>
              <a:ea typeface="宋体" charset="0"/>
            </a:endParaRPr>
          </a:p>
        </p:txBody>
      </p:sp>
      <p:sp>
        <p:nvSpPr>
          <p:cNvPr id="4301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53C4711-CB04-B440-8E2D-5D01E457552E}" type="datetime1">
              <a:rPr lang="zh-CN" altLang="en-US"/>
              <a:pPr eaLnBrk="1" hangingPunct="1"/>
              <a:t>2020/3/9</a:t>
            </a:fld>
            <a:endParaRPr lang="en-US" altLang="zh-CN"/>
          </a:p>
        </p:txBody>
      </p:sp>
      <p:sp>
        <p:nvSpPr>
          <p:cNvPr id="43013" name="页脚占位符 4"/>
          <p:cNvSpPr>
            <a:spLocks noGrp="1"/>
          </p:cNvSpPr>
          <p:nvPr>
            <p:ph type="ftr" sz="quarter" idx="11"/>
          </p:nvPr>
        </p:nvSpPr>
        <p:spPr/>
        <p:txBody>
          <a:bodyPr/>
          <a:lstStyle/>
          <a:p>
            <a:pPr>
              <a:defRPr/>
            </a:pPr>
            <a:r>
              <a:rPr lang="en-US" altLang="zh-CN"/>
              <a:t>linwei@cuc.edu.cn</a:t>
            </a:r>
          </a:p>
        </p:txBody>
      </p:sp>
      <p:sp>
        <p:nvSpPr>
          <p:cNvPr id="43014"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4952DF5-161A-5044-B035-8760EAEE826E}" type="slidenum">
              <a:rPr lang="en-US" altLang="zh-CN"/>
              <a:pPr eaLnBrk="1" hangingPunct="1"/>
              <a:t>47</a:t>
            </a:fld>
            <a:endParaRPr lang="en-US" altLang="zh-CN"/>
          </a:p>
        </p:txBody>
      </p:sp>
      <p:sp>
        <p:nvSpPr>
          <p:cNvPr id="51207" name="Text Box 5"/>
          <p:cNvSpPr txBox="1">
            <a:spLocks noChangeArrowheads="1"/>
          </p:cNvSpPr>
          <p:nvPr/>
        </p:nvSpPr>
        <p:spPr bwMode="auto">
          <a:xfrm>
            <a:off x="533400" y="1295400"/>
            <a:ext cx="8116888" cy="769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28600" indent="-22860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buFontTx/>
              <a:buChar char="•"/>
            </a:pPr>
            <a:endParaRPr lang="en-US" altLang="zh-CN" sz="2400">
              <a:latin typeface="Times New Roman" charset="0"/>
            </a:endParaRPr>
          </a:p>
          <a:p>
            <a:pPr>
              <a:buFontTx/>
              <a:buChar char="•"/>
            </a:pPr>
            <a:endParaRPr lang="zh-CN" altLang="en-US"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页脚占位符 4"/>
          <p:cNvSpPr>
            <a:spLocks noGrp="1"/>
          </p:cNvSpPr>
          <p:nvPr>
            <p:ph type="ftr" sz="quarter" idx="11"/>
          </p:nvPr>
        </p:nvSpPr>
        <p:spPr/>
        <p:txBody>
          <a:bodyPr/>
          <a:lstStyle/>
          <a:p>
            <a:pPr>
              <a:defRPr/>
            </a:pPr>
            <a:r>
              <a:rPr lang="en-US" altLang="zh-CN"/>
              <a:t>linwei@cuc.edu.cn</a:t>
            </a:r>
          </a:p>
        </p:txBody>
      </p:sp>
      <p:sp>
        <p:nvSpPr>
          <p:cNvPr id="4403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1B4345F-D539-7E46-AAFE-95995690E42A}" type="slidenum">
              <a:rPr lang="en-US" altLang="zh-CN"/>
              <a:pPr eaLnBrk="1" hangingPunct="1"/>
              <a:t>48</a:t>
            </a:fld>
            <a:endParaRPr lang="en-US" altLang="zh-CN"/>
          </a:p>
        </p:txBody>
      </p:sp>
      <p:sp>
        <p:nvSpPr>
          <p:cNvPr id="52228" name="Rectangle 2"/>
          <p:cNvSpPr>
            <a:spLocks noGrp="1" noChangeArrowheads="1"/>
          </p:cNvSpPr>
          <p:nvPr>
            <p:ph type="title"/>
          </p:nvPr>
        </p:nvSpPr>
        <p:spPr/>
        <p:txBody>
          <a:bodyPr/>
          <a:lstStyle/>
          <a:p>
            <a:pPr eaLnBrk="1" hangingPunct="1"/>
            <a:r>
              <a:rPr lang="en-US" altLang="zh-CN">
                <a:latin typeface="Arial" charset="0"/>
                <a:ea typeface="宋体" charset="0"/>
              </a:rPr>
              <a:t>1.3 Network Software</a:t>
            </a:r>
          </a:p>
        </p:txBody>
      </p:sp>
      <p:sp>
        <p:nvSpPr>
          <p:cNvPr id="52229" name="Rectangle 3"/>
          <p:cNvSpPr>
            <a:spLocks noGrp="1" noChangeArrowheads="1"/>
          </p:cNvSpPr>
          <p:nvPr>
            <p:ph type="body" idx="1"/>
          </p:nvPr>
        </p:nvSpPr>
        <p:spPr>
          <a:xfrm>
            <a:off x="584200" y="1774825"/>
            <a:ext cx="7451725" cy="4052888"/>
          </a:xfrm>
        </p:spPr>
        <p:txBody>
          <a:bodyPr/>
          <a:lstStyle/>
          <a:p>
            <a:pPr eaLnBrk="1" hangingPunct="1"/>
            <a:r>
              <a:rPr lang="en-US" altLang="zh-CN" sz="3200" dirty="0">
                <a:latin typeface="Arial" charset="0"/>
                <a:ea typeface="宋体" charset="0"/>
              </a:rPr>
              <a:t>Protocol Hierarchies</a:t>
            </a:r>
          </a:p>
          <a:p>
            <a:pPr eaLnBrk="1" hangingPunct="1"/>
            <a:r>
              <a:rPr lang="en-US" altLang="zh-CN" sz="3200" dirty="0">
                <a:latin typeface="Arial" charset="0"/>
                <a:ea typeface="宋体" charset="0"/>
              </a:rPr>
              <a:t>Design Issues for the Layers</a:t>
            </a:r>
          </a:p>
          <a:p>
            <a:pPr eaLnBrk="1" hangingPunct="1"/>
            <a:r>
              <a:rPr lang="en-US" altLang="zh-CN" sz="3200" dirty="0">
                <a:latin typeface="Arial" charset="0"/>
                <a:ea typeface="宋体" charset="0"/>
              </a:rPr>
              <a:t>Connection-Oriented and Connectionless Services</a:t>
            </a:r>
          </a:p>
          <a:p>
            <a:pPr eaLnBrk="1" hangingPunct="1"/>
            <a:r>
              <a:rPr lang="en-US" altLang="zh-CN" sz="3200" dirty="0">
                <a:latin typeface="Arial" charset="0"/>
                <a:ea typeface="宋体" charset="0"/>
              </a:rPr>
              <a:t>Service Primitives</a:t>
            </a:r>
          </a:p>
          <a:p>
            <a:pPr eaLnBrk="1" hangingPunct="1"/>
            <a:r>
              <a:rPr lang="en-US" altLang="zh-CN" sz="3200" dirty="0">
                <a:latin typeface="Arial" charset="0"/>
                <a:ea typeface="宋体" charset="0"/>
              </a:rPr>
              <a:t>The Relationship of Services to Protocols</a:t>
            </a:r>
          </a:p>
        </p:txBody>
      </p:sp>
      <p:sp>
        <p:nvSpPr>
          <p:cNvPr id="4403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9E3C757-F3C8-AE4F-906B-22987D2FC6E1}" type="datetime1">
              <a:rPr lang="zh-CN" altLang="en-US"/>
              <a:pPr eaLnBrk="1" hangingPunct="1"/>
              <a:t>2020/3/9</a:t>
            </a:fld>
            <a:endParaRPr lang="en-US" altLang="zh-CN"/>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4"/>
          <p:cNvSpPr>
            <a:spLocks noGrp="1"/>
          </p:cNvSpPr>
          <p:nvPr>
            <p:ph type="ftr" sz="quarter" idx="11"/>
          </p:nvPr>
        </p:nvSpPr>
        <p:spPr/>
        <p:txBody>
          <a:bodyPr/>
          <a:lstStyle/>
          <a:p>
            <a:pPr>
              <a:defRPr/>
            </a:pPr>
            <a:r>
              <a:rPr lang="en-US" altLang="zh-CN"/>
              <a:t>linwei@cuc.edu.cn</a:t>
            </a:r>
          </a:p>
        </p:txBody>
      </p:sp>
      <p:sp>
        <p:nvSpPr>
          <p:cNvPr id="4505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556EBAA-9A0F-6C4D-ADCF-55AF36159631}" type="slidenum">
              <a:rPr lang="en-US" altLang="zh-CN"/>
              <a:pPr eaLnBrk="1" hangingPunct="1"/>
              <a:t>49</a:t>
            </a:fld>
            <a:endParaRPr lang="en-US" altLang="zh-CN"/>
          </a:p>
        </p:txBody>
      </p:sp>
      <p:sp>
        <p:nvSpPr>
          <p:cNvPr id="53252" name="Rectangle 2"/>
          <p:cNvSpPr>
            <a:spLocks noGrp="1" noChangeArrowheads="1"/>
          </p:cNvSpPr>
          <p:nvPr>
            <p:ph type="title"/>
          </p:nvPr>
        </p:nvSpPr>
        <p:spPr/>
        <p:txBody>
          <a:bodyPr/>
          <a:lstStyle/>
          <a:p>
            <a:pPr eaLnBrk="1" hangingPunct="1"/>
            <a:r>
              <a:rPr lang="en-US" altLang="zh-CN" sz="3200">
                <a:latin typeface="Arial" charset="0"/>
                <a:ea typeface="宋体" charset="0"/>
              </a:rPr>
              <a:t>Philosophy of Protocol Hierarchies</a:t>
            </a:r>
          </a:p>
        </p:txBody>
      </p:sp>
      <p:sp>
        <p:nvSpPr>
          <p:cNvPr id="53253" name="Rectangle 3"/>
          <p:cNvSpPr>
            <a:spLocks noGrp="1" noChangeArrowheads="1"/>
          </p:cNvSpPr>
          <p:nvPr>
            <p:ph type="body" idx="1"/>
          </p:nvPr>
        </p:nvSpPr>
        <p:spPr>
          <a:xfrm>
            <a:off x="666003" y="1763713"/>
            <a:ext cx="7635811" cy="4356100"/>
          </a:xfrm>
        </p:spPr>
        <p:txBody>
          <a:bodyPr/>
          <a:lstStyle/>
          <a:p>
            <a:pPr eaLnBrk="1" hangingPunct="1">
              <a:lnSpc>
                <a:spcPct val="90000"/>
              </a:lnSpc>
            </a:pPr>
            <a:r>
              <a:rPr lang="en-US" altLang="zh-CN" dirty="0">
                <a:latin typeface="Arial" charset="0"/>
                <a:ea typeface="宋体" charset="0"/>
              </a:rPr>
              <a:t>Layering: </a:t>
            </a:r>
          </a:p>
          <a:p>
            <a:pPr lvl="1" eaLnBrk="1" hangingPunct="1">
              <a:lnSpc>
                <a:spcPct val="90000"/>
              </a:lnSpc>
            </a:pPr>
            <a:r>
              <a:rPr lang="en-US" altLang="zh-CN" dirty="0">
                <a:latin typeface="Arial" charset="0"/>
                <a:ea typeface="宋体" charset="0"/>
              </a:rPr>
              <a:t>To reduce their design complexity, most networks are organized as a stack of layers or levels, each one built upon the one below it. </a:t>
            </a:r>
          </a:p>
          <a:p>
            <a:pPr eaLnBrk="1" hangingPunct="1">
              <a:lnSpc>
                <a:spcPct val="90000"/>
              </a:lnSpc>
            </a:pPr>
            <a:r>
              <a:rPr lang="en-US" altLang="zh-CN" dirty="0">
                <a:latin typeface="Arial" charset="0"/>
                <a:ea typeface="宋体" charset="0"/>
              </a:rPr>
              <a:t>Services: </a:t>
            </a:r>
          </a:p>
          <a:p>
            <a:pPr lvl="1" eaLnBrk="1" hangingPunct="1">
              <a:lnSpc>
                <a:spcPct val="90000"/>
              </a:lnSpc>
            </a:pPr>
            <a:r>
              <a:rPr lang="en-US" altLang="zh-CN" dirty="0">
                <a:latin typeface="Arial" charset="0"/>
                <a:ea typeface="宋体" charset="0"/>
              </a:rPr>
              <a:t>The purpose of each layer is to offer certain service to the higher layer, shielding those layers from the details of how the offered services are actually implemented. </a:t>
            </a:r>
          </a:p>
        </p:txBody>
      </p:sp>
      <p:sp>
        <p:nvSpPr>
          <p:cNvPr id="4506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4B33FEF-5D84-EA4C-8516-8A26206F9B74}" type="datetime1">
              <a:rPr lang="zh-CN" altLang="en-US"/>
              <a:pPr eaLnBrk="1" hangingPunct="1"/>
              <a:t>2020/3/9</a:t>
            </a:fld>
            <a:endParaRPr lang="en-US" altLang="zh-C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页脚占位符 4"/>
          <p:cNvSpPr>
            <a:spLocks noGrp="1"/>
          </p:cNvSpPr>
          <p:nvPr>
            <p:ph type="ftr" sz="quarter" idx="11"/>
          </p:nvPr>
        </p:nvSpPr>
        <p:spPr/>
        <p:txBody>
          <a:bodyPr/>
          <a:lstStyle/>
          <a:p>
            <a:pPr>
              <a:defRPr/>
            </a:pPr>
            <a:r>
              <a:rPr lang="en-US" altLang="zh-CN"/>
              <a:t>linwei@cuc.edu.cn</a:t>
            </a:r>
          </a:p>
        </p:txBody>
      </p:sp>
      <p:sp>
        <p:nvSpPr>
          <p:cNvPr id="1126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7E2738D-2FC2-2B44-A979-F3FCED6D7EC0}" type="slidenum">
              <a:rPr lang="en-US" altLang="zh-CN"/>
              <a:pPr eaLnBrk="1" hangingPunct="1"/>
              <a:t>5</a:t>
            </a:fld>
            <a:endParaRPr lang="en-US" altLang="zh-CN"/>
          </a:p>
        </p:txBody>
      </p:sp>
      <p:sp>
        <p:nvSpPr>
          <p:cNvPr id="8196" name="Rectangle 2"/>
          <p:cNvSpPr>
            <a:spLocks noGrp="1" noChangeArrowheads="1"/>
          </p:cNvSpPr>
          <p:nvPr>
            <p:ph type="title"/>
          </p:nvPr>
        </p:nvSpPr>
        <p:spPr>
          <a:xfrm>
            <a:off x="2895600" y="457200"/>
            <a:ext cx="3352800" cy="914400"/>
          </a:xfrm>
        </p:spPr>
        <p:txBody>
          <a:bodyPr/>
          <a:lstStyle/>
          <a:p>
            <a:pPr eaLnBrk="1" hangingPunct="1"/>
            <a:r>
              <a:rPr lang="en-US" altLang="zh-CN" sz="3500">
                <a:solidFill>
                  <a:srgbClr val="FF3300"/>
                </a:solidFill>
                <a:latin typeface="Arial" charset="0"/>
                <a:ea typeface="宋体" charset="0"/>
              </a:rPr>
              <a:t>Topics</a:t>
            </a:r>
          </a:p>
        </p:txBody>
      </p:sp>
      <p:sp>
        <p:nvSpPr>
          <p:cNvPr id="8197" name="Rectangle 3"/>
          <p:cNvSpPr>
            <a:spLocks noChangeArrowheads="1"/>
          </p:cNvSpPr>
          <p:nvPr/>
        </p:nvSpPr>
        <p:spPr bwMode="auto">
          <a:xfrm>
            <a:off x="4648200" y="3352800"/>
            <a:ext cx="4267200" cy="600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txBody>
          <a:bodyPr lIns="63500" tIns="25400" rIns="63500" bIns="25400">
            <a:spAutoFit/>
          </a:bodyPr>
          <a:lstStyle/>
          <a:p>
            <a:pPr marL="342900" indent="-342900" eaLnBrk="0" hangingPunct="0">
              <a:lnSpc>
                <a:spcPct val="90000"/>
              </a:lnSpc>
              <a:spcBef>
                <a:spcPct val="20000"/>
              </a:spcBef>
            </a:pPr>
            <a:r>
              <a:rPr lang="en-US" altLang="zh-CN" sz="2000">
                <a:latin typeface="Comic Sans MS" charset="0"/>
              </a:rPr>
              <a:t>Some of the overall issues we’ll be dealing with in this course</a:t>
            </a:r>
            <a:r>
              <a:rPr lang="en-US" altLang="zh-CN" sz="2000" b="1">
                <a:latin typeface="Comic Sans MS" charset="0"/>
              </a:rPr>
              <a:t>.</a:t>
            </a:r>
            <a:endParaRPr lang="en-US" altLang="zh-CN" sz="2000">
              <a:latin typeface="Comic Sans MS" charset="0"/>
            </a:endParaRPr>
          </a:p>
        </p:txBody>
      </p:sp>
      <p:sp>
        <p:nvSpPr>
          <p:cNvPr id="8198" name="Rectangle 4"/>
          <p:cNvSpPr>
            <a:spLocks noChangeArrowheads="1"/>
          </p:cNvSpPr>
          <p:nvPr/>
        </p:nvSpPr>
        <p:spPr bwMode="auto">
          <a:xfrm>
            <a:off x="188913" y="1958975"/>
            <a:ext cx="3970337" cy="4070350"/>
          </a:xfrm>
          <a:prstGeom prst="rect">
            <a:avLst/>
          </a:prstGeom>
          <a:solidFill>
            <a:schemeClr val="bg1"/>
          </a:solidFill>
          <a:ln w="9525">
            <a:solidFill>
              <a:schemeClr val="tx1"/>
            </a:solidFill>
            <a:miter lim="800000"/>
            <a:headEnd/>
            <a:tailEnd/>
          </a:ln>
        </p:spPr>
        <p:txBody>
          <a:bodyPr/>
          <a:lstStyle/>
          <a:p>
            <a:pPr marL="457200" indent="-457200">
              <a:lnSpc>
                <a:spcPct val="90000"/>
              </a:lnSpc>
              <a:spcBef>
                <a:spcPct val="50000"/>
              </a:spcBef>
              <a:buClr>
                <a:schemeClr val="tx2"/>
              </a:buClr>
              <a:buSzPct val="70000"/>
              <a:buFont typeface="Wingdings" charset="0"/>
              <a:buNone/>
            </a:pPr>
            <a:r>
              <a:rPr lang="en-US" altLang="zh-CN" sz="2600" dirty="0"/>
              <a:t>1.1   Uses of computer networks</a:t>
            </a:r>
          </a:p>
          <a:p>
            <a:pPr marL="457200" indent="-457200">
              <a:lnSpc>
                <a:spcPct val="90000"/>
              </a:lnSpc>
              <a:spcBef>
                <a:spcPct val="50000"/>
              </a:spcBef>
              <a:buClr>
                <a:schemeClr val="tx2"/>
              </a:buClr>
              <a:buSzPct val="70000"/>
              <a:buFont typeface="Wingdings" charset="0"/>
              <a:buNone/>
            </a:pPr>
            <a:r>
              <a:rPr lang="en-US" altLang="zh-CN" sz="2600" dirty="0"/>
              <a:t>1.2   Network Hardware</a:t>
            </a:r>
          </a:p>
          <a:p>
            <a:pPr marL="457200" indent="-457200">
              <a:lnSpc>
                <a:spcPct val="90000"/>
              </a:lnSpc>
              <a:spcBef>
                <a:spcPct val="50000"/>
              </a:spcBef>
              <a:buClr>
                <a:schemeClr val="tx2"/>
              </a:buClr>
              <a:buSzPct val="70000"/>
              <a:buFont typeface="Wingdings" charset="0"/>
              <a:buNone/>
            </a:pPr>
            <a:r>
              <a:rPr lang="en-US" altLang="zh-CN" sz="2600" dirty="0"/>
              <a:t>1.3   Network Software</a:t>
            </a:r>
          </a:p>
          <a:p>
            <a:pPr marL="457200" indent="-457200">
              <a:lnSpc>
                <a:spcPct val="90000"/>
              </a:lnSpc>
              <a:spcBef>
                <a:spcPct val="50000"/>
              </a:spcBef>
              <a:buClr>
                <a:schemeClr val="tx2"/>
              </a:buClr>
              <a:buSzPct val="70000"/>
              <a:buFont typeface="Wingdings" charset="0"/>
              <a:buNone/>
            </a:pPr>
            <a:r>
              <a:rPr lang="en-US" altLang="zh-CN" sz="2600" dirty="0"/>
              <a:t>1.4   Reference Models</a:t>
            </a:r>
          </a:p>
          <a:p>
            <a:pPr marL="457200" indent="-457200">
              <a:lnSpc>
                <a:spcPct val="90000"/>
              </a:lnSpc>
              <a:spcBef>
                <a:spcPct val="50000"/>
              </a:spcBef>
              <a:buClr>
                <a:schemeClr val="tx2"/>
              </a:buClr>
              <a:buSzPct val="70000"/>
              <a:buFont typeface="Wingdings" charset="0"/>
              <a:buNone/>
            </a:pPr>
            <a:r>
              <a:rPr lang="en-US" altLang="zh-CN" sz="2600" dirty="0"/>
              <a:t>1.5   Example Networks</a:t>
            </a:r>
          </a:p>
          <a:p>
            <a:pPr marL="457200" indent="-457200">
              <a:lnSpc>
                <a:spcPct val="90000"/>
              </a:lnSpc>
              <a:spcBef>
                <a:spcPct val="50000"/>
              </a:spcBef>
              <a:buClr>
                <a:schemeClr val="tx2"/>
              </a:buClr>
              <a:buSzPct val="70000"/>
              <a:buFont typeface="Wingdings" charset="0"/>
              <a:buNone/>
            </a:pPr>
            <a:r>
              <a:rPr lang="en-US" altLang="zh-CN" sz="2600" dirty="0"/>
              <a:t>1.6   Network Standardization</a:t>
            </a:r>
          </a:p>
          <a:p>
            <a:pPr marL="457200" indent="-457200">
              <a:spcBef>
                <a:spcPct val="20000"/>
              </a:spcBef>
              <a:buClr>
                <a:schemeClr val="tx2"/>
              </a:buClr>
              <a:buSzPct val="70000"/>
              <a:buFont typeface="Wingdings" charset="0"/>
              <a:buNone/>
            </a:pPr>
            <a:endParaRPr lang="zh-CN" altLang="en-US" sz="1900" dirty="0"/>
          </a:p>
        </p:txBody>
      </p:sp>
      <p:sp>
        <p:nvSpPr>
          <p:cNvPr id="1127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9315347-FCE3-1049-9E3F-EFEAA13B7D57}" type="datetime1">
              <a:rPr lang="zh-CN" altLang="en-US"/>
              <a:pPr eaLnBrk="1" hangingPunct="1"/>
              <a:t>2020/3/9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zh-CN">
                <a:latin typeface="Arial" charset="0"/>
                <a:ea typeface="宋体" charset="0"/>
              </a:rPr>
              <a:t>Layer n Protocol</a:t>
            </a:r>
          </a:p>
        </p:txBody>
      </p:sp>
      <p:sp>
        <p:nvSpPr>
          <p:cNvPr id="54275" name="Content Placeholder 2"/>
          <p:cNvSpPr>
            <a:spLocks noGrp="1"/>
          </p:cNvSpPr>
          <p:nvPr>
            <p:ph idx="1"/>
          </p:nvPr>
        </p:nvSpPr>
        <p:spPr/>
        <p:txBody>
          <a:bodyPr/>
          <a:lstStyle/>
          <a:p>
            <a:pPr marL="342900" lvl="2" indent="-342900">
              <a:buClr>
                <a:schemeClr val="tx2"/>
              </a:buClr>
            </a:pPr>
            <a:r>
              <a:rPr lang="en-US" altLang="zh-CN" sz="3200" dirty="0">
                <a:latin typeface="Arial" charset="0"/>
                <a:ea typeface="宋体" charset="0"/>
              </a:rPr>
              <a:t>Layer n on one machine carries on a conversation with layer n on another machine. The rules and conventions used in this conversation are collectively known as the </a:t>
            </a:r>
            <a:r>
              <a:rPr lang="en-US" altLang="zh-CN" sz="3200" b="1" dirty="0">
                <a:latin typeface="Arial" charset="0"/>
                <a:ea typeface="宋体" charset="0"/>
              </a:rPr>
              <a:t>layer n protocol</a:t>
            </a:r>
            <a:r>
              <a:rPr lang="en-US" altLang="zh-CN" sz="3200" dirty="0">
                <a:latin typeface="Arial" charset="0"/>
                <a:ea typeface="宋体" charset="0"/>
              </a:rPr>
              <a:t>.</a:t>
            </a:r>
          </a:p>
          <a:p>
            <a:pPr marL="342900" lvl="2" indent="-342900">
              <a:buClr>
                <a:schemeClr val="tx2"/>
              </a:buClr>
            </a:pPr>
            <a:r>
              <a:rPr lang="zh-CN" altLang="en-US" sz="3200" dirty="0">
                <a:latin typeface="Arial" charset="0"/>
                <a:ea typeface="宋体" charset="0"/>
              </a:rPr>
              <a:t> </a:t>
            </a:r>
            <a:r>
              <a:rPr lang="en-US" altLang="zh-CN" sz="3200" dirty="0">
                <a:latin typeface="Arial" charset="0"/>
                <a:ea typeface="宋体" charset="0"/>
              </a:rPr>
              <a:t>A </a:t>
            </a:r>
            <a:r>
              <a:rPr lang="en-US" altLang="zh-CN" sz="3200" dirty="0">
                <a:solidFill>
                  <a:srgbClr val="FF0000"/>
                </a:solidFill>
                <a:latin typeface="Arial" charset="0"/>
                <a:ea typeface="宋体" charset="0"/>
              </a:rPr>
              <a:t>protocol</a:t>
            </a:r>
            <a:r>
              <a:rPr lang="en-US" altLang="zh-CN" sz="3200" dirty="0">
                <a:latin typeface="Arial" charset="0"/>
                <a:ea typeface="宋体" charset="0"/>
              </a:rPr>
              <a:t> is an agreement between communicating parties on how communication is to proceed.</a:t>
            </a:r>
          </a:p>
          <a:p>
            <a:pPr marL="342900" lvl="2" indent="-342900">
              <a:buClr>
                <a:schemeClr val="tx2"/>
              </a:buClr>
            </a:pPr>
            <a:endParaRPr lang="en-US" altLang="zh-CN" sz="3200" dirty="0">
              <a:latin typeface="Arial" charset="0"/>
              <a:ea typeface="宋体" charset="0"/>
            </a:endParaRPr>
          </a:p>
          <a:p>
            <a:endParaRPr lang="en-US" altLang="zh-CN" sz="4000" dirty="0">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DC72538-9470-024F-B5ED-627130C9675F}"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B9BAE0E-25AC-4F45-913A-A35C2F2A8EEA}" type="slidenum">
              <a:rPr lang="en-US" altLang="zh-CN"/>
              <a:pPr eaLnBrk="1" hangingPunct="1"/>
              <a:t>50</a:t>
            </a:fld>
            <a:endParaRPr lang="en-US" altLang="zh-CN"/>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页脚占位符 4"/>
          <p:cNvSpPr>
            <a:spLocks noGrp="1"/>
          </p:cNvSpPr>
          <p:nvPr>
            <p:ph type="ftr" sz="quarter" idx="11"/>
          </p:nvPr>
        </p:nvSpPr>
        <p:spPr/>
        <p:txBody>
          <a:bodyPr/>
          <a:lstStyle/>
          <a:p>
            <a:pPr>
              <a:defRPr/>
            </a:pPr>
            <a:r>
              <a:rPr lang="en-US" altLang="zh-CN"/>
              <a:t>linwei@cuc.edu.cn</a:t>
            </a:r>
          </a:p>
        </p:txBody>
      </p:sp>
      <p:sp>
        <p:nvSpPr>
          <p:cNvPr id="4608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AC31549-13E5-0643-913D-3955E2D5713F}" type="slidenum">
              <a:rPr lang="en-US" altLang="zh-CN"/>
              <a:pPr eaLnBrk="1" hangingPunct="1"/>
              <a:t>51</a:t>
            </a:fld>
            <a:endParaRPr lang="en-US" altLang="zh-CN"/>
          </a:p>
        </p:txBody>
      </p:sp>
      <p:sp>
        <p:nvSpPr>
          <p:cNvPr id="55300" name="Rectangle 2"/>
          <p:cNvSpPr>
            <a:spLocks noGrp="1" noChangeArrowheads="1"/>
          </p:cNvSpPr>
          <p:nvPr>
            <p:ph type="body" idx="1"/>
          </p:nvPr>
        </p:nvSpPr>
        <p:spPr>
          <a:xfrm>
            <a:off x="533400" y="1371600"/>
            <a:ext cx="4114800" cy="3048000"/>
          </a:xfrm>
        </p:spPr>
        <p:txBody>
          <a:bodyPr/>
          <a:lstStyle/>
          <a:p>
            <a:pPr eaLnBrk="1" hangingPunct="1"/>
            <a:r>
              <a:rPr lang="en-US" altLang="zh-CN" sz="2200" b="1">
                <a:latin typeface="Comic Sans MS" charset="0"/>
                <a:ea typeface="宋体" charset="0"/>
              </a:rPr>
              <a:t>Human protocols:</a:t>
            </a:r>
          </a:p>
          <a:p>
            <a:pPr eaLnBrk="1" hangingPunct="1"/>
            <a:r>
              <a:rPr lang="en-US" altLang="zh-CN" sz="2200">
                <a:latin typeface="Comic Sans MS" charset="0"/>
                <a:ea typeface="宋体" charset="0"/>
              </a:rPr>
              <a:t>“what’s the time?”</a:t>
            </a:r>
          </a:p>
          <a:p>
            <a:pPr eaLnBrk="1" hangingPunct="1"/>
            <a:r>
              <a:rPr lang="en-US" altLang="zh-CN" sz="2200">
                <a:latin typeface="Comic Sans MS" charset="0"/>
                <a:ea typeface="宋体" charset="0"/>
              </a:rPr>
              <a:t>“How are you doing?”</a:t>
            </a:r>
          </a:p>
          <a:p>
            <a:pPr eaLnBrk="1" hangingPunct="1"/>
            <a:r>
              <a:rPr lang="en-US" altLang="zh-CN" sz="2200">
                <a:latin typeface="Comic Sans MS" charset="0"/>
                <a:ea typeface="宋体" charset="0"/>
              </a:rPr>
              <a:t>“I have a question”</a:t>
            </a:r>
            <a:endParaRPr lang="en-US" altLang="zh-CN">
              <a:latin typeface="Comic Sans MS" charset="0"/>
              <a:ea typeface="宋体" charset="0"/>
            </a:endParaRPr>
          </a:p>
          <a:p>
            <a:pPr eaLnBrk="1" hangingPunct="1">
              <a:buFont typeface="Wingdings" charset="0"/>
              <a:buNone/>
            </a:pPr>
            <a:r>
              <a:rPr lang="en-US" altLang="zh-CN" sz="2200">
                <a:latin typeface="Comic Sans MS" charset="0"/>
                <a:ea typeface="宋体" charset="0"/>
              </a:rPr>
              <a:t>- Specific messages sent</a:t>
            </a:r>
          </a:p>
          <a:p>
            <a:pPr eaLnBrk="1" hangingPunct="1">
              <a:buFont typeface="Wingdings" charset="0"/>
              <a:buNone/>
            </a:pPr>
            <a:r>
              <a:rPr lang="en-US" altLang="zh-CN" sz="2200">
                <a:latin typeface="Comic Sans MS" charset="0"/>
                <a:ea typeface="宋体" charset="0"/>
              </a:rPr>
              <a:t>- Specific actions taken when messages received, or other events</a:t>
            </a:r>
          </a:p>
        </p:txBody>
      </p:sp>
      <p:sp>
        <p:nvSpPr>
          <p:cNvPr id="55301" name="Rectangle 4"/>
          <p:cNvSpPr>
            <a:spLocks noChangeArrowheads="1"/>
          </p:cNvSpPr>
          <p:nvPr/>
        </p:nvSpPr>
        <p:spPr bwMode="auto">
          <a:xfrm>
            <a:off x="4800600" y="1371600"/>
            <a:ext cx="3810000" cy="3244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2"/>
              </a:buClr>
              <a:buSzPct val="70000"/>
              <a:buFont typeface="Wingdings" charset="0"/>
              <a:buNone/>
            </a:pPr>
            <a:r>
              <a:rPr lang="en-US" altLang="zh-CN" sz="2200" b="1">
                <a:latin typeface="Comic Sans MS" charset="0"/>
              </a:rPr>
              <a:t>Network protocols:</a:t>
            </a:r>
          </a:p>
          <a:p>
            <a:pPr marL="342900" indent="-342900">
              <a:spcBef>
                <a:spcPct val="20000"/>
              </a:spcBef>
              <a:buClr>
                <a:schemeClr val="tx2"/>
              </a:buClr>
              <a:buSzPct val="70000"/>
              <a:buFont typeface="Wingdings" charset="0"/>
              <a:buChar char="l"/>
            </a:pPr>
            <a:r>
              <a:rPr lang="en-US" altLang="zh-CN" sz="2200">
                <a:latin typeface="Comic Sans MS" charset="0"/>
              </a:rPr>
              <a:t>Machines rather than humans</a:t>
            </a:r>
          </a:p>
          <a:p>
            <a:pPr marL="342900" indent="-342900">
              <a:spcBef>
                <a:spcPct val="20000"/>
              </a:spcBef>
              <a:buClr>
                <a:schemeClr val="tx2"/>
              </a:buClr>
              <a:buSzPct val="70000"/>
              <a:buFont typeface="Wingdings" charset="0"/>
              <a:buChar char="l"/>
            </a:pPr>
            <a:r>
              <a:rPr lang="en-US" altLang="zh-CN" sz="2200">
                <a:latin typeface="Comic Sans MS" charset="0"/>
              </a:rPr>
              <a:t>All communication activity in Internet governed by protocols</a:t>
            </a:r>
          </a:p>
        </p:txBody>
      </p:sp>
      <p:sp>
        <p:nvSpPr>
          <p:cNvPr id="55302" name="Rectangle 5"/>
          <p:cNvSpPr>
            <a:spLocks noChangeArrowheads="1"/>
          </p:cNvSpPr>
          <p:nvPr/>
        </p:nvSpPr>
        <p:spPr bwMode="auto">
          <a:xfrm>
            <a:off x="722313" y="4556125"/>
            <a:ext cx="7467600" cy="10779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eaLnBrk="0" hangingPunct="0">
              <a:spcBef>
                <a:spcPct val="20000"/>
              </a:spcBef>
              <a:buClr>
                <a:schemeClr val="tx1"/>
              </a:buClr>
              <a:buFontTx/>
              <a:buChar char="•"/>
            </a:pPr>
            <a:r>
              <a:rPr lang="en-US" altLang="zh-CN" sz="2000" dirty="0">
                <a:solidFill>
                  <a:srgbClr val="FF3300"/>
                </a:solidFill>
                <a:latin typeface="+mn-lt"/>
              </a:rPr>
              <a:t>Protocols</a:t>
            </a:r>
            <a:r>
              <a:rPr lang="en-US" altLang="zh-CN" sz="2000" dirty="0">
                <a:latin typeface="+mn-lt"/>
              </a:rPr>
              <a:t> define format, order of messages sent and 	received among network entities, and actions taken 	on message transmission</a:t>
            </a:r>
            <a:r>
              <a:rPr lang="zh-CN" altLang="zh-CN" sz="2000" dirty="0">
                <a:latin typeface="+mn-lt"/>
              </a:rPr>
              <a:t> </a:t>
            </a:r>
            <a:r>
              <a:rPr lang="en-US" altLang="zh-CN" sz="2000" dirty="0">
                <a:latin typeface="+mn-lt"/>
              </a:rPr>
              <a:t>and</a:t>
            </a:r>
            <a:r>
              <a:rPr lang="zh-CN" altLang="en-US" sz="2000" dirty="0">
                <a:latin typeface="+mn-lt"/>
              </a:rPr>
              <a:t> </a:t>
            </a:r>
            <a:r>
              <a:rPr lang="en-US" altLang="zh-CN" sz="2000" dirty="0">
                <a:latin typeface="+mn-lt"/>
              </a:rPr>
              <a:t>receipt.</a:t>
            </a:r>
            <a:r>
              <a:rPr lang="en-US" altLang="zh-CN" sz="2400" i="1" dirty="0">
                <a:solidFill>
                  <a:srgbClr val="FF0000"/>
                </a:solidFill>
                <a:latin typeface="+mn-lt"/>
              </a:rPr>
              <a:t> </a:t>
            </a:r>
          </a:p>
        </p:txBody>
      </p:sp>
      <p:sp>
        <p:nvSpPr>
          <p:cNvPr id="55303" name="Rectangle 6"/>
          <p:cNvSpPr>
            <a:spLocks noGrp="1" noChangeArrowheads="1"/>
          </p:cNvSpPr>
          <p:nvPr>
            <p:ph type="title"/>
          </p:nvPr>
        </p:nvSpPr>
        <p:spPr/>
        <p:txBody>
          <a:bodyPr/>
          <a:lstStyle/>
          <a:p>
            <a:pPr eaLnBrk="1" hangingPunct="1"/>
            <a:r>
              <a:rPr lang="en-US" altLang="zh-CN" sz="3400">
                <a:solidFill>
                  <a:schemeClr val="tx1"/>
                </a:solidFill>
                <a:latin typeface="Arial" charset="0"/>
                <a:ea typeface="宋体" charset="0"/>
              </a:rPr>
              <a:t>What Is A Protocol</a:t>
            </a:r>
            <a:endParaRPr lang="zh-CN" altLang="en-US" sz="3400">
              <a:solidFill>
                <a:schemeClr val="tx1"/>
              </a:solidFill>
              <a:latin typeface="Arial" charset="0"/>
              <a:ea typeface="宋体" charset="0"/>
            </a:endParaRPr>
          </a:p>
        </p:txBody>
      </p:sp>
      <p:sp>
        <p:nvSpPr>
          <p:cNvPr id="46088" name="日期占位符 8"/>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C53C924-B46E-A243-ADF9-72713134B0DA}" type="datetime1">
              <a:rPr lang="zh-CN" altLang="en-US"/>
              <a:pPr eaLnBrk="1" hangingPunct="1"/>
              <a:t>2020/3/9</a:t>
            </a:fld>
            <a:endParaRPr lang="en-US" altLang="zh-CN"/>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页脚占位符 4"/>
          <p:cNvSpPr>
            <a:spLocks noGrp="1"/>
          </p:cNvSpPr>
          <p:nvPr>
            <p:ph type="ftr" sz="quarter" idx="11"/>
          </p:nvPr>
        </p:nvSpPr>
        <p:spPr/>
        <p:txBody>
          <a:bodyPr/>
          <a:lstStyle/>
          <a:p>
            <a:pPr>
              <a:defRPr/>
            </a:pPr>
            <a:r>
              <a:rPr lang="en-US" altLang="zh-CN"/>
              <a:t>linwei@cuc.edu.cn</a:t>
            </a:r>
          </a:p>
        </p:txBody>
      </p:sp>
      <p:sp>
        <p:nvSpPr>
          <p:cNvPr id="2052"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B26A233-4D07-9047-954B-7DFE5BFE386E}" type="slidenum">
              <a:rPr lang="en-US" altLang="zh-CN"/>
              <a:pPr eaLnBrk="1" hangingPunct="1"/>
              <a:t>52</a:t>
            </a:fld>
            <a:endParaRPr lang="en-US" altLang="zh-CN"/>
          </a:p>
        </p:txBody>
      </p:sp>
      <p:sp>
        <p:nvSpPr>
          <p:cNvPr id="56324" name="Rectangle 2"/>
          <p:cNvSpPr>
            <a:spLocks noGrp="1" noChangeArrowheads="1"/>
          </p:cNvSpPr>
          <p:nvPr>
            <p:ph type="body" idx="1"/>
          </p:nvPr>
        </p:nvSpPr>
        <p:spPr>
          <a:xfrm>
            <a:off x="685800" y="1752600"/>
            <a:ext cx="7772400" cy="4343400"/>
          </a:xfrm>
        </p:spPr>
        <p:txBody>
          <a:bodyPr/>
          <a:lstStyle/>
          <a:p>
            <a:pPr eaLnBrk="1" hangingPunct="1"/>
            <a:r>
              <a:rPr lang="en-US" altLang="zh-CN" sz="1700">
                <a:latin typeface="Comic Sans MS" charset="0"/>
                <a:ea typeface="宋体" charset="0"/>
              </a:rPr>
              <a:t>Human                                      Network</a:t>
            </a:r>
          </a:p>
          <a:p>
            <a:pPr eaLnBrk="1" hangingPunct="1"/>
            <a:endParaRPr lang="en-US" altLang="zh-CN" sz="1700">
              <a:latin typeface="Comic Sans MS" charset="0"/>
              <a:ea typeface="宋体" charset="0"/>
            </a:endParaRPr>
          </a:p>
          <a:p>
            <a:pPr eaLnBrk="1" hangingPunct="1"/>
            <a:endParaRPr lang="zh-CN" altLang="en-US" sz="1700">
              <a:latin typeface="Comic Sans MS" charset="0"/>
              <a:ea typeface="宋体" charset="0"/>
            </a:endParaRPr>
          </a:p>
        </p:txBody>
      </p:sp>
      <p:sp>
        <p:nvSpPr>
          <p:cNvPr id="111620" name="Line 4"/>
          <p:cNvSpPr>
            <a:spLocks noChangeShapeType="1"/>
          </p:cNvSpPr>
          <p:nvPr/>
        </p:nvSpPr>
        <p:spPr bwMode="auto">
          <a:xfrm>
            <a:off x="1447800" y="2971800"/>
            <a:ext cx="1762125" cy="276225"/>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1621" name="Line 5"/>
          <p:cNvSpPr>
            <a:spLocks noChangeShapeType="1"/>
          </p:cNvSpPr>
          <p:nvPr/>
        </p:nvSpPr>
        <p:spPr bwMode="auto">
          <a:xfrm flipH="1">
            <a:off x="1447800" y="3505200"/>
            <a:ext cx="1676400" cy="304800"/>
          </a:xfrm>
          <a:prstGeom prst="line">
            <a:avLst/>
          </a:prstGeom>
          <a:noFill/>
          <a:ln w="2857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1622" name="Line 6"/>
          <p:cNvSpPr>
            <a:spLocks noChangeShapeType="1"/>
          </p:cNvSpPr>
          <p:nvPr/>
        </p:nvSpPr>
        <p:spPr bwMode="auto">
          <a:xfrm>
            <a:off x="1447800" y="4114800"/>
            <a:ext cx="1762125" cy="276225"/>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1623" name="Line 7"/>
          <p:cNvSpPr>
            <a:spLocks noChangeShapeType="1"/>
          </p:cNvSpPr>
          <p:nvPr/>
        </p:nvSpPr>
        <p:spPr bwMode="auto">
          <a:xfrm flipH="1">
            <a:off x="1524000" y="4648200"/>
            <a:ext cx="1676400" cy="304800"/>
          </a:xfrm>
          <a:prstGeom prst="line">
            <a:avLst/>
          </a:prstGeom>
          <a:noFill/>
          <a:ln w="2857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aphicFrame>
        <p:nvGraphicFramePr>
          <p:cNvPr id="56329" name="Object 8"/>
          <p:cNvGraphicFramePr>
            <a:graphicFrameLocks noChangeAspect="1"/>
          </p:cNvGraphicFramePr>
          <p:nvPr/>
        </p:nvGraphicFramePr>
        <p:xfrm>
          <a:off x="5029200" y="2362200"/>
          <a:ext cx="622300" cy="500063"/>
        </p:xfrm>
        <a:graphic>
          <a:graphicData uri="http://schemas.openxmlformats.org/presentationml/2006/ole">
            <mc:AlternateContent xmlns:mc="http://schemas.openxmlformats.org/markup-compatibility/2006">
              <mc:Choice xmlns:v="urn:schemas-microsoft-com:vml" Requires="v">
                <p:oleObj spid="_x0000_s56428" name="Clip" r:id="rId4" imgW="1307263" imgH="1084139" progId="MS_ClipArt_Gallery.2">
                  <p:embed/>
                </p:oleObj>
              </mc:Choice>
              <mc:Fallback>
                <p:oleObj name="Clip" r:id="rId4" imgW="1307263" imgH="1084139" progId="MS_ClipArt_Gallery.2">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29200" y="2362200"/>
                        <a:ext cx="622300" cy="500063"/>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56330" name="Group 9"/>
          <p:cNvGrpSpPr>
            <a:grpSpLocks/>
          </p:cNvGrpSpPr>
          <p:nvPr/>
        </p:nvGrpSpPr>
        <p:grpSpPr bwMode="auto">
          <a:xfrm>
            <a:off x="7696200" y="2209800"/>
            <a:ext cx="355600" cy="933450"/>
            <a:chOff x="4180" y="783"/>
            <a:chExt cx="150" cy="307"/>
          </a:xfrm>
        </p:grpSpPr>
        <p:sp>
          <p:nvSpPr>
            <p:cNvPr id="56347" name="AutoShape 10"/>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56348" name="Rectangle 11"/>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56349" name="Rectangle 12"/>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56350" name="AutoShape 13"/>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56351" name="Line 14"/>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56352" name="Line 15"/>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56353" name="Rectangle 16"/>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ctr"/>
              <a:endParaRPr lang="zh-CN" altLang="en-US"/>
            </a:p>
          </p:txBody>
        </p:sp>
        <p:sp>
          <p:nvSpPr>
            <p:cNvPr id="56354" name="Rectangle 17"/>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sp>
        <p:nvSpPr>
          <p:cNvPr id="111634" name="Line 18"/>
          <p:cNvSpPr>
            <a:spLocks noChangeShapeType="1"/>
          </p:cNvSpPr>
          <p:nvPr/>
        </p:nvSpPr>
        <p:spPr bwMode="auto">
          <a:xfrm>
            <a:off x="5562600" y="4191000"/>
            <a:ext cx="1762125" cy="276225"/>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1635" name="Line 19"/>
          <p:cNvSpPr>
            <a:spLocks noChangeShapeType="1"/>
          </p:cNvSpPr>
          <p:nvPr/>
        </p:nvSpPr>
        <p:spPr bwMode="auto">
          <a:xfrm>
            <a:off x="5638800" y="3048000"/>
            <a:ext cx="1762125" cy="276225"/>
          </a:xfrm>
          <a:prstGeom prst="line">
            <a:avLst/>
          </a:prstGeom>
          <a:noFill/>
          <a:ln w="28575">
            <a:solidFill>
              <a:srgbClr val="FF0000"/>
            </a:solidFill>
            <a:round/>
            <a:headEnd/>
            <a:tailEnd type="triangle" w="med" len="me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111636" name="Line 20"/>
          <p:cNvSpPr>
            <a:spLocks noChangeShapeType="1"/>
          </p:cNvSpPr>
          <p:nvPr/>
        </p:nvSpPr>
        <p:spPr bwMode="auto">
          <a:xfrm flipH="1">
            <a:off x="5638800" y="3581400"/>
            <a:ext cx="1676400" cy="304800"/>
          </a:xfrm>
          <a:prstGeom prst="line">
            <a:avLst/>
          </a:prstGeom>
          <a:noFill/>
          <a:ln w="2857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1637" name="Line 21"/>
          <p:cNvSpPr>
            <a:spLocks noChangeShapeType="1"/>
          </p:cNvSpPr>
          <p:nvPr/>
        </p:nvSpPr>
        <p:spPr bwMode="auto">
          <a:xfrm flipH="1">
            <a:off x="5638800" y="4648200"/>
            <a:ext cx="1676400" cy="304800"/>
          </a:xfrm>
          <a:prstGeom prst="line">
            <a:avLst/>
          </a:prstGeom>
          <a:noFill/>
          <a:ln w="28575">
            <a:solidFill>
              <a:srgbClr val="FF33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111638" name="Text Box 22"/>
          <p:cNvSpPr txBox="1">
            <a:spLocks noChangeArrowheads="1"/>
          </p:cNvSpPr>
          <p:nvPr/>
        </p:nvSpPr>
        <p:spPr bwMode="auto">
          <a:xfrm>
            <a:off x="4495800" y="2971800"/>
            <a:ext cx="273685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a:latin typeface="Comic Sans MS" charset="0"/>
              </a:rPr>
              <a:t>TCP connection request</a:t>
            </a:r>
            <a:endParaRPr lang="en-US" altLang="zh-CN" sz="2400">
              <a:latin typeface="Times New Roman" charset="0"/>
            </a:endParaRPr>
          </a:p>
        </p:txBody>
      </p:sp>
      <p:sp>
        <p:nvSpPr>
          <p:cNvPr id="111639" name="Text Box 23"/>
          <p:cNvSpPr txBox="1">
            <a:spLocks noChangeArrowheads="1"/>
          </p:cNvSpPr>
          <p:nvPr/>
        </p:nvSpPr>
        <p:spPr bwMode="auto">
          <a:xfrm>
            <a:off x="6477000" y="3429000"/>
            <a:ext cx="2286000" cy="701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a:latin typeface="Comic Sans MS" charset="0"/>
              </a:rPr>
              <a:t>TCP connection reply</a:t>
            </a:r>
            <a:endParaRPr lang="en-US" altLang="zh-CN" sz="2400">
              <a:latin typeface="Times New Roman" charset="0"/>
            </a:endParaRPr>
          </a:p>
        </p:txBody>
      </p:sp>
      <p:sp>
        <p:nvSpPr>
          <p:cNvPr id="111640" name="Text Box 24"/>
          <p:cNvSpPr txBox="1">
            <a:spLocks noChangeArrowheads="1"/>
          </p:cNvSpPr>
          <p:nvPr/>
        </p:nvSpPr>
        <p:spPr bwMode="auto">
          <a:xfrm>
            <a:off x="4495800" y="4114800"/>
            <a:ext cx="2736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a:latin typeface="Comic Sans MS" charset="0"/>
              </a:rPr>
              <a:t>HTTP request</a:t>
            </a:r>
            <a:endParaRPr lang="en-US" altLang="zh-CN" sz="2400">
              <a:latin typeface="Times New Roman" charset="0"/>
            </a:endParaRPr>
          </a:p>
        </p:txBody>
      </p:sp>
      <p:sp>
        <p:nvSpPr>
          <p:cNvPr id="111641" name="Text Box 25"/>
          <p:cNvSpPr txBox="1">
            <a:spLocks noChangeArrowheads="1"/>
          </p:cNvSpPr>
          <p:nvPr/>
        </p:nvSpPr>
        <p:spPr bwMode="auto">
          <a:xfrm>
            <a:off x="6407150" y="4953000"/>
            <a:ext cx="235585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a:latin typeface="Comic Sans MS" charset="0"/>
              </a:rPr>
              <a:t>HTTP response</a:t>
            </a:r>
            <a:endParaRPr lang="en-US" altLang="zh-CN" sz="2400">
              <a:latin typeface="Times New Roman" charset="0"/>
            </a:endParaRPr>
          </a:p>
        </p:txBody>
      </p:sp>
      <p:sp>
        <p:nvSpPr>
          <p:cNvPr id="111642" name="Text Box 26"/>
          <p:cNvSpPr txBox="1">
            <a:spLocks noChangeArrowheads="1"/>
          </p:cNvSpPr>
          <p:nvPr/>
        </p:nvSpPr>
        <p:spPr bwMode="auto">
          <a:xfrm>
            <a:off x="609600" y="4114800"/>
            <a:ext cx="20574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Comic Sans MS" charset="0"/>
              </a:rPr>
              <a:t>“</a:t>
            </a:r>
            <a:r>
              <a:rPr lang="en-US" altLang="zh-CN" sz="2000">
                <a:latin typeface="Comic Sans MS" charset="0"/>
              </a:rPr>
              <a:t>Got the time?”</a:t>
            </a:r>
            <a:endParaRPr lang="en-US" altLang="zh-CN" sz="2400">
              <a:latin typeface="Times New Roman" charset="0"/>
            </a:endParaRPr>
          </a:p>
        </p:txBody>
      </p:sp>
      <p:sp>
        <p:nvSpPr>
          <p:cNvPr id="111643" name="Text Box 27"/>
          <p:cNvSpPr txBox="1">
            <a:spLocks noChangeArrowheads="1"/>
          </p:cNvSpPr>
          <p:nvPr/>
        </p:nvSpPr>
        <p:spPr bwMode="auto">
          <a:xfrm>
            <a:off x="2667000" y="3505200"/>
            <a:ext cx="1447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Comic Sans MS" charset="0"/>
              </a:rPr>
              <a:t>“</a:t>
            </a:r>
            <a:r>
              <a:rPr lang="en-US" altLang="zh-CN" sz="2000">
                <a:latin typeface="Comic Sans MS" charset="0"/>
              </a:rPr>
              <a:t>Hello”</a:t>
            </a:r>
            <a:endParaRPr lang="en-US" altLang="zh-CN" sz="2400">
              <a:latin typeface="Times New Roman" charset="0"/>
            </a:endParaRPr>
          </a:p>
        </p:txBody>
      </p:sp>
      <p:sp>
        <p:nvSpPr>
          <p:cNvPr id="111644" name="Text Box 28"/>
          <p:cNvSpPr txBox="1">
            <a:spLocks noChangeArrowheads="1"/>
          </p:cNvSpPr>
          <p:nvPr/>
        </p:nvSpPr>
        <p:spPr bwMode="auto">
          <a:xfrm>
            <a:off x="762000" y="3124200"/>
            <a:ext cx="1447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Comic Sans MS" charset="0"/>
              </a:rPr>
              <a:t>“</a:t>
            </a:r>
            <a:r>
              <a:rPr lang="en-US" altLang="zh-CN" sz="2000">
                <a:latin typeface="Comic Sans MS" charset="0"/>
              </a:rPr>
              <a:t>Hello”</a:t>
            </a:r>
            <a:endParaRPr lang="en-US" altLang="zh-CN" sz="2400">
              <a:latin typeface="Times New Roman" charset="0"/>
            </a:endParaRPr>
          </a:p>
        </p:txBody>
      </p:sp>
      <p:sp>
        <p:nvSpPr>
          <p:cNvPr id="111645" name="Text Box 29"/>
          <p:cNvSpPr txBox="1">
            <a:spLocks noChangeArrowheads="1"/>
          </p:cNvSpPr>
          <p:nvPr/>
        </p:nvSpPr>
        <p:spPr bwMode="auto">
          <a:xfrm>
            <a:off x="2057400" y="5029200"/>
            <a:ext cx="1828800" cy="396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zh-CN" altLang="en-US" sz="2000">
                <a:latin typeface="Comic Sans MS" charset="0"/>
              </a:rPr>
              <a:t>“</a:t>
            </a:r>
            <a:r>
              <a:rPr lang="en-US" altLang="zh-CN" sz="2000">
                <a:latin typeface="Comic Sans MS" charset="0"/>
              </a:rPr>
              <a:t>It’s 10:30”</a:t>
            </a:r>
            <a:endParaRPr lang="en-US" altLang="zh-CN" sz="2400">
              <a:latin typeface="Times New Roman" charset="0"/>
            </a:endParaRPr>
          </a:p>
        </p:txBody>
      </p:sp>
      <p:pic>
        <p:nvPicPr>
          <p:cNvPr id="56343" name="Picture 30" descr="BD06790_"/>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85800" y="2209800"/>
            <a:ext cx="838200" cy="762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6344" name="Picture 31" descr="BD06784_"/>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2895600" y="2209800"/>
            <a:ext cx="833438" cy="841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45" name="Rectangle 32"/>
          <p:cNvSpPr>
            <a:spLocks noGrp="1" noChangeArrowheads="1"/>
          </p:cNvSpPr>
          <p:nvPr>
            <p:ph type="title"/>
          </p:nvPr>
        </p:nvSpPr>
        <p:spPr/>
        <p:txBody>
          <a:bodyPr/>
          <a:lstStyle/>
          <a:p>
            <a:pPr eaLnBrk="1" hangingPunct="1"/>
            <a:r>
              <a:rPr lang="en-US" altLang="zh-CN">
                <a:latin typeface="Arial" charset="0"/>
                <a:ea typeface="宋体" charset="0"/>
              </a:rPr>
              <a:t>Protocol Example</a:t>
            </a:r>
            <a:endParaRPr lang="zh-CN" altLang="en-US">
              <a:latin typeface="Arial" charset="0"/>
              <a:ea typeface="宋体" charset="0"/>
            </a:endParaRPr>
          </a:p>
        </p:txBody>
      </p:sp>
      <p:sp>
        <p:nvSpPr>
          <p:cNvPr id="2074" name="日期占位符 34"/>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26FDFD1-C29A-9242-A1A3-07AC9C2C93F4}" type="datetime1">
              <a:rPr lang="zh-CN" altLang="en-US"/>
              <a:pPr eaLnBrk="1" hangingPunct="1"/>
              <a:t>2020/3/9</a:t>
            </a:fld>
            <a:endParaRPr lang="en-US" altLang="zh-C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1620"/>
                                        </p:tgtEl>
                                        <p:attrNameLst>
                                          <p:attrName>style.visibility</p:attrName>
                                        </p:attrNameLst>
                                      </p:cBhvr>
                                      <p:to>
                                        <p:strVal val="visible"/>
                                      </p:to>
                                    </p:set>
                                    <p:anim calcmode="lin" valueType="num">
                                      <p:cBhvr additive="base">
                                        <p:cTn id="7" dur="500" fill="hold"/>
                                        <p:tgtEl>
                                          <p:spTgt spid="111620"/>
                                        </p:tgtEl>
                                        <p:attrNameLst>
                                          <p:attrName>ppt_x</p:attrName>
                                        </p:attrNameLst>
                                      </p:cBhvr>
                                      <p:tavLst>
                                        <p:tav tm="0">
                                          <p:val>
                                            <p:strVal val="0-#ppt_w/2"/>
                                          </p:val>
                                        </p:tav>
                                        <p:tav tm="100000">
                                          <p:val>
                                            <p:strVal val="#ppt_x"/>
                                          </p:val>
                                        </p:tav>
                                      </p:tavLst>
                                    </p:anim>
                                    <p:anim calcmode="lin" valueType="num">
                                      <p:cBhvr additive="base">
                                        <p:cTn id="8" dur="500" fill="hold"/>
                                        <p:tgtEl>
                                          <p:spTgt spid="11162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111644"/>
                                        </p:tgtEl>
                                        <p:attrNameLst>
                                          <p:attrName>style.visibility</p:attrName>
                                        </p:attrNameLst>
                                      </p:cBhvr>
                                      <p:to>
                                        <p:strVal val="visible"/>
                                      </p:to>
                                    </p:set>
                                    <p:anim calcmode="lin" valueType="num">
                                      <p:cBhvr additive="base">
                                        <p:cTn id="13" dur="500" fill="hold"/>
                                        <p:tgtEl>
                                          <p:spTgt spid="111644"/>
                                        </p:tgtEl>
                                        <p:attrNameLst>
                                          <p:attrName>ppt_x</p:attrName>
                                        </p:attrNameLst>
                                      </p:cBhvr>
                                      <p:tavLst>
                                        <p:tav tm="0">
                                          <p:val>
                                            <p:strVal val="0-#ppt_w/2"/>
                                          </p:val>
                                        </p:tav>
                                        <p:tav tm="100000">
                                          <p:val>
                                            <p:strVal val="#ppt_x"/>
                                          </p:val>
                                        </p:tav>
                                      </p:tavLst>
                                    </p:anim>
                                    <p:anim calcmode="lin" valueType="num">
                                      <p:cBhvr additive="base">
                                        <p:cTn id="14" dur="500" fill="hold"/>
                                        <p:tgtEl>
                                          <p:spTgt spid="11164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grpId="0" nodeType="clickEffect">
                                  <p:stCondLst>
                                    <p:cond delay="0"/>
                                  </p:stCondLst>
                                  <p:childTnLst>
                                    <p:set>
                                      <p:cBhvr>
                                        <p:cTn id="18" dur="1" fill="hold">
                                          <p:stCondLst>
                                            <p:cond delay="0"/>
                                          </p:stCondLst>
                                        </p:cTn>
                                        <p:tgtEl>
                                          <p:spTgt spid="111621"/>
                                        </p:tgtEl>
                                        <p:attrNameLst>
                                          <p:attrName>style.visibility</p:attrName>
                                        </p:attrNameLst>
                                      </p:cBhvr>
                                      <p:to>
                                        <p:strVal val="visible"/>
                                      </p:to>
                                    </p:set>
                                    <p:anim calcmode="lin" valueType="num">
                                      <p:cBhvr additive="base">
                                        <p:cTn id="19" dur="500" fill="hold"/>
                                        <p:tgtEl>
                                          <p:spTgt spid="111621"/>
                                        </p:tgtEl>
                                        <p:attrNameLst>
                                          <p:attrName>ppt_x</p:attrName>
                                        </p:attrNameLst>
                                      </p:cBhvr>
                                      <p:tavLst>
                                        <p:tav tm="0">
                                          <p:val>
                                            <p:strVal val="1+#ppt_w/2"/>
                                          </p:val>
                                        </p:tav>
                                        <p:tav tm="100000">
                                          <p:val>
                                            <p:strVal val="#ppt_x"/>
                                          </p:val>
                                        </p:tav>
                                      </p:tavLst>
                                    </p:anim>
                                    <p:anim calcmode="lin" valueType="num">
                                      <p:cBhvr additive="base">
                                        <p:cTn id="20" dur="500" fill="hold"/>
                                        <p:tgtEl>
                                          <p:spTgt spid="1116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111643"/>
                                        </p:tgtEl>
                                        <p:attrNameLst>
                                          <p:attrName>style.visibility</p:attrName>
                                        </p:attrNameLst>
                                      </p:cBhvr>
                                      <p:to>
                                        <p:strVal val="visible"/>
                                      </p:to>
                                    </p:set>
                                    <p:anim calcmode="lin" valueType="num">
                                      <p:cBhvr additive="base">
                                        <p:cTn id="25" dur="500" fill="hold"/>
                                        <p:tgtEl>
                                          <p:spTgt spid="111643"/>
                                        </p:tgtEl>
                                        <p:attrNameLst>
                                          <p:attrName>ppt_x</p:attrName>
                                        </p:attrNameLst>
                                      </p:cBhvr>
                                      <p:tavLst>
                                        <p:tav tm="0">
                                          <p:val>
                                            <p:strVal val="1+#ppt_w/2"/>
                                          </p:val>
                                        </p:tav>
                                        <p:tav tm="100000">
                                          <p:val>
                                            <p:strVal val="#ppt_x"/>
                                          </p:val>
                                        </p:tav>
                                      </p:tavLst>
                                    </p:anim>
                                    <p:anim calcmode="lin" valueType="num">
                                      <p:cBhvr additive="base">
                                        <p:cTn id="26" dur="500" fill="hold"/>
                                        <p:tgtEl>
                                          <p:spTgt spid="111643"/>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111622"/>
                                        </p:tgtEl>
                                        <p:attrNameLst>
                                          <p:attrName>style.visibility</p:attrName>
                                        </p:attrNameLst>
                                      </p:cBhvr>
                                      <p:to>
                                        <p:strVal val="visible"/>
                                      </p:to>
                                    </p:set>
                                    <p:anim calcmode="lin" valueType="num">
                                      <p:cBhvr additive="base">
                                        <p:cTn id="31" dur="500" fill="hold"/>
                                        <p:tgtEl>
                                          <p:spTgt spid="111622"/>
                                        </p:tgtEl>
                                        <p:attrNameLst>
                                          <p:attrName>ppt_x</p:attrName>
                                        </p:attrNameLst>
                                      </p:cBhvr>
                                      <p:tavLst>
                                        <p:tav tm="0">
                                          <p:val>
                                            <p:strVal val="0-#ppt_w/2"/>
                                          </p:val>
                                        </p:tav>
                                        <p:tav tm="100000">
                                          <p:val>
                                            <p:strVal val="#ppt_x"/>
                                          </p:val>
                                        </p:tav>
                                      </p:tavLst>
                                    </p:anim>
                                    <p:anim calcmode="lin" valueType="num">
                                      <p:cBhvr additive="base">
                                        <p:cTn id="32" dur="500" fill="hold"/>
                                        <p:tgtEl>
                                          <p:spTgt spid="111622"/>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11642"/>
                                        </p:tgtEl>
                                        <p:attrNameLst>
                                          <p:attrName>style.visibility</p:attrName>
                                        </p:attrNameLst>
                                      </p:cBhvr>
                                      <p:to>
                                        <p:strVal val="visible"/>
                                      </p:to>
                                    </p:set>
                                    <p:anim calcmode="lin" valueType="num">
                                      <p:cBhvr additive="base">
                                        <p:cTn id="37" dur="500" fill="hold"/>
                                        <p:tgtEl>
                                          <p:spTgt spid="111642"/>
                                        </p:tgtEl>
                                        <p:attrNameLst>
                                          <p:attrName>ppt_x</p:attrName>
                                        </p:attrNameLst>
                                      </p:cBhvr>
                                      <p:tavLst>
                                        <p:tav tm="0">
                                          <p:val>
                                            <p:strVal val="0-#ppt_w/2"/>
                                          </p:val>
                                        </p:tav>
                                        <p:tav tm="100000">
                                          <p:val>
                                            <p:strVal val="#ppt_x"/>
                                          </p:val>
                                        </p:tav>
                                      </p:tavLst>
                                    </p:anim>
                                    <p:anim calcmode="lin" valueType="num">
                                      <p:cBhvr additive="base">
                                        <p:cTn id="38" dur="500" fill="hold"/>
                                        <p:tgtEl>
                                          <p:spTgt spid="11164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2" fill="hold" grpId="0" nodeType="clickEffect">
                                  <p:stCondLst>
                                    <p:cond delay="0"/>
                                  </p:stCondLst>
                                  <p:childTnLst>
                                    <p:set>
                                      <p:cBhvr>
                                        <p:cTn id="42" dur="1" fill="hold">
                                          <p:stCondLst>
                                            <p:cond delay="0"/>
                                          </p:stCondLst>
                                        </p:cTn>
                                        <p:tgtEl>
                                          <p:spTgt spid="111623"/>
                                        </p:tgtEl>
                                        <p:attrNameLst>
                                          <p:attrName>style.visibility</p:attrName>
                                        </p:attrNameLst>
                                      </p:cBhvr>
                                      <p:to>
                                        <p:strVal val="visible"/>
                                      </p:to>
                                    </p:set>
                                    <p:anim calcmode="lin" valueType="num">
                                      <p:cBhvr additive="base">
                                        <p:cTn id="43" dur="500" fill="hold"/>
                                        <p:tgtEl>
                                          <p:spTgt spid="111623"/>
                                        </p:tgtEl>
                                        <p:attrNameLst>
                                          <p:attrName>ppt_x</p:attrName>
                                        </p:attrNameLst>
                                      </p:cBhvr>
                                      <p:tavLst>
                                        <p:tav tm="0">
                                          <p:val>
                                            <p:strVal val="1+#ppt_w/2"/>
                                          </p:val>
                                        </p:tav>
                                        <p:tav tm="100000">
                                          <p:val>
                                            <p:strVal val="#ppt_x"/>
                                          </p:val>
                                        </p:tav>
                                      </p:tavLst>
                                    </p:anim>
                                    <p:anim calcmode="lin" valueType="num">
                                      <p:cBhvr additive="base">
                                        <p:cTn id="44" dur="500" fill="hold"/>
                                        <p:tgtEl>
                                          <p:spTgt spid="111623"/>
                                        </p:tgtEl>
                                        <p:attrNameLst>
                                          <p:attrName>ppt_y</p:attrName>
                                        </p:attrNameLst>
                                      </p:cBhvr>
                                      <p:tavLst>
                                        <p:tav tm="0">
                                          <p:val>
                                            <p:strVal val="#ppt_y"/>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111645"/>
                                        </p:tgtEl>
                                        <p:attrNameLst>
                                          <p:attrName>style.visibility</p:attrName>
                                        </p:attrNameLst>
                                      </p:cBhvr>
                                      <p:to>
                                        <p:strVal val="visible"/>
                                      </p:to>
                                    </p:set>
                                    <p:anim calcmode="lin" valueType="num">
                                      <p:cBhvr additive="base">
                                        <p:cTn id="49" dur="500" fill="hold"/>
                                        <p:tgtEl>
                                          <p:spTgt spid="111645"/>
                                        </p:tgtEl>
                                        <p:attrNameLst>
                                          <p:attrName>ppt_x</p:attrName>
                                        </p:attrNameLst>
                                      </p:cBhvr>
                                      <p:tavLst>
                                        <p:tav tm="0">
                                          <p:val>
                                            <p:strVal val="1+#ppt_w/2"/>
                                          </p:val>
                                        </p:tav>
                                        <p:tav tm="100000">
                                          <p:val>
                                            <p:strVal val="#ppt_x"/>
                                          </p:val>
                                        </p:tav>
                                      </p:tavLst>
                                    </p:anim>
                                    <p:anim calcmode="lin" valueType="num">
                                      <p:cBhvr additive="base">
                                        <p:cTn id="50" dur="500" fill="hold"/>
                                        <p:tgtEl>
                                          <p:spTgt spid="111645"/>
                                        </p:tgtEl>
                                        <p:attrNameLst>
                                          <p:attrName>ppt_y</p:attrName>
                                        </p:attrNameLst>
                                      </p:cBhvr>
                                      <p:tavLst>
                                        <p:tav tm="0">
                                          <p:val>
                                            <p:strVal val="#ppt_y"/>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8" fill="hold" grpId="0" nodeType="clickEffect">
                                  <p:stCondLst>
                                    <p:cond delay="0"/>
                                  </p:stCondLst>
                                  <p:childTnLst>
                                    <p:set>
                                      <p:cBhvr>
                                        <p:cTn id="54" dur="1" fill="hold">
                                          <p:stCondLst>
                                            <p:cond delay="0"/>
                                          </p:stCondLst>
                                        </p:cTn>
                                        <p:tgtEl>
                                          <p:spTgt spid="111635"/>
                                        </p:tgtEl>
                                        <p:attrNameLst>
                                          <p:attrName>style.visibility</p:attrName>
                                        </p:attrNameLst>
                                      </p:cBhvr>
                                      <p:to>
                                        <p:strVal val="visible"/>
                                      </p:to>
                                    </p:set>
                                    <p:anim calcmode="lin" valueType="num">
                                      <p:cBhvr additive="base">
                                        <p:cTn id="55" dur="500" fill="hold"/>
                                        <p:tgtEl>
                                          <p:spTgt spid="111635"/>
                                        </p:tgtEl>
                                        <p:attrNameLst>
                                          <p:attrName>ppt_x</p:attrName>
                                        </p:attrNameLst>
                                      </p:cBhvr>
                                      <p:tavLst>
                                        <p:tav tm="0">
                                          <p:val>
                                            <p:strVal val="0-#ppt_w/2"/>
                                          </p:val>
                                        </p:tav>
                                        <p:tav tm="100000">
                                          <p:val>
                                            <p:strVal val="#ppt_x"/>
                                          </p:val>
                                        </p:tav>
                                      </p:tavLst>
                                    </p:anim>
                                    <p:anim calcmode="lin" valueType="num">
                                      <p:cBhvr additive="base">
                                        <p:cTn id="56" dur="500" fill="hold"/>
                                        <p:tgtEl>
                                          <p:spTgt spid="111635"/>
                                        </p:tgtEl>
                                        <p:attrNameLst>
                                          <p:attrName>ppt_y</p:attrName>
                                        </p:attrNameLst>
                                      </p:cBhvr>
                                      <p:tavLst>
                                        <p:tav tm="0">
                                          <p:val>
                                            <p:strVal val="#ppt_y"/>
                                          </p:val>
                                        </p:tav>
                                        <p:tav tm="100000">
                                          <p:val>
                                            <p:strVal val="#ppt_y"/>
                                          </p:val>
                                        </p:tav>
                                      </p:tavLst>
                                    </p:anim>
                                  </p:childTnLst>
                                </p:cTn>
                              </p:par>
                            </p:childTnLst>
                          </p:cTn>
                        </p:par>
                      </p:childTnLst>
                    </p:cTn>
                  </p:par>
                  <p:par>
                    <p:cTn id="57" fill="hold" nodeType="clickPar">
                      <p:stCondLst>
                        <p:cond delay="indefinite"/>
                      </p:stCondLst>
                      <p:childTnLst>
                        <p:par>
                          <p:cTn id="58" fill="hold" nodeType="withGroup">
                            <p:stCondLst>
                              <p:cond delay="0"/>
                            </p:stCondLst>
                            <p:childTnLst>
                              <p:par>
                                <p:cTn id="59" presetID="2" presetClass="entr" presetSubtype="8" fill="hold" grpId="0" nodeType="clickEffect">
                                  <p:stCondLst>
                                    <p:cond delay="0"/>
                                  </p:stCondLst>
                                  <p:childTnLst>
                                    <p:set>
                                      <p:cBhvr>
                                        <p:cTn id="60" dur="1" fill="hold">
                                          <p:stCondLst>
                                            <p:cond delay="0"/>
                                          </p:stCondLst>
                                        </p:cTn>
                                        <p:tgtEl>
                                          <p:spTgt spid="111638"/>
                                        </p:tgtEl>
                                        <p:attrNameLst>
                                          <p:attrName>style.visibility</p:attrName>
                                        </p:attrNameLst>
                                      </p:cBhvr>
                                      <p:to>
                                        <p:strVal val="visible"/>
                                      </p:to>
                                    </p:set>
                                    <p:anim calcmode="lin" valueType="num">
                                      <p:cBhvr additive="base">
                                        <p:cTn id="61" dur="500" fill="hold"/>
                                        <p:tgtEl>
                                          <p:spTgt spid="111638"/>
                                        </p:tgtEl>
                                        <p:attrNameLst>
                                          <p:attrName>ppt_x</p:attrName>
                                        </p:attrNameLst>
                                      </p:cBhvr>
                                      <p:tavLst>
                                        <p:tav tm="0">
                                          <p:val>
                                            <p:strVal val="0-#ppt_w/2"/>
                                          </p:val>
                                        </p:tav>
                                        <p:tav tm="100000">
                                          <p:val>
                                            <p:strVal val="#ppt_x"/>
                                          </p:val>
                                        </p:tav>
                                      </p:tavLst>
                                    </p:anim>
                                    <p:anim calcmode="lin" valueType="num">
                                      <p:cBhvr additive="base">
                                        <p:cTn id="62" dur="500" fill="hold"/>
                                        <p:tgtEl>
                                          <p:spTgt spid="111638"/>
                                        </p:tgtEl>
                                        <p:attrNameLst>
                                          <p:attrName>ppt_y</p:attrName>
                                        </p:attrNameLst>
                                      </p:cBhvr>
                                      <p:tavLst>
                                        <p:tav tm="0">
                                          <p:val>
                                            <p:strVal val="#ppt_y"/>
                                          </p:val>
                                        </p:tav>
                                        <p:tav tm="100000">
                                          <p:val>
                                            <p:strVal val="#ppt_y"/>
                                          </p:val>
                                        </p:tav>
                                      </p:tavLst>
                                    </p:anim>
                                  </p:childTnLst>
                                </p:cTn>
                              </p:par>
                            </p:childTnLst>
                          </p:cTn>
                        </p:par>
                      </p:childTnLst>
                    </p:cTn>
                  </p:par>
                  <p:par>
                    <p:cTn id="63" fill="hold" nodeType="clickPar">
                      <p:stCondLst>
                        <p:cond delay="indefinite"/>
                      </p:stCondLst>
                      <p:childTnLst>
                        <p:par>
                          <p:cTn id="64" fill="hold" nodeType="withGroup">
                            <p:stCondLst>
                              <p:cond delay="0"/>
                            </p:stCondLst>
                            <p:childTnLst>
                              <p:par>
                                <p:cTn id="65" presetID="2" presetClass="entr" presetSubtype="2" fill="hold" grpId="0" nodeType="clickEffect">
                                  <p:stCondLst>
                                    <p:cond delay="0"/>
                                  </p:stCondLst>
                                  <p:childTnLst>
                                    <p:set>
                                      <p:cBhvr>
                                        <p:cTn id="66" dur="1" fill="hold">
                                          <p:stCondLst>
                                            <p:cond delay="0"/>
                                          </p:stCondLst>
                                        </p:cTn>
                                        <p:tgtEl>
                                          <p:spTgt spid="111636"/>
                                        </p:tgtEl>
                                        <p:attrNameLst>
                                          <p:attrName>style.visibility</p:attrName>
                                        </p:attrNameLst>
                                      </p:cBhvr>
                                      <p:to>
                                        <p:strVal val="visible"/>
                                      </p:to>
                                    </p:set>
                                    <p:anim calcmode="lin" valueType="num">
                                      <p:cBhvr additive="base">
                                        <p:cTn id="67" dur="500" fill="hold"/>
                                        <p:tgtEl>
                                          <p:spTgt spid="111636"/>
                                        </p:tgtEl>
                                        <p:attrNameLst>
                                          <p:attrName>ppt_x</p:attrName>
                                        </p:attrNameLst>
                                      </p:cBhvr>
                                      <p:tavLst>
                                        <p:tav tm="0">
                                          <p:val>
                                            <p:strVal val="1+#ppt_w/2"/>
                                          </p:val>
                                        </p:tav>
                                        <p:tav tm="100000">
                                          <p:val>
                                            <p:strVal val="#ppt_x"/>
                                          </p:val>
                                        </p:tav>
                                      </p:tavLst>
                                    </p:anim>
                                    <p:anim calcmode="lin" valueType="num">
                                      <p:cBhvr additive="base">
                                        <p:cTn id="68" dur="500" fill="hold"/>
                                        <p:tgtEl>
                                          <p:spTgt spid="111636"/>
                                        </p:tgtEl>
                                        <p:attrNameLst>
                                          <p:attrName>ppt_y</p:attrName>
                                        </p:attrNameLst>
                                      </p:cBhvr>
                                      <p:tavLst>
                                        <p:tav tm="0">
                                          <p:val>
                                            <p:strVal val="#ppt_y"/>
                                          </p:val>
                                        </p:tav>
                                        <p:tav tm="100000">
                                          <p:val>
                                            <p:strVal val="#ppt_y"/>
                                          </p:val>
                                        </p:tav>
                                      </p:tavLst>
                                    </p:anim>
                                  </p:childTnLst>
                                </p:cTn>
                              </p:par>
                            </p:childTnLst>
                          </p:cTn>
                        </p:par>
                      </p:childTnLst>
                    </p:cTn>
                  </p:par>
                  <p:par>
                    <p:cTn id="69" fill="hold" nodeType="clickPar">
                      <p:stCondLst>
                        <p:cond delay="indefinite"/>
                      </p:stCondLst>
                      <p:childTnLst>
                        <p:par>
                          <p:cTn id="70" fill="hold" nodeType="withGroup">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111639"/>
                                        </p:tgtEl>
                                        <p:attrNameLst>
                                          <p:attrName>style.visibility</p:attrName>
                                        </p:attrNameLst>
                                      </p:cBhvr>
                                      <p:to>
                                        <p:strVal val="visible"/>
                                      </p:to>
                                    </p:set>
                                    <p:anim calcmode="lin" valueType="num">
                                      <p:cBhvr additive="base">
                                        <p:cTn id="73" dur="500" fill="hold"/>
                                        <p:tgtEl>
                                          <p:spTgt spid="111639"/>
                                        </p:tgtEl>
                                        <p:attrNameLst>
                                          <p:attrName>ppt_x</p:attrName>
                                        </p:attrNameLst>
                                      </p:cBhvr>
                                      <p:tavLst>
                                        <p:tav tm="0">
                                          <p:val>
                                            <p:strVal val="1+#ppt_w/2"/>
                                          </p:val>
                                        </p:tav>
                                        <p:tav tm="100000">
                                          <p:val>
                                            <p:strVal val="#ppt_x"/>
                                          </p:val>
                                        </p:tav>
                                      </p:tavLst>
                                    </p:anim>
                                    <p:anim calcmode="lin" valueType="num">
                                      <p:cBhvr additive="base">
                                        <p:cTn id="74" dur="500" fill="hold"/>
                                        <p:tgtEl>
                                          <p:spTgt spid="111639"/>
                                        </p:tgtEl>
                                        <p:attrNameLst>
                                          <p:attrName>ppt_y</p:attrName>
                                        </p:attrNameLst>
                                      </p:cBhvr>
                                      <p:tavLst>
                                        <p:tav tm="0">
                                          <p:val>
                                            <p:strVal val="#ppt_y"/>
                                          </p:val>
                                        </p:tav>
                                        <p:tav tm="100000">
                                          <p:val>
                                            <p:strVal val="#ppt_y"/>
                                          </p:val>
                                        </p:tav>
                                      </p:tavLst>
                                    </p:anim>
                                  </p:childTnLst>
                                </p:cTn>
                              </p:par>
                            </p:childTnLst>
                          </p:cTn>
                        </p:par>
                      </p:childTnLst>
                    </p:cTn>
                  </p:par>
                  <p:par>
                    <p:cTn id="75" fill="hold" nodeType="clickPar">
                      <p:stCondLst>
                        <p:cond delay="indefinite"/>
                      </p:stCondLst>
                      <p:childTnLst>
                        <p:par>
                          <p:cTn id="76" fill="hold" nodeType="withGroup">
                            <p:stCondLst>
                              <p:cond delay="0"/>
                            </p:stCondLst>
                            <p:childTnLst>
                              <p:par>
                                <p:cTn id="77" presetID="2" presetClass="entr" presetSubtype="8" fill="hold" grpId="0" nodeType="clickEffect">
                                  <p:stCondLst>
                                    <p:cond delay="0"/>
                                  </p:stCondLst>
                                  <p:childTnLst>
                                    <p:set>
                                      <p:cBhvr>
                                        <p:cTn id="78" dur="1" fill="hold">
                                          <p:stCondLst>
                                            <p:cond delay="0"/>
                                          </p:stCondLst>
                                        </p:cTn>
                                        <p:tgtEl>
                                          <p:spTgt spid="111634"/>
                                        </p:tgtEl>
                                        <p:attrNameLst>
                                          <p:attrName>style.visibility</p:attrName>
                                        </p:attrNameLst>
                                      </p:cBhvr>
                                      <p:to>
                                        <p:strVal val="visible"/>
                                      </p:to>
                                    </p:set>
                                    <p:anim calcmode="lin" valueType="num">
                                      <p:cBhvr additive="base">
                                        <p:cTn id="79" dur="500" fill="hold"/>
                                        <p:tgtEl>
                                          <p:spTgt spid="111634"/>
                                        </p:tgtEl>
                                        <p:attrNameLst>
                                          <p:attrName>ppt_x</p:attrName>
                                        </p:attrNameLst>
                                      </p:cBhvr>
                                      <p:tavLst>
                                        <p:tav tm="0">
                                          <p:val>
                                            <p:strVal val="0-#ppt_w/2"/>
                                          </p:val>
                                        </p:tav>
                                        <p:tav tm="100000">
                                          <p:val>
                                            <p:strVal val="#ppt_x"/>
                                          </p:val>
                                        </p:tav>
                                      </p:tavLst>
                                    </p:anim>
                                    <p:anim calcmode="lin" valueType="num">
                                      <p:cBhvr additive="base">
                                        <p:cTn id="80" dur="500" fill="hold"/>
                                        <p:tgtEl>
                                          <p:spTgt spid="111634"/>
                                        </p:tgtEl>
                                        <p:attrNameLst>
                                          <p:attrName>ppt_y</p:attrName>
                                        </p:attrNameLst>
                                      </p:cBhvr>
                                      <p:tavLst>
                                        <p:tav tm="0">
                                          <p:val>
                                            <p:strVal val="#ppt_y"/>
                                          </p:val>
                                        </p:tav>
                                        <p:tav tm="100000">
                                          <p:val>
                                            <p:strVal val="#ppt_y"/>
                                          </p:val>
                                        </p:tav>
                                      </p:tavLst>
                                    </p:anim>
                                  </p:childTnLst>
                                </p:cTn>
                              </p:par>
                            </p:childTnLst>
                          </p:cTn>
                        </p:par>
                      </p:childTnLst>
                    </p:cTn>
                  </p:par>
                  <p:par>
                    <p:cTn id="81" fill="hold" nodeType="clickPar">
                      <p:stCondLst>
                        <p:cond delay="indefinite"/>
                      </p:stCondLst>
                      <p:childTnLst>
                        <p:par>
                          <p:cTn id="82" fill="hold" nodeType="withGroup">
                            <p:stCondLst>
                              <p:cond delay="0"/>
                            </p:stCondLst>
                            <p:childTnLst>
                              <p:par>
                                <p:cTn id="83" presetID="2" presetClass="entr" presetSubtype="8" fill="hold" grpId="0" nodeType="clickEffect">
                                  <p:stCondLst>
                                    <p:cond delay="0"/>
                                  </p:stCondLst>
                                  <p:childTnLst>
                                    <p:set>
                                      <p:cBhvr>
                                        <p:cTn id="84" dur="1" fill="hold">
                                          <p:stCondLst>
                                            <p:cond delay="0"/>
                                          </p:stCondLst>
                                        </p:cTn>
                                        <p:tgtEl>
                                          <p:spTgt spid="111640"/>
                                        </p:tgtEl>
                                        <p:attrNameLst>
                                          <p:attrName>style.visibility</p:attrName>
                                        </p:attrNameLst>
                                      </p:cBhvr>
                                      <p:to>
                                        <p:strVal val="visible"/>
                                      </p:to>
                                    </p:set>
                                    <p:anim calcmode="lin" valueType="num">
                                      <p:cBhvr additive="base">
                                        <p:cTn id="85" dur="500" fill="hold"/>
                                        <p:tgtEl>
                                          <p:spTgt spid="111640"/>
                                        </p:tgtEl>
                                        <p:attrNameLst>
                                          <p:attrName>ppt_x</p:attrName>
                                        </p:attrNameLst>
                                      </p:cBhvr>
                                      <p:tavLst>
                                        <p:tav tm="0">
                                          <p:val>
                                            <p:strVal val="0-#ppt_w/2"/>
                                          </p:val>
                                        </p:tav>
                                        <p:tav tm="100000">
                                          <p:val>
                                            <p:strVal val="#ppt_x"/>
                                          </p:val>
                                        </p:tav>
                                      </p:tavLst>
                                    </p:anim>
                                    <p:anim calcmode="lin" valueType="num">
                                      <p:cBhvr additive="base">
                                        <p:cTn id="86" dur="500" fill="hold"/>
                                        <p:tgtEl>
                                          <p:spTgt spid="111640"/>
                                        </p:tgtEl>
                                        <p:attrNameLst>
                                          <p:attrName>ppt_y</p:attrName>
                                        </p:attrNameLst>
                                      </p:cBhvr>
                                      <p:tavLst>
                                        <p:tav tm="0">
                                          <p:val>
                                            <p:strVal val="#ppt_y"/>
                                          </p:val>
                                        </p:tav>
                                        <p:tav tm="100000">
                                          <p:val>
                                            <p:strVal val="#ppt_y"/>
                                          </p:val>
                                        </p:tav>
                                      </p:tavLst>
                                    </p:anim>
                                  </p:childTnLst>
                                </p:cTn>
                              </p:par>
                            </p:childTnLst>
                          </p:cTn>
                        </p:par>
                      </p:childTnLst>
                    </p:cTn>
                  </p:par>
                  <p:par>
                    <p:cTn id="87" fill="hold" nodeType="clickPar">
                      <p:stCondLst>
                        <p:cond delay="indefinite"/>
                      </p:stCondLst>
                      <p:childTnLst>
                        <p:par>
                          <p:cTn id="88" fill="hold" nodeType="withGroup">
                            <p:stCondLst>
                              <p:cond delay="0"/>
                            </p:stCondLst>
                            <p:childTnLst>
                              <p:par>
                                <p:cTn id="89" presetID="2" presetClass="entr" presetSubtype="2" fill="hold" grpId="0" nodeType="clickEffect">
                                  <p:stCondLst>
                                    <p:cond delay="0"/>
                                  </p:stCondLst>
                                  <p:childTnLst>
                                    <p:set>
                                      <p:cBhvr>
                                        <p:cTn id="90" dur="1" fill="hold">
                                          <p:stCondLst>
                                            <p:cond delay="0"/>
                                          </p:stCondLst>
                                        </p:cTn>
                                        <p:tgtEl>
                                          <p:spTgt spid="111637"/>
                                        </p:tgtEl>
                                        <p:attrNameLst>
                                          <p:attrName>style.visibility</p:attrName>
                                        </p:attrNameLst>
                                      </p:cBhvr>
                                      <p:to>
                                        <p:strVal val="visible"/>
                                      </p:to>
                                    </p:set>
                                    <p:anim calcmode="lin" valueType="num">
                                      <p:cBhvr additive="base">
                                        <p:cTn id="91" dur="500" fill="hold"/>
                                        <p:tgtEl>
                                          <p:spTgt spid="111637"/>
                                        </p:tgtEl>
                                        <p:attrNameLst>
                                          <p:attrName>ppt_x</p:attrName>
                                        </p:attrNameLst>
                                      </p:cBhvr>
                                      <p:tavLst>
                                        <p:tav tm="0">
                                          <p:val>
                                            <p:strVal val="1+#ppt_w/2"/>
                                          </p:val>
                                        </p:tav>
                                        <p:tav tm="100000">
                                          <p:val>
                                            <p:strVal val="#ppt_x"/>
                                          </p:val>
                                        </p:tav>
                                      </p:tavLst>
                                    </p:anim>
                                    <p:anim calcmode="lin" valueType="num">
                                      <p:cBhvr additive="base">
                                        <p:cTn id="92" dur="500" fill="hold"/>
                                        <p:tgtEl>
                                          <p:spTgt spid="111637"/>
                                        </p:tgtEl>
                                        <p:attrNameLst>
                                          <p:attrName>ppt_y</p:attrName>
                                        </p:attrNameLst>
                                      </p:cBhvr>
                                      <p:tavLst>
                                        <p:tav tm="0">
                                          <p:val>
                                            <p:strVal val="#ppt_y"/>
                                          </p:val>
                                        </p:tav>
                                        <p:tav tm="100000">
                                          <p:val>
                                            <p:strVal val="#ppt_y"/>
                                          </p:val>
                                        </p:tav>
                                      </p:tavLst>
                                    </p:anim>
                                  </p:childTnLst>
                                </p:cTn>
                              </p:par>
                            </p:childTnLst>
                          </p:cTn>
                        </p:par>
                      </p:childTnLst>
                    </p:cTn>
                  </p:par>
                  <p:par>
                    <p:cTn id="93" fill="hold" nodeType="clickPar">
                      <p:stCondLst>
                        <p:cond delay="indefinite"/>
                      </p:stCondLst>
                      <p:childTnLst>
                        <p:par>
                          <p:cTn id="94" fill="hold" nodeType="withGroup">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111641"/>
                                        </p:tgtEl>
                                        <p:attrNameLst>
                                          <p:attrName>style.visibility</p:attrName>
                                        </p:attrNameLst>
                                      </p:cBhvr>
                                      <p:to>
                                        <p:strVal val="visible"/>
                                      </p:to>
                                    </p:set>
                                    <p:anim calcmode="lin" valueType="num">
                                      <p:cBhvr additive="base">
                                        <p:cTn id="97" dur="500" fill="hold"/>
                                        <p:tgtEl>
                                          <p:spTgt spid="111641"/>
                                        </p:tgtEl>
                                        <p:attrNameLst>
                                          <p:attrName>ppt_x</p:attrName>
                                        </p:attrNameLst>
                                      </p:cBhvr>
                                      <p:tavLst>
                                        <p:tav tm="0">
                                          <p:val>
                                            <p:strVal val="1+#ppt_w/2"/>
                                          </p:val>
                                        </p:tav>
                                        <p:tav tm="100000">
                                          <p:val>
                                            <p:strVal val="#ppt_x"/>
                                          </p:val>
                                        </p:tav>
                                      </p:tavLst>
                                    </p:anim>
                                    <p:anim calcmode="lin" valueType="num">
                                      <p:cBhvr additive="base">
                                        <p:cTn id="98" dur="500" fill="hold"/>
                                        <p:tgtEl>
                                          <p:spTgt spid="1116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620" grpId="0" animBg="1"/>
      <p:bldP spid="111621" grpId="0" animBg="1"/>
      <p:bldP spid="111622" grpId="0" animBg="1"/>
      <p:bldP spid="111623" grpId="0" animBg="1"/>
      <p:bldP spid="111634" grpId="0" animBg="1"/>
      <p:bldP spid="111635" grpId="0" animBg="1"/>
      <p:bldP spid="111636" grpId="0" animBg="1"/>
      <p:bldP spid="111637" grpId="0" animBg="1"/>
      <p:bldP spid="111638" grpId="0" autoUpdateAnimBg="0"/>
      <p:bldP spid="111639" grpId="0" autoUpdateAnimBg="0"/>
      <p:bldP spid="111640" grpId="0" autoUpdateAnimBg="0"/>
      <p:bldP spid="111641" grpId="0" autoUpdateAnimBg="0"/>
      <p:bldP spid="111642" grpId="0" autoUpdateAnimBg="0"/>
      <p:bldP spid="111643" grpId="0" autoUpdateAnimBg="0"/>
      <p:bldP spid="111644" grpId="0" autoUpdateAnimBg="0"/>
      <p:bldP spid="111645" grpId="0" autoUpdateAnimBg="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页脚占位符 4"/>
          <p:cNvSpPr>
            <a:spLocks noGrp="1"/>
          </p:cNvSpPr>
          <p:nvPr>
            <p:ph type="ftr" sz="quarter" idx="11"/>
          </p:nvPr>
        </p:nvSpPr>
        <p:spPr/>
        <p:txBody>
          <a:bodyPr/>
          <a:lstStyle/>
          <a:p>
            <a:pPr>
              <a:defRPr/>
            </a:pPr>
            <a:r>
              <a:rPr lang="en-US" altLang="zh-CN"/>
              <a:t>linwei@cuc.edu.cn</a:t>
            </a:r>
          </a:p>
        </p:txBody>
      </p:sp>
      <p:sp>
        <p:nvSpPr>
          <p:cNvPr id="4710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6D88BEA-9C41-B14B-9349-E7D126D12F57}" type="slidenum">
              <a:rPr lang="en-US" altLang="zh-CN"/>
              <a:pPr eaLnBrk="1" hangingPunct="1"/>
              <a:t>53</a:t>
            </a:fld>
            <a:endParaRPr lang="en-US" altLang="zh-CN"/>
          </a:p>
        </p:txBody>
      </p:sp>
      <p:sp>
        <p:nvSpPr>
          <p:cNvPr id="57348" name="Rectangle 2"/>
          <p:cNvSpPr>
            <a:spLocks noGrp="1" noChangeArrowheads="1"/>
          </p:cNvSpPr>
          <p:nvPr>
            <p:ph type="title"/>
          </p:nvPr>
        </p:nvSpPr>
        <p:spPr>
          <a:xfrm>
            <a:off x="349250" y="365125"/>
            <a:ext cx="7543800" cy="528638"/>
          </a:xfrm>
        </p:spPr>
        <p:txBody>
          <a:bodyPr/>
          <a:lstStyle/>
          <a:p>
            <a:pPr eaLnBrk="1" hangingPunct="1"/>
            <a:r>
              <a:rPr lang="en-US" altLang="zh-CN" sz="3000">
                <a:latin typeface="Arial" charset="0"/>
                <a:ea typeface="宋体" charset="0"/>
              </a:rPr>
              <a:t>Protocol Hierarchies  </a:t>
            </a:r>
          </a:p>
        </p:txBody>
      </p:sp>
      <p:sp>
        <p:nvSpPr>
          <p:cNvPr id="57349" name="Rectangle 3"/>
          <p:cNvSpPr>
            <a:spLocks noGrp="1" noChangeArrowheads="1"/>
          </p:cNvSpPr>
          <p:nvPr>
            <p:ph type="body" idx="1"/>
          </p:nvPr>
        </p:nvSpPr>
        <p:spPr>
          <a:xfrm>
            <a:off x="2062163" y="5956300"/>
            <a:ext cx="5381625" cy="446088"/>
          </a:xfrm>
        </p:spPr>
        <p:txBody>
          <a:bodyPr/>
          <a:lstStyle/>
          <a:p>
            <a:pPr algn="ctr" eaLnBrk="1" hangingPunct="1">
              <a:lnSpc>
                <a:spcPct val="90000"/>
              </a:lnSpc>
              <a:buFont typeface="Wingdings" charset="0"/>
              <a:buNone/>
            </a:pPr>
            <a:r>
              <a:rPr lang="en-US" altLang="zh-CN" sz="2600">
                <a:latin typeface="Arial" charset="0"/>
                <a:ea typeface="宋体" charset="0"/>
              </a:rPr>
              <a:t>Layers, protocols, and interfaces.</a:t>
            </a:r>
          </a:p>
        </p:txBody>
      </p:sp>
      <p:pic>
        <p:nvPicPr>
          <p:cNvPr id="57350" name="Picture 4" descr="1-13"/>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425575" y="965200"/>
            <a:ext cx="5619750" cy="4862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1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1632A05-112F-614F-B5D4-0D35970E759F}" type="datetime1">
              <a:rPr lang="zh-CN" altLang="en-US"/>
              <a:pPr eaLnBrk="1" hangingPunct="1"/>
              <a:t>2020/3/9</a:t>
            </a:fld>
            <a:endParaRPr lang="en-US" altLang="zh-CN"/>
          </a:p>
        </p:txBody>
      </p:sp>
      <p:sp>
        <p:nvSpPr>
          <p:cNvPr id="9" name="Line Callout 2 8"/>
          <p:cNvSpPr/>
          <p:nvPr/>
        </p:nvSpPr>
        <p:spPr bwMode="auto">
          <a:xfrm flipH="1">
            <a:off x="195263" y="4964113"/>
            <a:ext cx="1927225" cy="620712"/>
          </a:xfrm>
          <a:prstGeom prst="borderCallout2">
            <a:avLst>
              <a:gd name="adj1" fmla="val 18750"/>
              <a:gd name="adj2" fmla="val -8333"/>
              <a:gd name="adj3" fmla="val 18750"/>
              <a:gd name="adj4" fmla="val -16667"/>
              <a:gd name="adj5" fmla="val 41448"/>
              <a:gd name="adj6" fmla="val -44759"/>
            </a:avLst>
          </a:prstGeom>
          <a:solidFill>
            <a:schemeClr val="accent3">
              <a:lumMod val="95000"/>
            </a:schemeClr>
          </a:solidFill>
          <a:ln w="9525" cap="flat" cmpd="sng" algn="ctr">
            <a:solidFill>
              <a:schemeClr val="bg1">
                <a:lumMod val="65000"/>
              </a:schemeClr>
            </a:solidFill>
            <a:prstDash val="lgDashDot"/>
            <a:round/>
            <a:headEnd type="none" w="med" len="med"/>
            <a:tailEnd type="triangle" w="med" len="med"/>
          </a:ln>
          <a:effectLst/>
        </p:spPr>
        <p:txBody>
          <a:bodyPr/>
          <a:lstStyle/>
          <a:p>
            <a:pPr algn="ctr"/>
            <a:r>
              <a:rPr lang="en-US" altLang="zh-CN"/>
              <a:t>Physical communication </a:t>
            </a:r>
          </a:p>
        </p:txBody>
      </p:sp>
      <p:sp>
        <p:nvSpPr>
          <p:cNvPr id="10" name="Line Callout 2 9"/>
          <p:cNvSpPr/>
          <p:nvPr/>
        </p:nvSpPr>
        <p:spPr bwMode="auto">
          <a:xfrm>
            <a:off x="4948238" y="228600"/>
            <a:ext cx="1811337" cy="620713"/>
          </a:xfrm>
          <a:prstGeom prst="borderCallout2">
            <a:avLst>
              <a:gd name="adj1" fmla="val 18750"/>
              <a:gd name="adj2" fmla="val -8333"/>
              <a:gd name="adj3" fmla="val 18750"/>
              <a:gd name="adj4" fmla="val -16667"/>
              <a:gd name="adj5" fmla="val 165133"/>
              <a:gd name="adj6" fmla="val -55837"/>
            </a:avLst>
          </a:prstGeom>
          <a:solidFill>
            <a:schemeClr val="accent3">
              <a:lumMod val="95000"/>
            </a:schemeClr>
          </a:solidFill>
          <a:ln w="9525" cap="flat" cmpd="sng" algn="ctr">
            <a:solidFill>
              <a:schemeClr val="bg1">
                <a:lumMod val="75000"/>
              </a:schemeClr>
            </a:solidFill>
            <a:prstDash val="lgDashDot"/>
            <a:round/>
            <a:headEnd type="none" w="med" len="med"/>
            <a:tailEnd type="triangle" w="med" len="med"/>
          </a:ln>
          <a:effectLst/>
        </p:spPr>
        <p:txBody>
          <a:bodyPr/>
          <a:lstStyle/>
          <a:p>
            <a:pPr algn="ctr"/>
            <a:r>
              <a:rPr lang="en-US" altLang="zh-CN"/>
              <a:t>Virtual communication </a:t>
            </a:r>
          </a:p>
        </p:txBody>
      </p:sp>
      <p:sp>
        <p:nvSpPr>
          <p:cNvPr id="11" name="Line Callout 2 10"/>
          <p:cNvSpPr/>
          <p:nvPr/>
        </p:nvSpPr>
        <p:spPr bwMode="auto">
          <a:xfrm>
            <a:off x="7624763" y="2425700"/>
            <a:ext cx="1200150" cy="465138"/>
          </a:xfrm>
          <a:prstGeom prst="borderCallout2">
            <a:avLst>
              <a:gd name="adj1" fmla="val 18750"/>
              <a:gd name="adj2" fmla="val -8333"/>
              <a:gd name="adj3" fmla="val 18750"/>
              <a:gd name="adj4" fmla="val -16667"/>
              <a:gd name="adj5" fmla="val 85768"/>
              <a:gd name="adj6" fmla="val -338649"/>
            </a:avLst>
          </a:prstGeom>
          <a:solidFill>
            <a:schemeClr val="accent3">
              <a:lumMod val="95000"/>
            </a:schemeClr>
          </a:solidFill>
          <a:ln w="9525" cap="flat" cmpd="sng" algn="ctr">
            <a:solidFill>
              <a:schemeClr val="bg1">
                <a:lumMod val="65000"/>
              </a:schemeClr>
            </a:solidFill>
            <a:prstDash val="lgDashDot"/>
            <a:round/>
            <a:headEnd type="none" w="med" len="med"/>
            <a:tailEnd type="triangle" w="med" len="med"/>
          </a:ln>
          <a:effectLst/>
        </p:spPr>
        <p:txBody>
          <a:bodyPr/>
          <a:lstStyle/>
          <a:p>
            <a:pPr algn="ctr"/>
            <a:r>
              <a:rPr lang="en-US" altLang="zh-CN"/>
              <a:t>Peers</a:t>
            </a:r>
          </a:p>
        </p:txBody>
      </p:sp>
      <p:cxnSp>
        <p:nvCxnSpPr>
          <p:cNvPr id="13" name="Straight Arrow Connector 12"/>
          <p:cNvCxnSpPr/>
          <p:nvPr/>
        </p:nvCxnSpPr>
        <p:spPr bwMode="auto">
          <a:xfrm rot="5400000">
            <a:off x="7072313" y="2603500"/>
            <a:ext cx="295275" cy="161925"/>
          </a:xfrm>
          <a:prstGeom prst="straightConnector1">
            <a:avLst/>
          </a:prstGeom>
          <a:solidFill>
            <a:schemeClr val="accent1"/>
          </a:solidFill>
          <a:ln w="9525" cap="flat" cmpd="sng" algn="ctr">
            <a:solidFill>
              <a:schemeClr val="bg1">
                <a:lumMod val="65000"/>
              </a:schemeClr>
            </a:solidFill>
            <a:prstDash val="lgDashDot"/>
            <a:round/>
            <a:headEnd type="none" w="med" len="med"/>
            <a:tailEnd type="arrow"/>
          </a:ln>
          <a:effec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linds(horizontal)">
                                      <p:cBhvr>
                                        <p:cTn id="10" dur="500"/>
                                        <p:tgtEl>
                                          <p:spTgt spid="9"/>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linds(horizontal)">
                                      <p:cBhvr>
                                        <p:cTn id="13" dur="500"/>
                                        <p:tgtEl>
                                          <p:spTgt spid="11"/>
                                        </p:tgtEl>
                                      </p:cBhvr>
                                    </p:animEffect>
                                  </p:childTnLst>
                                </p:cTn>
                              </p:par>
                              <p:par>
                                <p:cTn id="14" presetID="4" presetClass="entr" presetSubtype="16"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ox(in)">
                                      <p:cBhvr>
                                        <p:cTn id="1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页脚占位符 4"/>
          <p:cNvSpPr>
            <a:spLocks noGrp="1"/>
          </p:cNvSpPr>
          <p:nvPr>
            <p:ph type="ftr" sz="quarter" idx="11"/>
          </p:nvPr>
        </p:nvSpPr>
        <p:spPr/>
        <p:txBody>
          <a:bodyPr/>
          <a:lstStyle/>
          <a:p>
            <a:pPr>
              <a:defRPr/>
            </a:pPr>
            <a:r>
              <a:rPr lang="en-US" altLang="zh-CN"/>
              <a:t>linwei@cuc.edu.cn</a:t>
            </a:r>
          </a:p>
        </p:txBody>
      </p:sp>
      <p:sp>
        <p:nvSpPr>
          <p:cNvPr id="3076"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D20117C-7FCA-7149-B7EA-9F15B7A0EE48}" type="slidenum">
              <a:rPr lang="en-US" altLang="zh-CN"/>
              <a:pPr eaLnBrk="1" hangingPunct="1"/>
              <a:t>54</a:t>
            </a:fld>
            <a:endParaRPr lang="en-US" altLang="zh-CN"/>
          </a:p>
        </p:txBody>
      </p:sp>
      <p:sp>
        <p:nvSpPr>
          <p:cNvPr id="58372" name="Rectangle 2"/>
          <p:cNvSpPr>
            <a:spLocks noGrp="1" noChangeArrowheads="1"/>
          </p:cNvSpPr>
          <p:nvPr>
            <p:ph type="title"/>
          </p:nvPr>
        </p:nvSpPr>
        <p:spPr/>
        <p:txBody>
          <a:bodyPr/>
          <a:lstStyle/>
          <a:p>
            <a:pPr eaLnBrk="1" hangingPunct="1"/>
            <a:r>
              <a:rPr lang="en-US" altLang="zh-CN" sz="3400">
                <a:latin typeface="Arial" charset="0"/>
                <a:ea typeface="宋体" charset="0"/>
              </a:rPr>
              <a:t>Hierarchy Example</a:t>
            </a:r>
            <a:endParaRPr lang="zh-CN" altLang="en-US" sz="3400">
              <a:latin typeface="Arial" charset="0"/>
              <a:ea typeface="宋体" charset="0"/>
            </a:endParaRPr>
          </a:p>
        </p:txBody>
      </p:sp>
      <p:grpSp>
        <p:nvGrpSpPr>
          <p:cNvPr id="2" name="Group 4"/>
          <p:cNvGrpSpPr>
            <a:grpSpLocks/>
          </p:cNvGrpSpPr>
          <p:nvPr/>
        </p:nvGrpSpPr>
        <p:grpSpPr bwMode="auto">
          <a:xfrm>
            <a:off x="1187450" y="1652588"/>
            <a:ext cx="6950075" cy="4452937"/>
            <a:chOff x="546" y="690"/>
            <a:chExt cx="4638" cy="3168"/>
          </a:xfrm>
        </p:grpSpPr>
        <p:grpSp>
          <p:nvGrpSpPr>
            <p:cNvPr id="58379" name="Group 5"/>
            <p:cNvGrpSpPr>
              <a:grpSpLocks/>
            </p:cNvGrpSpPr>
            <p:nvPr/>
          </p:nvGrpSpPr>
          <p:grpSpPr bwMode="auto">
            <a:xfrm>
              <a:off x="546" y="690"/>
              <a:ext cx="4638" cy="3168"/>
              <a:chOff x="538" y="690"/>
              <a:chExt cx="4638" cy="3168"/>
            </a:xfrm>
          </p:grpSpPr>
          <p:sp>
            <p:nvSpPr>
              <p:cNvPr id="58527" name="Rectangle 6"/>
              <p:cNvSpPr>
                <a:spLocks noChangeArrowheads="1"/>
              </p:cNvSpPr>
              <p:nvPr/>
            </p:nvSpPr>
            <p:spPr bwMode="auto">
              <a:xfrm>
                <a:off x="538" y="690"/>
                <a:ext cx="4638" cy="3168"/>
              </a:xfrm>
              <a:prstGeom prst="rect">
                <a:avLst/>
              </a:prstGeom>
              <a:gradFill rotWithShape="0">
                <a:gsLst>
                  <a:gs pos="0">
                    <a:srgbClr val="FCFEB9"/>
                  </a:gs>
                  <a:gs pos="100000">
                    <a:srgbClr val="FFCC6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lstStyle/>
              <a:p>
                <a:pPr eaLnBrk="0" hangingPunct="0"/>
                <a:endParaRPr lang="zh-CN" altLang="en-US" b="1" i="1">
                  <a:solidFill>
                    <a:schemeClr val="bg2"/>
                  </a:solidFill>
                  <a:latin typeface="Arial Narrow" charset="0"/>
                </a:endParaRPr>
              </a:p>
            </p:txBody>
          </p:sp>
          <p:sp>
            <p:nvSpPr>
              <p:cNvPr id="58528" name="Freeform 7"/>
              <p:cNvSpPr>
                <a:spLocks/>
              </p:cNvSpPr>
              <p:nvPr/>
            </p:nvSpPr>
            <p:spPr bwMode="auto">
              <a:xfrm>
                <a:off x="623" y="1060"/>
                <a:ext cx="4465" cy="2718"/>
              </a:xfrm>
              <a:custGeom>
                <a:avLst/>
                <a:gdLst>
                  <a:gd name="T0" fmla="*/ 2952 w 4465"/>
                  <a:gd name="T1" fmla="*/ 982 h 2718"/>
                  <a:gd name="T2" fmla="*/ 2908 w 4465"/>
                  <a:gd name="T3" fmla="*/ 1107 h 2718"/>
                  <a:gd name="T4" fmla="*/ 2851 w 4465"/>
                  <a:gd name="T5" fmla="*/ 1220 h 2718"/>
                  <a:gd name="T6" fmla="*/ 2780 w 4465"/>
                  <a:gd name="T7" fmla="*/ 1323 h 2718"/>
                  <a:gd name="T8" fmla="*/ 2695 w 4465"/>
                  <a:gd name="T9" fmla="*/ 1417 h 2718"/>
                  <a:gd name="T10" fmla="*/ 2601 w 4465"/>
                  <a:gd name="T11" fmla="*/ 1500 h 2718"/>
                  <a:gd name="T12" fmla="*/ 2495 w 4465"/>
                  <a:gd name="T13" fmla="*/ 1569 h 2718"/>
                  <a:gd name="T14" fmla="*/ 2382 w 4465"/>
                  <a:gd name="T15" fmla="*/ 1625 h 2718"/>
                  <a:gd name="T16" fmla="*/ 2261 w 4465"/>
                  <a:gd name="T17" fmla="*/ 1667 h 2718"/>
                  <a:gd name="T18" fmla="*/ 2135 w 4465"/>
                  <a:gd name="T19" fmla="*/ 1692 h 2718"/>
                  <a:gd name="T20" fmla="*/ 2002 w 4465"/>
                  <a:gd name="T21" fmla="*/ 1701 h 2718"/>
                  <a:gd name="T22" fmla="*/ 1852 w 4465"/>
                  <a:gd name="T23" fmla="*/ 1690 h 2718"/>
                  <a:gd name="T24" fmla="*/ 1710 w 4465"/>
                  <a:gd name="T25" fmla="*/ 1657 h 2718"/>
                  <a:gd name="T26" fmla="*/ 1576 w 4465"/>
                  <a:gd name="T27" fmla="*/ 1605 h 2718"/>
                  <a:gd name="T28" fmla="*/ 1451 w 4465"/>
                  <a:gd name="T29" fmla="*/ 1533 h 2718"/>
                  <a:gd name="T30" fmla="*/ 1340 w 4465"/>
                  <a:gd name="T31" fmla="*/ 1446 h 2718"/>
                  <a:gd name="T32" fmla="*/ 1242 w 4465"/>
                  <a:gd name="T33" fmla="*/ 1343 h 2718"/>
                  <a:gd name="T34" fmla="*/ 1159 w 4465"/>
                  <a:gd name="T35" fmla="*/ 1228 h 2718"/>
                  <a:gd name="T36" fmla="*/ 1094 w 4465"/>
                  <a:gd name="T37" fmla="*/ 1099 h 2718"/>
                  <a:gd name="T38" fmla="*/ 1048 w 4465"/>
                  <a:gd name="T39" fmla="*/ 961 h 2718"/>
                  <a:gd name="T40" fmla="*/ 1021 w 4465"/>
                  <a:gd name="T41" fmla="*/ 815 h 2718"/>
                  <a:gd name="T42" fmla="*/ 1017 w 4465"/>
                  <a:gd name="T43" fmla="*/ 666 h 2718"/>
                  <a:gd name="T44" fmla="*/ 1039 w 4465"/>
                  <a:gd name="T45" fmla="*/ 514 h 2718"/>
                  <a:gd name="T46" fmla="*/ 25 w 4465"/>
                  <a:gd name="T47" fmla="*/ 408 h 2718"/>
                  <a:gd name="T48" fmla="*/ 8 w 4465"/>
                  <a:gd name="T49" fmla="*/ 560 h 2718"/>
                  <a:gd name="T50" fmla="*/ 0 w 4465"/>
                  <a:gd name="T51" fmla="*/ 715 h 2718"/>
                  <a:gd name="T52" fmla="*/ 8 w 4465"/>
                  <a:gd name="T53" fmla="*/ 869 h 2718"/>
                  <a:gd name="T54" fmla="*/ 23 w 4465"/>
                  <a:gd name="T55" fmla="*/ 1020 h 2718"/>
                  <a:gd name="T56" fmla="*/ 52 w 4465"/>
                  <a:gd name="T57" fmla="*/ 1168 h 2718"/>
                  <a:gd name="T58" fmla="*/ 90 w 4465"/>
                  <a:gd name="T59" fmla="*/ 1310 h 2718"/>
                  <a:gd name="T60" fmla="*/ 140 w 4465"/>
                  <a:gd name="T61" fmla="*/ 1450 h 2718"/>
                  <a:gd name="T62" fmla="*/ 198 w 4465"/>
                  <a:gd name="T63" fmla="*/ 1584 h 2718"/>
                  <a:gd name="T64" fmla="*/ 292 w 4465"/>
                  <a:gd name="T65" fmla="*/ 1753 h 2718"/>
                  <a:gd name="T66" fmla="*/ 459 w 4465"/>
                  <a:gd name="T67" fmla="*/ 1989 h 2718"/>
                  <a:gd name="T68" fmla="*/ 657 w 4465"/>
                  <a:gd name="T69" fmla="*/ 2198 h 2718"/>
                  <a:gd name="T70" fmla="*/ 883 w 4465"/>
                  <a:gd name="T71" fmla="*/ 2375 h 2718"/>
                  <a:gd name="T72" fmla="*/ 1090 w 4465"/>
                  <a:gd name="T73" fmla="*/ 2497 h 2718"/>
                  <a:gd name="T74" fmla="*/ 1225 w 4465"/>
                  <a:gd name="T75" fmla="*/ 2561 h 2718"/>
                  <a:gd name="T76" fmla="*/ 1361 w 4465"/>
                  <a:gd name="T77" fmla="*/ 2612 h 2718"/>
                  <a:gd name="T78" fmla="*/ 1503 w 4465"/>
                  <a:gd name="T79" fmla="*/ 2655 h 2718"/>
                  <a:gd name="T80" fmla="*/ 1649 w 4465"/>
                  <a:gd name="T81" fmla="*/ 2685 h 2718"/>
                  <a:gd name="T82" fmla="*/ 1799 w 4465"/>
                  <a:gd name="T83" fmla="*/ 2706 h 2718"/>
                  <a:gd name="T84" fmla="*/ 1950 w 4465"/>
                  <a:gd name="T85" fmla="*/ 2716 h 2718"/>
                  <a:gd name="T86" fmla="*/ 2092 w 4465"/>
                  <a:gd name="T87" fmla="*/ 2716 h 2718"/>
                  <a:gd name="T88" fmla="*/ 2357 w 4465"/>
                  <a:gd name="T89" fmla="*/ 2685 h 2718"/>
                  <a:gd name="T90" fmla="*/ 2611 w 4465"/>
                  <a:gd name="T91" fmla="*/ 2624 h 2718"/>
                  <a:gd name="T92" fmla="*/ 2851 w 4465"/>
                  <a:gd name="T93" fmla="*/ 2530 h 2718"/>
                  <a:gd name="T94" fmla="*/ 3075 w 4465"/>
                  <a:gd name="T95" fmla="*/ 2405 h 2718"/>
                  <a:gd name="T96" fmla="*/ 3283 w 4465"/>
                  <a:gd name="T97" fmla="*/ 2256 h 2718"/>
                  <a:gd name="T98" fmla="*/ 3469 w 4465"/>
                  <a:gd name="T99" fmla="*/ 2081 h 2718"/>
                  <a:gd name="T100" fmla="*/ 3632 w 4465"/>
                  <a:gd name="T101" fmla="*/ 1882 h 2718"/>
                  <a:gd name="T102" fmla="*/ 3766 w 4465"/>
                  <a:gd name="T103" fmla="*/ 1663 h 2718"/>
                  <a:gd name="T104" fmla="*/ 3876 w 4465"/>
                  <a:gd name="T105" fmla="*/ 1425 h 2718"/>
                  <a:gd name="T106" fmla="*/ 3952 w 4465"/>
                  <a:gd name="T107" fmla="*/ 1172 h 2718"/>
                  <a:gd name="T108" fmla="*/ 3659 w 4465"/>
                  <a:gd name="T109" fmla="*/ 0 h 27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465"/>
                  <a:gd name="T166" fmla="*/ 0 h 2718"/>
                  <a:gd name="T167" fmla="*/ 4465 w 4465"/>
                  <a:gd name="T168" fmla="*/ 2718 h 2718"/>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465" h="2718">
                    <a:moveTo>
                      <a:pt x="2973" y="898"/>
                    </a:moveTo>
                    <a:lnTo>
                      <a:pt x="2964" y="940"/>
                    </a:lnTo>
                    <a:lnTo>
                      <a:pt x="2952" y="982"/>
                    </a:lnTo>
                    <a:lnTo>
                      <a:pt x="2941" y="1024"/>
                    </a:lnTo>
                    <a:lnTo>
                      <a:pt x="2925" y="1066"/>
                    </a:lnTo>
                    <a:lnTo>
                      <a:pt x="2908" y="1107"/>
                    </a:lnTo>
                    <a:lnTo>
                      <a:pt x="2893" y="1145"/>
                    </a:lnTo>
                    <a:lnTo>
                      <a:pt x="2872" y="1183"/>
                    </a:lnTo>
                    <a:lnTo>
                      <a:pt x="2851" y="1220"/>
                    </a:lnTo>
                    <a:lnTo>
                      <a:pt x="2829" y="1256"/>
                    </a:lnTo>
                    <a:lnTo>
                      <a:pt x="2805" y="1291"/>
                    </a:lnTo>
                    <a:lnTo>
                      <a:pt x="2780" y="1323"/>
                    </a:lnTo>
                    <a:lnTo>
                      <a:pt x="2753" y="1356"/>
                    </a:lnTo>
                    <a:lnTo>
                      <a:pt x="2726" y="1387"/>
                    </a:lnTo>
                    <a:lnTo>
                      <a:pt x="2695" y="1417"/>
                    </a:lnTo>
                    <a:lnTo>
                      <a:pt x="2664" y="1446"/>
                    </a:lnTo>
                    <a:lnTo>
                      <a:pt x="2634" y="1475"/>
                    </a:lnTo>
                    <a:lnTo>
                      <a:pt x="2601" y="1500"/>
                    </a:lnTo>
                    <a:lnTo>
                      <a:pt x="2567" y="1525"/>
                    </a:lnTo>
                    <a:lnTo>
                      <a:pt x="2532" y="1548"/>
                    </a:lnTo>
                    <a:lnTo>
                      <a:pt x="2495" y="1569"/>
                    </a:lnTo>
                    <a:lnTo>
                      <a:pt x="2459" y="1590"/>
                    </a:lnTo>
                    <a:lnTo>
                      <a:pt x="2421" y="1609"/>
                    </a:lnTo>
                    <a:lnTo>
                      <a:pt x="2382" y="1625"/>
                    </a:lnTo>
                    <a:lnTo>
                      <a:pt x="2344" y="1642"/>
                    </a:lnTo>
                    <a:lnTo>
                      <a:pt x="2302" y="1655"/>
                    </a:lnTo>
                    <a:lnTo>
                      <a:pt x="2261" y="1667"/>
                    </a:lnTo>
                    <a:lnTo>
                      <a:pt x="2221" y="1678"/>
                    </a:lnTo>
                    <a:lnTo>
                      <a:pt x="2177" y="1686"/>
                    </a:lnTo>
                    <a:lnTo>
                      <a:pt x="2135" y="1692"/>
                    </a:lnTo>
                    <a:lnTo>
                      <a:pt x="2090" y="1698"/>
                    </a:lnTo>
                    <a:lnTo>
                      <a:pt x="2046" y="1701"/>
                    </a:lnTo>
                    <a:lnTo>
                      <a:pt x="2002" y="1701"/>
                    </a:lnTo>
                    <a:lnTo>
                      <a:pt x="1952" y="1701"/>
                    </a:lnTo>
                    <a:lnTo>
                      <a:pt x="1902" y="1696"/>
                    </a:lnTo>
                    <a:lnTo>
                      <a:pt x="1852" y="1690"/>
                    </a:lnTo>
                    <a:lnTo>
                      <a:pt x="1804" y="1682"/>
                    </a:lnTo>
                    <a:lnTo>
                      <a:pt x="1756" y="1671"/>
                    </a:lnTo>
                    <a:lnTo>
                      <a:pt x="1710" y="1657"/>
                    </a:lnTo>
                    <a:lnTo>
                      <a:pt x="1664" y="1642"/>
                    </a:lnTo>
                    <a:lnTo>
                      <a:pt x="1618" y="1623"/>
                    </a:lnTo>
                    <a:lnTo>
                      <a:pt x="1576" y="1605"/>
                    </a:lnTo>
                    <a:lnTo>
                      <a:pt x="1534" y="1582"/>
                    </a:lnTo>
                    <a:lnTo>
                      <a:pt x="1492" y="1559"/>
                    </a:lnTo>
                    <a:lnTo>
                      <a:pt x="1451" y="1533"/>
                    </a:lnTo>
                    <a:lnTo>
                      <a:pt x="1413" y="1506"/>
                    </a:lnTo>
                    <a:lnTo>
                      <a:pt x="1376" y="1477"/>
                    </a:lnTo>
                    <a:lnTo>
                      <a:pt x="1340" y="1446"/>
                    </a:lnTo>
                    <a:lnTo>
                      <a:pt x="1305" y="1412"/>
                    </a:lnTo>
                    <a:lnTo>
                      <a:pt x="1273" y="1379"/>
                    </a:lnTo>
                    <a:lnTo>
                      <a:pt x="1242" y="1343"/>
                    </a:lnTo>
                    <a:lnTo>
                      <a:pt x="1213" y="1306"/>
                    </a:lnTo>
                    <a:lnTo>
                      <a:pt x="1186" y="1266"/>
                    </a:lnTo>
                    <a:lnTo>
                      <a:pt x="1159" y="1228"/>
                    </a:lnTo>
                    <a:lnTo>
                      <a:pt x="1136" y="1185"/>
                    </a:lnTo>
                    <a:lnTo>
                      <a:pt x="1113" y="1143"/>
                    </a:lnTo>
                    <a:lnTo>
                      <a:pt x="1094" y="1099"/>
                    </a:lnTo>
                    <a:lnTo>
                      <a:pt x="1077" y="1053"/>
                    </a:lnTo>
                    <a:lnTo>
                      <a:pt x="1062" y="1007"/>
                    </a:lnTo>
                    <a:lnTo>
                      <a:pt x="1048" y="961"/>
                    </a:lnTo>
                    <a:lnTo>
                      <a:pt x="1037" y="913"/>
                    </a:lnTo>
                    <a:lnTo>
                      <a:pt x="1029" y="865"/>
                    </a:lnTo>
                    <a:lnTo>
                      <a:pt x="1021" y="815"/>
                    </a:lnTo>
                    <a:lnTo>
                      <a:pt x="1017" y="765"/>
                    </a:lnTo>
                    <a:lnTo>
                      <a:pt x="1017" y="715"/>
                    </a:lnTo>
                    <a:lnTo>
                      <a:pt x="1017" y="666"/>
                    </a:lnTo>
                    <a:lnTo>
                      <a:pt x="1021" y="614"/>
                    </a:lnTo>
                    <a:lnTo>
                      <a:pt x="1029" y="564"/>
                    </a:lnTo>
                    <a:lnTo>
                      <a:pt x="1039" y="514"/>
                    </a:lnTo>
                    <a:lnTo>
                      <a:pt x="42" y="307"/>
                    </a:lnTo>
                    <a:lnTo>
                      <a:pt x="33" y="357"/>
                    </a:lnTo>
                    <a:lnTo>
                      <a:pt x="25" y="408"/>
                    </a:lnTo>
                    <a:lnTo>
                      <a:pt x="17" y="458"/>
                    </a:lnTo>
                    <a:lnTo>
                      <a:pt x="12" y="510"/>
                    </a:lnTo>
                    <a:lnTo>
                      <a:pt x="8" y="560"/>
                    </a:lnTo>
                    <a:lnTo>
                      <a:pt x="4" y="612"/>
                    </a:lnTo>
                    <a:lnTo>
                      <a:pt x="2" y="664"/>
                    </a:lnTo>
                    <a:lnTo>
                      <a:pt x="0" y="715"/>
                    </a:lnTo>
                    <a:lnTo>
                      <a:pt x="2" y="767"/>
                    </a:lnTo>
                    <a:lnTo>
                      <a:pt x="4" y="817"/>
                    </a:lnTo>
                    <a:lnTo>
                      <a:pt x="8" y="869"/>
                    </a:lnTo>
                    <a:lnTo>
                      <a:pt x="12" y="921"/>
                    </a:lnTo>
                    <a:lnTo>
                      <a:pt x="17" y="971"/>
                    </a:lnTo>
                    <a:lnTo>
                      <a:pt x="23" y="1020"/>
                    </a:lnTo>
                    <a:lnTo>
                      <a:pt x="33" y="1070"/>
                    </a:lnTo>
                    <a:lnTo>
                      <a:pt x="42" y="1118"/>
                    </a:lnTo>
                    <a:lnTo>
                      <a:pt x="52" y="1168"/>
                    </a:lnTo>
                    <a:lnTo>
                      <a:pt x="63" y="1216"/>
                    </a:lnTo>
                    <a:lnTo>
                      <a:pt x="77" y="1264"/>
                    </a:lnTo>
                    <a:lnTo>
                      <a:pt x="90" y="1310"/>
                    </a:lnTo>
                    <a:lnTo>
                      <a:pt x="106" y="1358"/>
                    </a:lnTo>
                    <a:lnTo>
                      <a:pt x="121" y="1404"/>
                    </a:lnTo>
                    <a:lnTo>
                      <a:pt x="140" y="1450"/>
                    </a:lnTo>
                    <a:lnTo>
                      <a:pt x="157" y="1494"/>
                    </a:lnTo>
                    <a:lnTo>
                      <a:pt x="179" y="1540"/>
                    </a:lnTo>
                    <a:lnTo>
                      <a:pt x="198" y="1584"/>
                    </a:lnTo>
                    <a:lnTo>
                      <a:pt x="221" y="1627"/>
                    </a:lnTo>
                    <a:lnTo>
                      <a:pt x="244" y="1669"/>
                    </a:lnTo>
                    <a:lnTo>
                      <a:pt x="292" y="1753"/>
                    </a:lnTo>
                    <a:lnTo>
                      <a:pt x="344" y="1834"/>
                    </a:lnTo>
                    <a:lnTo>
                      <a:pt x="399" y="1914"/>
                    </a:lnTo>
                    <a:lnTo>
                      <a:pt x="459" y="1989"/>
                    </a:lnTo>
                    <a:lnTo>
                      <a:pt x="520" y="2062"/>
                    </a:lnTo>
                    <a:lnTo>
                      <a:pt x="587" y="2131"/>
                    </a:lnTo>
                    <a:lnTo>
                      <a:pt x="657" y="2198"/>
                    </a:lnTo>
                    <a:lnTo>
                      <a:pt x="729" y="2260"/>
                    </a:lnTo>
                    <a:lnTo>
                      <a:pt x="804" y="2319"/>
                    </a:lnTo>
                    <a:lnTo>
                      <a:pt x="883" y="2375"/>
                    </a:lnTo>
                    <a:lnTo>
                      <a:pt x="966" y="2426"/>
                    </a:lnTo>
                    <a:lnTo>
                      <a:pt x="1048" y="2474"/>
                    </a:lnTo>
                    <a:lnTo>
                      <a:pt x="1090" y="2497"/>
                    </a:lnTo>
                    <a:lnTo>
                      <a:pt x="1134" y="2520"/>
                    </a:lnTo>
                    <a:lnTo>
                      <a:pt x="1179" y="2540"/>
                    </a:lnTo>
                    <a:lnTo>
                      <a:pt x="1225" y="2561"/>
                    </a:lnTo>
                    <a:lnTo>
                      <a:pt x="1269" y="2578"/>
                    </a:lnTo>
                    <a:lnTo>
                      <a:pt x="1315" y="2595"/>
                    </a:lnTo>
                    <a:lnTo>
                      <a:pt x="1361" y="2612"/>
                    </a:lnTo>
                    <a:lnTo>
                      <a:pt x="1407" y="2628"/>
                    </a:lnTo>
                    <a:lnTo>
                      <a:pt x="1455" y="2641"/>
                    </a:lnTo>
                    <a:lnTo>
                      <a:pt x="1503" y="2655"/>
                    </a:lnTo>
                    <a:lnTo>
                      <a:pt x="1551" y="2666"/>
                    </a:lnTo>
                    <a:lnTo>
                      <a:pt x="1599" y="2676"/>
                    </a:lnTo>
                    <a:lnTo>
                      <a:pt x="1649" y="2685"/>
                    </a:lnTo>
                    <a:lnTo>
                      <a:pt x="1699" y="2695"/>
                    </a:lnTo>
                    <a:lnTo>
                      <a:pt x="1749" y="2701"/>
                    </a:lnTo>
                    <a:lnTo>
                      <a:pt x="1799" y="2706"/>
                    </a:lnTo>
                    <a:lnTo>
                      <a:pt x="1849" y="2710"/>
                    </a:lnTo>
                    <a:lnTo>
                      <a:pt x="1900" y="2714"/>
                    </a:lnTo>
                    <a:lnTo>
                      <a:pt x="1950" y="2716"/>
                    </a:lnTo>
                    <a:lnTo>
                      <a:pt x="2002" y="2718"/>
                    </a:lnTo>
                    <a:lnTo>
                      <a:pt x="2048" y="2718"/>
                    </a:lnTo>
                    <a:lnTo>
                      <a:pt x="2092" y="2716"/>
                    </a:lnTo>
                    <a:lnTo>
                      <a:pt x="2183" y="2708"/>
                    </a:lnTo>
                    <a:lnTo>
                      <a:pt x="2271" y="2699"/>
                    </a:lnTo>
                    <a:lnTo>
                      <a:pt x="2357" y="2685"/>
                    </a:lnTo>
                    <a:lnTo>
                      <a:pt x="2444" y="2668"/>
                    </a:lnTo>
                    <a:lnTo>
                      <a:pt x="2526" y="2647"/>
                    </a:lnTo>
                    <a:lnTo>
                      <a:pt x="2611" y="2624"/>
                    </a:lnTo>
                    <a:lnTo>
                      <a:pt x="2691" y="2595"/>
                    </a:lnTo>
                    <a:lnTo>
                      <a:pt x="2774" y="2565"/>
                    </a:lnTo>
                    <a:lnTo>
                      <a:pt x="2851" y="2530"/>
                    </a:lnTo>
                    <a:lnTo>
                      <a:pt x="2927" y="2492"/>
                    </a:lnTo>
                    <a:lnTo>
                      <a:pt x="3002" y="2449"/>
                    </a:lnTo>
                    <a:lnTo>
                      <a:pt x="3075" y="2405"/>
                    </a:lnTo>
                    <a:lnTo>
                      <a:pt x="3146" y="2359"/>
                    </a:lnTo>
                    <a:lnTo>
                      <a:pt x="3215" y="2309"/>
                    </a:lnTo>
                    <a:lnTo>
                      <a:pt x="3283" y="2256"/>
                    </a:lnTo>
                    <a:lnTo>
                      <a:pt x="3348" y="2200"/>
                    </a:lnTo>
                    <a:lnTo>
                      <a:pt x="3409" y="2141"/>
                    </a:lnTo>
                    <a:lnTo>
                      <a:pt x="3469" y="2081"/>
                    </a:lnTo>
                    <a:lnTo>
                      <a:pt x="3524" y="2018"/>
                    </a:lnTo>
                    <a:lnTo>
                      <a:pt x="3580" y="1951"/>
                    </a:lnTo>
                    <a:lnTo>
                      <a:pt x="3632" y="1882"/>
                    </a:lnTo>
                    <a:lnTo>
                      <a:pt x="3680" y="1811"/>
                    </a:lnTo>
                    <a:lnTo>
                      <a:pt x="3726" y="1738"/>
                    </a:lnTo>
                    <a:lnTo>
                      <a:pt x="3766" y="1663"/>
                    </a:lnTo>
                    <a:lnTo>
                      <a:pt x="3807" y="1586"/>
                    </a:lnTo>
                    <a:lnTo>
                      <a:pt x="3843" y="1508"/>
                    </a:lnTo>
                    <a:lnTo>
                      <a:pt x="3876" y="1425"/>
                    </a:lnTo>
                    <a:lnTo>
                      <a:pt x="3904" y="1343"/>
                    </a:lnTo>
                    <a:lnTo>
                      <a:pt x="3931" y="1258"/>
                    </a:lnTo>
                    <a:lnTo>
                      <a:pt x="3952" y="1172"/>
                    </a:lnTo>
                    <a:lnTo>
                      <a:pt x="3972" y="1084"/>
                    </a:lnTo>
                    <a:lnTo>
                      <a:pt x="4465" y="1176"/>
                    </a:lnTo>
                    <a:lnTo>
                      <a:pt x="3659" y="0"/>
                    </a:lnTo>
                    <a:lnTo>
                      <a:pt x="2482" y="806"/>
                    </a:lnTo>
                    <a:lnTo>
                      <a:pt x="2973" y="898"/>
                    </a:lnTo>
                  </a:path>
                </a:pathLst>
              </a:custGeom>
              <a:gradFill rotWithShape="0">
                <a:gsLst>
                  <a:gs pos="0">
                    <a:srgbClr val="FFFFEB"/>
                  </a:gs>
                  <a:gs pos="100000">
                    <a:srgbClr val="FCFEBC"/>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grpSp>
        <p:grpSp>
          <p:nvGrpSpPr>
            <p:cNvPr id="58380" name="Group 8"/>
            <p:cNvGrpSpPr>
              <a:grpSpLocks/>
            </p:cNvGrpSpPr>
            <p:nvPr/>
          </p:nvGrpSpPr>
          <p:grpSpPr bwMode="auto">
            <a:xfrm>
              <a:off x="667" y="707"/>
              <a:ext cx="621" cy="791"/>
              <a:chOff x="2730" y="926"/>
              <a:chExt cx="872" cy="1110"/>
            </a:xfrm>
          </p:grpSpPr>
          <p:sp>
            <p:nvSpPr>
              <p:cNvPr id="277513" name="AutoShape 9"/>
              <p:cNvSpPr>
                <a:spLocks noChangeArrowheads="1"/>
              </p:cNvSpPr>
              <p:nvPr/>
            </p:nvSpPr>
            <p:spPr bwMode="auto">
              <a:xfrm flipV="1">
                <a:off x="2730" y="926"/>
                <a:ext cx="872" cy="1108"/>
              </a:xfrm>
              <a:prstGeom prst="foldedCorner">
                <a:avLst>
                  <a:gd name="adj" fmla="val 21875"/>
                </a:avLst>
              </a:prstGeom>
              <a:solidFill>
                <a:srgbClr val="FFFFFF"/>
              </a:solidFill>
              <a:ln w="9525">
                <a:solidFill>
                  <a:schemeClr val="tx1"/>
                </a:solidFill>
                <a:round/>
                <a:headEnd/>
                <a:tailEnd/>
              </a:ln>
              <a:effectLst>
                <a:outerShdw dist="53882" dir="2700000" algn="ctr" rotWithShape="0">
                  <a:srgbClr val="C0C0C0"/>
                </a:outerShdw>
              </a:effectLst>
            </p:spPr>
            <p:txBody>
              <a:bodyPr wrap="none" anchor="ctr"/>
              <a:lstStyle/>
              <a:p>
                <a:pPr algn="ctr">
                  <a:defRPr/>
                </a:pPr>
                <a:endParaRPr lang="zh-CN" altLang="en-US">
                  <a:ea typeface="+mn-ea"/>
                  <a:cs typeface="+mn-cs"/>
                </a:endParaRPr>
              </a:p>
            </p:txBody>
          </p:sp>
          <p:grpSp>
            <p:nvGrpSpPr>
              <p:cNvPr id="58520" name="Group 10"/>
              <p:cNvGrpSpPr>
                <a:grpSpLocks/>
              </p:cNvGrpSpPr>
              <p:nvPr/>
            </p:nvGrpSpPr>
            <p:grpSpPr bwMode="auto">
              <a:xfrm>
                <a:off x="2803" y="1123"/>
                <a:ext cx="726" cy="740"/>
                <a:chOff x="3859" y="1795"/>
                <a:chExt cx="480" cy="480"/>
              </a:xfrm>
            </p:grpSpPr>
            <p:sp>
              <p:nvSpPr>
                <p:cNvPr id="58521" name="Line 11"/>
                <p:cNvSpPr>
                  <a:spLocks noChangeShapeType="1"/>
                </p:cNvSpPr>
                <p:nvPr/>
              </p:nvSpPr>
              <p:spPr bwMode="auto">
                <a:xfrm>
                  <a:off x="3859" y="1795"/>
                  <a:ext cx="288"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wrap="none" tIns="27432" bIns="27432" anchor="ctr">
                  <a:spAutoFit/>
                </a:bodyPr>
                <a:lstStyle/>
                <a:p>
                  <a:endParaRPr lang="zh-CN" altLang="en-US"/>
                </a:p>
              </p:txBody>
            </p:sp>
            <p:sp>
              <p:nvSpPr>
                <p:cNvPr id="58522" name="Line 12"/>
                <p:cNvSpPr>
                  <a:spLocks noChangeShapeType="1"/>
                </p:cNvSpPr>
                <p:nvPr/>
              </p:nvSpPr>
              <p:spPr bwMode="auto">
                <a:xfrm>
                  <a:off x="3859" y="1891"/>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23" name="Line 13"/>
                <p:cNvSpPr>
                  <a:spLocks noChangeShapeType="1"/>
                </p:cNvSpPr>
                <p:nvPr/>
              </p:nvSpPr>
              <p:spPr bwMode="auto">
                <a:xfrm>
                  <a:off x="3859" y="1987"/>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24" name="Line 14"/>
                <p:cNvSpPr>
                  <a:spLocks noChangeShapeType="1"/>
                </p:cNvSpPr>
                <p:nvPr/>
              </p:nvSpPr>
              <p:spPr bwMode="auto">
                <a:xfrm>
                  <a:off x="3859" y="2083"/>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25" name="Line 15"/>
                <p:cNvSpPr>
                  <a:spLocks noChangeShapeType="1"/>
                </p:cNvSpPr>
                <p:nvPr/>
              </p:nvSpPr>
              <p:spPr bwMode="auto">
                <a:xfrm>
                  <a:off x="3859" y="2179"/>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26" name="Line 16"/>
                <p:cNvSpPr>
                  <a:spLocks noChangeShapeType="1"/>
                </p:cNvSpPr>
                <p:nvPr/>
              </p:nvSpPr>
              <p:spPr bwMode="auto">
                <a:xfrm>
                  <a:off x="3859" y="2275"/>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grpSp>
        </p:grpSp>
        <p:grpSp>
          <p:nvGrpSpPr>
            <p:cNvPr id="58381" name="Group 17"/>
            <p:cNvGrpSpPr>
              <a:grpSpLocks/>
            </p:cNvGrpSpPr>
            <p:nvPr/>
          </p:nvGrpSpPr>
          <p:grpSpPr bwMode="auto">
            <a:xfrm>
              <a:off x="4220" y="707"/>
              <a:ext cx="621" cy="791"/>
              <a:chOff x="2730" y="926"/>
              <a:chExt cx="872" cy="1110"/>
            </a:xfrm>
          </p:grpSpPr>
          <p:sp>
            <p:nvSpPr>
              <p:cNvPr id="277522" name="AutoShape 18"/>
              <p:cNvSpPr>
                <a:spLocks noChangeArrowheads="1"/>
              </p:cNvSpPr>
              <p:nvPr/>
            </p:nvSpPr>
            <p:spPr bwMode="auto">
              <a:xfrm flipV="1">
                <a:off x="2730" y="926"/>
                <a:ext cx="872" cy="1108"/>
              </a:xfrm>
              <a:prstGeom prst="foldedCorner">
                <a:avLst>
                  <a:gd name="adj" fmla="val 21875"/>
                </a:avLst>
              </a:prstGeom>
              <a:solidFill>
                <a:srgbClr val="FFFFFF"/>
              </a:solidFill>
              <a:ln w="9525">
                <a:solidFill>
                  <a:schemeClr val="tx1"/>
                </a:solidFill>
                <a:round/>
                <a:headEnd/>
                <a:tailEnd/>
              </a:ln>
              <a:effectLst>
                <a:outerShdw dist="53882" dir="2700000" algn="ctr" rotWithShape="0">
                  <a:srgbClr val="C0C0C0"/>
                </a:outerShdw>
              </a:effectLst>
            </p:spPr>
            <p:txBody>
              <a:bodyPr wrap="none" anchor="ctr"/>
              <a:lstStyle/>
              <a:p>
                <a:pPr algn="ctr">
                  <a:defRPr/>
                </a:pPr>
                <a:endParaRPr lang="zh-CN" altLang="en-US">
                  <a:ea typeface="+mn-ea"/>
                  <a:cs typeface="+mn-cs"/>
                </a:endParaRPr>
              </a:p>
            </p:txBody>
          </p:sp>
          <p:grpSp>
            <p:nvGrpSpPr>
              <p:cNvPr id="58512" name="Group 19"/>
              <p:cNvGrpSpPr>
                <a:grpSpLocks/>
              </p:cNvGrpSpPr>
              <p:nvPr/>
            </p:nvGrpSpPr>
            <p:grpSpPr bwMode="auto">
              <a:xfrm>
                <a:off x="2803" y="1123"/>
                <a:ext cx="726" cy="740"/>
                <a:chOff x="3859" y="1795"/>
                <a:chExt cx="480" cy="480"/>
              </a:xfrm>
            </p:grpSpPr>
            <p:sp>
              <p:nvSpPr>
                <p:cNvPr id="58513" name="Line 20"/>
                <p:cNvSpPr>
                  <a:spLocks noChangeShapeType="1"/>
                </p:cNvSpPr>
                <p:nvPr/>
              </p:nvSpPr>
              <p:spPr bwMode="auto">
                <a:xfrm>
                  <a:off x="3859" y="1795"/>
                  <a:ext cx="288"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wrap="none" tIns="27432" bIns="27432" anchor="ctr">
                  <a:spAutoFit/>
                </a:bodyPr>
                <a:lstStyle/>
                <a:p>
                  <a:endParaRPr lang="zh-CN" altLang="en-US"/>
                </a:p>
              </p:txBody>
            </p:sp>
            <p:sp>
              <p:nvSpPr>
                <p:cNvPr id="58514" name="Line 21"/>
                <p:cNvSpPr>
                  <a:spLocks noChangeShapeType="1"/>
                </p:cNvSpPr>
                <p:nvPr/>
              </p:nvSpPr>
              <p:spPr bwMode="auto">
                <a:xfrm>
                  <a:off x="3859" y="1891"/>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15" name="Line 22"/>
                <p:cNvSpPr>
                  <a:spLocks noChangeShapeType="1"/>
                </p:cNvSpPr>
                <p:nvPr/>
              </p:nvSpPr>
              <p:spPr bwMode="auto">
                <a:xfrm>
                  <a:off x="3859" y="1987"/>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16" name="Line 23"/>
                <p:cNvSpPr>
                  <a:spLocks noChangeShapeType="1"/>
                </p:cNvSpPr>
                <p:nvPr/>
              </p:nvSpPr>
              <p:spPr bwMode="auto">
                <a:xfrm>
                  <a:off x="3859" y="2083"/>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17" name="Line 24"/>
                <p:cNvSpPr>
                  <a:spLocks noChangeShapeType="1"/>
                </p:cNvSpPr>
                <p:nvPr/>
              </p:nvSpPr>
              <p:spPr bwMode="auto">
                <a:xfrm>
                  <a:off x="3859" y="2179"/>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18" name="Line 25"/>
                <p:cNvSpPr>
                  <a:spLocks noChangeShapeType="1"/>
                </p:cNvSpPr>
                <p:nvPr/>
              </p:nvSpPr>
              <p:spPr bwMode="auto">
                <a:xfrm>
                  <a:off x="3859" y="2275"/>
                  <a:ext cx="480" cy="0"/>
                </a:xfrm>
                <a:prstGeom prst="line">
                  <a:avLst/>
                </a:prstGeom>
                <a:noFill/>
                <a:ln w="19050">
                  <a:solidFill>
                    <a:srgbClr val="3366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grpSp>
        </p:grpSp>
        <p:grpSp>
          <p:nvGrpSpPr>
            <p:cNvPr id="58382" name="Group 26"/>
            <p:cNvGrpSpPr>
              <a:grpSpLocks/>
            </p:cNvGrpSpPr>
            <p:nvPr/>
          </p:nvGrpSpPr>
          <p:grpSpPr bwMode="auto">
            <a:xfrm>
              <a:off x="832" y="1524"/>
              <a:ext cx="1178" cy="1404"/>
              <a:chOff x="824" y="1524"/>
              <a:chExt cx="1178" cy="1404"/>
            </a:xfrm>
          </p:grpSpPr>
          <p:grpSp>
            <p:nvGrpSpPr>
              <p:cNvPr id="58495" name="Group 27"/>
              <p:cNvGrpSpPr>
                <a:grpSpLocks/>
              </p:cNvGrpSpPr>
              <p:nvPr/>
            </p:nvGrpSpPr>
            <p:grpSpPr bwMode="auto">
              <a:xfrm>
                <a:off x="1005" y="1524"/>
                <a:ext cx="997" cy="914"/>
                <a:chOff x="647" y="1579"/>
                <a:chExt cx="997" cy="914"/>
              </a:xfrm>
            </p:grpSpPr>
            <p:grpSp>
              <p:nvGrpSpPr>
                <p:cNvPr id="58499" name="Group 28"/>
                <p:cNvGrpSpPr>
                  <a:grpSpLocks/>
                </p:cNvGrpSpPr>
                <p:nvPr/>
              </p:nvGrpSpPr>
              <p:grpSpPr bwMode="auto">
                <a:xfrm>
                  <a:off x="762" y="1579"/>
                  <a:ext cx="636" cy="810"/>
                  <a:chOff x="3408" y="2773"/>
                  <a:chExt cx="782" cy="995"/>
                </a:xfrm>
              </p:grpSpPr>
              <p:sp>
                <p:nvSpPr>
                  <p:cNvPr id="277533" name="AutoShape 29"/>
                  <p:cNvSpPr>
                    <a:spLocks noChangeArrowheads="1"/>
                  </p:cNvSpPr>
                  <p:nvPr/>
                </p:nvSpPr>
                <p:spPr bwMode="auto">
                  <a:xfrm rot="20089594" flipV="1">
                    <a:off x="3411" y="2771"/>
                    <a:ext cx="782" cy="999"/>
                  </a:xfrm>
                  <a:prstGeom prst="foldedCorner">
                    <a:avLst>
                      <a:gd name="adj" fmla="val 21875"/>
                    </a:avLst>
                  </a:prstGeom>
                  <a:solidFill>
                    <a:srgbClr val="FFFFFF"/>
                  </a:solidFill>
                  <a:ln w="9525">
                    <a:solidFill>
                      <a:schemeClr val="tx1"/>
                    </a:solidFill>
                    <a:round/>
                    <a:headEnd/>
                    <a:tailEnd/>
                  </a:ln>
                  <a:effectLst>
                    <a:outerShdw dist="53882" dir="2700000" algn="ctr" rotWithShape="0">
                      <a:srgbClr val="C0C0C0"/>
                    </a:outerShdw>
                  </a:effectLst>
                </p:spPr>
                <p:txBody>
                  <a:bodyPr wrap="none" anchor="ctr"/>
                  <a:lstStyle/>
                  <a:p>
                    <a:pPr algn="ctr">
                      <a:defRPr/>
                    </a:pPr>
                    <a:endParaRPr lang="zh-CN" altLang="en-US">
                      <a:ea typeface="+mn-ea"/>
                      <a:cs typeface="+mn-cs"/>
                    </a:endParaRPr>
                  </a:p>
                </p:txBody>
              </p:sp>
              <p:grpSp>
                <p:nvGrpSpPr>
                  <p:cNvPr id="58504" name="Group 30"/>
                  <p:cNvGrpSpPr>
                    <a:grpSpLocks/>
                  </p:cNvGrpSpPr>
                  <p:nvPr/>
                </p:nvGrpSpPr>
                <p:grpSpPr bwMode="auto">
                  <a:xfrm rot="-1510406">
                    <a:off x="3478" y="2948"/>
                    <a:ext cx="651" cy="663"/>
                    <a:chOff x="3859" y="1795"/>
                    <a:chExt cx="480" cy="480"/>
                  </a:xfrm>
                </p:grpSpPr>
                <p:sp>
                  <p:nvSpPr>
                    <p:cNvPr id="58505" name="Line 31"/>
                    <p:cNvSpPr>
                      <a:spLocks noChangeShapeType="1"/>
                    </p:cNvSpPr>
                    <p:nvPr/>
                  </p:nvSpPr>
                  <p:spPr bwMode="auto">
                    <a:xfrm>
                      <a:off x="3859" y="1795"/>
                      <a:ext cx="288"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wrap="none" tIns="27432" bIns="27432" anchor="ctr">
                      <a:spAutoFit/>
                    </a:bodyPr>
                    <a:lstStyle/>
                    <a:p>
                      <a:endParaRPr lang="zh-CN" altLang="en-US"/>
                    </a:p>
                  </p:txBody>
                </p:sp>
                <p:sp>
                  <p:nvSpPr>
                    <p:cNvPr id="58506" name="Line 32"/>
                    <p:cNvSpPr>
                      <a:spLocks noChangeShapeType="1"/>
                    </p:cNvSpPr>
                    <p:nvPr/>
                  </p:nvSpPr>
                  <p:spPr bwMode="auto">
                    <a:xfrm>
                      <a:off x="3859" y="1891"/>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07" name="Line 33"/>
                    <p:cNvSpPr>
                      <a:spLocks noChangeShapeType="1"/>
                    </p:cNvSpPr>
                    <p:nvPr/>
                  </p:nvSpPr>
                  <p:spPr bwMode="auto">
                    <a:xfrm>
                      <a:off x="3859" y="1987"/>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08" name="Line 34"/>
                    <p:cNvSpPr>
                      <a:spLocks noChangeShapeType="1"/>
                    </p:cNvSpPr>
                    <p:nvPr/>
                  </p:nvSpPr>
                  <p:spPr bwMode="auto">
                    <a:xfrm>
                      <a:off x="3859" y="2083"/>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09" name="Line 35"/>
                    <p:cNvSpPr>
                      <a:spLocks noChangeShapeType="1"/>
                    </p:cNvSpPr>
                    <p:nvPr/>
                  </p:nvSpPr>
                  <p:spPr bwMode="auto">
                    <a:xfrm>
                      <a:off x="3859" y="2179"/>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510" name="Line 36"/>
                    <p:cNvSpPr>
                      <a:spLocks noChangeShapeType="1"/>
                    </p:cNvSpPr>
                    <p:nvPr/>
                  </p:nvSpPr>
                  <p:spPr bwMode="auto">
                    <a:xfrm>
                      <a:off x="3859" y="2275"/>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grpSp>
            </p:grpSp>
            <p:grpSp>
              <p:nvGrpSpPr>
                <p:cNvPr id="58500" name="Group 37"/>
                <p:cNvGrpSpPr>
                  <a:grpSpLocks/>
                </p:cNvGrpSpPr>
                <p:nvPr/>
              </p:nvGrpSpPr>
              <p:grpSpPr bwMode="auto">
                <a:xfrm>
                  <a:off x="647" y="1966"/>
                  <a:ext cx="997" cy="527"/>
                  <a:chOff x="1614" y="2547"/>
                  <a:chExt cx="2546" cy="1348"/>
                </a:xfrm>
              </p:grpSpPr>
              <p:sp>
                <p:nvSpPr>
                  <p:cNvPr id="277542" name="Rectangle 38"/>
                  <p:cNvSpPr>
                    <a:spLocks noChangeArrowheads="1"/>
                  </p:cNvSpPr>
                  <p:nvPr/>
                </p:nvSpPr>
                <p:spPr bwMode="auto">
                  <a:xfrm>
                    <a:off x="1614" y="2547"/>
                    <a:ext cx="2546" cy="1349"/>
                  </a:xfrm>
                  <a:prstGeom prst="rect">
                    <a:avLst/>
                  </a:prstGeom>
                  <a:gradFill rotWithShape="0">
                    <a:gsLst>
                      <a:gs pos="0">
                        <a:srgbClr val="FFFF99"/>
                      </a:gs>
                      <a:gs pos="100000">
                        <a:srgbClr val="FFE575"/>
                      </a:gs>
                    </a:gsLst>
                    <a:lin ang="2700000" scaled="1"/>
                  </a:gradFill>
                  <a:ln w="9525">
                    <a:solidFill>
                      <a:schemeClr val="tx1"/>
                    </a:solidFill>
                    <a:miter lim="800000"/>
                    <a:headEnd/>
                    <a:tailEnd/>
                  </a:ln>
                  <a:effectLst>
                    <a:outerShdw dist="45791" dir="2021404" algn="ctr" rotWithShape="0">
                      <a:srgbClr val="969696"/>
                    </a:outerShdw>
                  </a:effectLst>
                </p:spPr>
                <p:txBody>
                  <a:bodyPr wrap="none" tIns="27432" bIns="27432" anchor="ctr"/>
                  <a:lstStyle/>
                  <a:p>
                    <a:pPr algn="ctr">
                      <a:defRPr/>
                    </a:pPr>
                    <a:endParaRPr lang="zh-CN" altLang="en-US">
                      <a:ea typeface="+mn-ea"/>
                      <a:cs typeface="+mn-cs"/>
                    </a:endParaRPr>
                  </a:p>
                </p:txBody>
              </p:sp>
              <p:sp>
                <p:nvSpPr>
                  <p:cNvPr id="58502" name="Rectangle 39"/>
                  <p:cNvSpPr>
                    <a:spLocks noChangeArrowheads="1"/>
                  </p:cNvSpPr>
                  <p:nvPr/>
                </p:nvSpPr>
                <p:spPr bwMode="auto">
                  <a:xfrm>
                    <a:off x="3690" y="2684"/>
                    <a:ext cx="331" cy="315"/>
                  </a:xfrm>
                  <a:prstGeom prst="rect">
                    <a:avLst/>
                  </a:prstGeom>
                  <a:solidFill>
                    <a:srgbClr val="CC0099"/>
                  </a:solidFill>
                  <a:ln>
                    <a:noFill/>
                  </a:ln>
                  <a:extLst>
                    <a:ext uri="{91240B29-F687-4f45-9708-019B960494DF}">
                      <a14:hiddenLine xmlns="" xmlns:a14="http://schemas.microsoft.com/office/drawing/2010/main" w="6350">
                        <a:solidFill>
                          <a:srgbClr val="000000"/>
                        </a:solidFill>
                        <a:miter lim="800000"/>
                        <a:headEnd/>
                        <a:tailEnd/>
                      </a14:hiddenLine>
                    </a:ext>
                  </a:extLst>
                </p:spPr>
                <p:txBody>
                  <a:bodyPr wrap="none" tIns="393192" bIns="27432" anchor="ctr"/>
                  <a:lstStyle/>
                  <a:p>
                    <a:pPr algn="ctr"/>
                    <a:endParaRPr lang="zh-CN" altLang="en-US"/>
                  </a:p>
                </p:txBody>
              </p:sp>
            </p:grpSp>
          </p:grpSp>
          <p:grpSp>
            <p:nvGrpSpPr>
              <p:cNvPr id="58496" name="Group 40"/>
              <p:cNvGrpSpPr>
                <a:grpSpLocks/>
              </p:cNvGrpSpPr>
              <p:nvPr/>
            </p:nvGrpSpPr>
            <p:grpSpPr bwMode="auto">
              <a:xfrm>
                <a:off x="824" y="2364"/>
                <a:ext cx="505" cy="564"/>
                <a:chOff x="3405" y="2364"/>
                <a:chExt cx="820" cy="916"/>
              </a:xfrm>
            </p:grpSpPr>
            <p:sp>
              <p:nvSpPr>
                <p:cNvPr id="277545" name="Rectangle 41"/>
                <p:cNvSpPr>
                  <a:spLocks noChangeArrowheads="1"/>
                </p:cNvSpPr>
                <p:nvPr/>
              </p:nvSpPr>
              <p:spPr bwMode="auto">
                <a:xfrm>
                  <a:off x="3770" y="2712"/>
                  <a:ext cx="108" cy="570"/>
                </a:xfrm>
                <a:prstGeom prst="rect">
                  <a:avLst/>
                </a:prstGeom>
                <a:gradFill rotWithShape="0">
                  <a:gsLst>
                    <a:gs pos="0">
                      <a:schemeClr val="bg1">
                        <a:gamma/>
                        <a:shade val="46275"/>
                        <a:invGamma/>
                      </a:schemeClr>
                    </a:gs>
                    <a:gs pos="50000">
                      <a:schemeClr val="bg1"/>
                    </a:gs>
                    <a:gs pos="100000">
                      <a:schemeClr val="bg1">
                        <a:gamma/>
                        <a:shade val="46275"/>
                        <a:invGamma/>
                      </a:schemeClr>
                    </a:gs>
                  </a:gsLst>
                  <a:lin ang="0" scaled="1"/>
                </a:gradFill>
                <a:ln w="6350">
                  <a:solidFill>
                    <a:srgbClr val="969696"/>
                  </a:solidFill>
                  <a:miter lim="800000"/>
                  <a:headEnd/>
                  <a:tailEnd/>
                </a:ln>
                <a:effectLst/>
              </p:spPr>
              <p:txBody>
                <a:bodyPr wrap="none" anchor="ctr"/>
                <a:lstStyle/>
                <a:p>
                  <a:pPr algn="ctr">
                    <a:defRPr/>
                  </a:pPr>
                  <a:endParaRPr lang="zh-CN" altLang="en-US">
                    <a:ea typeface="+mn-ea"/>
                    <a:cs typeface="+mn-cs"/>
                  </a:endParaRPr>
                </a:p>
              </p:txBody>
            </p:sp>
            <p:pic>
              <p:nvPicPr>
                <p:cNvPr id="58498" name="Picture 42" descr="MailBox"/>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05" y="2364"/>
                  <a:ext cx="820"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8383" name="Group 43"/>
            <p:cNvGrpSpPr>
              <a:grpSpLocks/>
            </p:cNvGrpSpPr>
            <p:nvPr/>
          </p:nvGrpSpPr>
          <p:grpSpPr bwMode="auto">
            <a:xfrm>
              <a:off x="3601" y="1524"/>
              <a:ext cx="1143" cy="1404"/>
              <a:chOff x="3593" y="1524"/>
              <a:chExt cx="1143" cy="1404"/>
            </a:xfrm>
          </p:grpSpPr>
          <p:grpSp>
            <p:nvGrpSpPr>
              <p:cNvPr id="58476" name="Group 44"/>
              <p:cNvGrpSpPr>
                <a:grpSpLocks/>
              </p:cNvGrpSpPr>
              <p:nvPr/>
            </p:nvGrpSpPr>
            <p:grpSpPr bwMode="auto">
              <a:xfrm>
                <a:off x="3593" y="1524"/>
                <a:ext cx="997" cy="914"/>
                <a:chOff x="2938" y="1579"/>
                <a:chExt cx="997" cy="914"/>
              </a:xfrm>
            </p:grpSpPr>
            <p:grpSp>
              <p:nvGrpSpPr>
                <p:cNvPr id="58480" name="Group 45"/>
                <p:cNvGrpSpPr>
                  <a:grpSpLocks/>
                </p:cNvGrpSpPr>
                <p:nvPr/>
              </p:nvGrpSpPr>
              <p:grpSpPr bwMode="auto">
                <a:xfrm>
                  <a:off x="2938" y="1579"/>
                  <a:ext cx="997" cy="914"/>
                  <a:chOff x="336" y="1668"/>
                  <a:chExt cx="1225" cy="1123"/>
                </a:xfrm>
              </p:grpSpPr>
              <p:grpSp>
                <p:nvGrpSpPr>
                  <p:cNvPr id="58483" name="Group 46"/>
                  <p:cNvGrpSpPr>
                    <a:grpSpLocks/>
                  </p:cNvGrpSpPr>
                  <p:nvPr/>
                </p:nvGrpSpPr>
                <p:grpSpPr bwMode="auto">
                  <a:xfrm>
                    <a:off x="477" y="1668"/>
                    <a:ext cx="782" cy="995"/>
                    <a:chOff x="3408" y="2773"/>
                    <a:chExt cx="782" cy="995"/>
                  </a:xfrm>
                </p:grpSpPr>
                <p:sp>
                  <p:nvSpPr>
                    <p:cNvPr id="277551" name="AutoShape 47"/>
                    <p:cNvSpPr>
                      <a:spLocks noChangeArrowheads="1"/>
                    </p:cNvSpPr>
                    <p:nvPr/>
                  </p:nvSpPr>
                  <p:spPr bwMode="auto">
                    <a:xfrm rot="20089594" flipV="1">
                      <a:off x="3408" y="2771"/>
                      <a:ext cx="780" cy="999"/>
                    </a:xfrm>
                    <a:prstGeom prst="foldedCorner">
                      <a:avLst>
                        <a:gd name="adj" fmla="val 21875"/>
                      </a:avLst>
                    </a:prstGeom>
                    <a:solidFill>
                      <a:srgbClr val="FFFFFF"/>
                    </a:solidFill>
                    <a:ln w="9525">
                      <a:solidFill>
                        <a:schemeClr val="tx1"/>
                      </a:solidFill>
                      <a:round/>
                      <a:headEnd/>
                      <a:tailEnd/>
                    </a:ln>
                    <a:effectLst>
                      <a:outerShdw dist="53882" dir="2700000" algn="ctr" rotWithShape="0">
                        <a:srgbClr val="C0C0C0"/>
                      </a:outerShdw>
                    </a:effectLst>
                  </p:spPr>
                  <p:txBody>
                    <a:bodyPr wrap="none" anchor="ctr"/>
                    <a:lstStyle/>
                    <a:p>
                      <a:pPr algn="ctr">
                        <a:defRPr/>
                      </a:pPr>
                      <a:endParaRPr lang="zh-CN" altLang="en-US">
                        <a:ea typeface="+mn-ea"/>
                        <a:cs typeface="+mn-cs"/>
                      </a:endParaRPr>
                    </a:p>
                  </p:txBody>
                </p:sp>
                <p:grpSp>
                  <p:nvGrpSpPr>
                    <p:cNvPr id="58488" name="Group 48"/>
                    <p:cNvGrpSpPr>
                      <a:grpSpLocks/>
                    </p:cNvGrpSpPr>
                    <p:nvPr/>
                  </p:nvGrpSpPr>
                  <p:grpSpPr bwMode="auto">
                    <a:xfrm rot="-1510406">
                      <a:off x="3478" y="2948"/>
                      <a:ext cx="651" cy="663"/>
                      <a:chOff x="3859" y="1795"/>
                      <a:chExt cx="480" cy="480"/>
                    </a:xfrm>
                  </p:grpSpPr>
                  <p:sp>
                    <p:nvSpPr>
                      <p:cNvPr id="58489" name="Line 49"/>
                      <p:cNvSpPr>
                        <a:spLocks noChangeShapeType="1"/>
                      </p:cNvSpPr>
                      <p:nvPr/>
                    </p:nvSpPr>
                    <p:spPr bwMode="auto">
                      <a:xfrm>
                        <a:off x="3859" y="1795"/>
                        <a:ext cx="288"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wrap="none" tIns="27432" bIns="27432" anchor="ctr">
                        <a:spAutoFit/>
                      </a:bodyPr>
                      <a:lstStyle/>
                      <a:p>
                        <a:endParaRPr lang="zh-CN" altLang="en-US"/>
                      </a:p>
                    </p:txBody>
                  </p:sp>
                  <p:sp>
                    <p:nvSpPr>
                      <p:cNvPr id="58490" name="Line 50"/>
                      <p:cNvSpPr>
                        <a:spLocks noChangeShapeType="1"/>
                      </p:cNvSpPr>
                      <p:nvPr/>
                    </p:nvSpPr>
                    <p:spPr bwMode="auto">
                      <a:xfrm>
                        <a:off x="3859" y="1891"/>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491" name="Line 51"/>
                      <p:cNvSpPr>
                        <a:spLocks noChangeShapeType="1"/>
                      </p:cNvSpPr>
                      <p:nvPr/>
                    </p:nvSpPr>
                    <p:spPr bwMode="auto">
                      <a:xfrm>
                        <a:off x="3859" y="1987"/>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492" name="Line 52"/>
                      <p:cNvSpPr>
                        <a:spLocks noChangeShapeType="1"/>
                      </p:cNvSpPr>
                      <p:nvPr/>
                    </p:nvSpPr>
                    <p:spPr bwMode="auto">
                      <a:xfrm>
                        <a:off x="3859" y="2083"/>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493" name="Line 53"/>
                      <p:cNvSpPr>
                        <a:spLocks noChangeShapeType="1"/>
                      </p:cNvSpPr>
                      <p:nvPr/>
                    </p:nvSpPr>
                    <p:spPr bwMode="auto">
                      <a:xfrm>
                        <a:off x="3859" y="2179"/>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sp>
                    <p:nvSpPr>
                      <p:cNvPr id="58494" name="Line 54"/>
                      <p:cNvSpPr>
                        <a:spLocks noChangeShapeType="1"/>
                      </p:cNvSpPr>
                      <p:nvPr/>
                    </p:nvSpPr>
                    <p:spPr bwMode="auto">
                      <a:xfrm>
                        <a:off x="3859" y="2275"/>
                        <a:ext cx="480" cy="0"/>
                      </a:xfrm>
                      <a:prstGeom prst="line">
                        <a:avLst/>
                      </a:prstGeom>
                      <a:noFill/>
                      <a:ln w="19050">
                        <a:solidFill>
                          <a:srgbClr val="0000FF"/>
                        </a:solidFill>
                        <a:round/>
                        <a:headEnd/>
                        <a:tailEnd/>
                      </a:ln>
                      <a:extLst>
                        <a:ext uri="{909E8E84-426E-40dd-AFC4-6F175D3DCCD1}">
                          <a14:hiddenFill xmlns="" xmlns:a14="http://schemas.microsoft.com/office/drawing/2010/main">
                            <a:noFill/>
                          </a14:hiddenFill>
                        </a:ext>
                      </a:extLst>
                    </p:spPr>
                    <p:txBody>
                      <a:bodyPr tIns="27432" bIns="27432" anchor="ctr">
                        <a:spAutoFit/>
                      </a:bodyPr>
                      <a:lstStyle/>
                      <a:p>
                        <a:endParaRPr lang="zh-CN" altLang="en-US"/>
                      </a:p>
                    </p:txBody>
                  </p:sp>
                </p:grpSp>
              </p:grpSp>
              <p:grpSp>
                <p:nvGrpSpPr>
                  <p:cNvPr id="58484" name="Group 55"/>
                  <p:cNvGrpSpPr>
                    <a:grpSpLocks/>
                  </p:cNvGrpSpPr>
                  <p:nvPr/>
                </p:nvGrpSpPr>
                <p:grpSpPr bwMode="auto">
                  <a:xfrm>
                    <a:off x="336" y="2143"/>
                    <a:ext cx="1225" cy="648"/>
                    <a:chOff x="1614" y="2547"/>
                    <a:chExt cx="2546" cy="1348"/>
                  </a:xfrm>
                </p:grpSpPr>
                <p:sp>
                  <p:nvSpPr>
                    <p:cNvPr id="277560" name="Rectangle 56"/>
                    <p:cNvSpPr>
                      <a:spLocks noChangeArrowheads="1"/>
                    </p:cNvSpPr>
                    <p:nvPr/>
                  </p:nvSpPr>
                  <p:spPr bwMode="auto">
                    <a:xfrm>
                      <a:off x="1615" y="2548"/>
                      <a:ext cx="2546" cy="1348"/>
                    </a:xfrm>
                    <a:prstGeom prst="rect">
                      <a:avLst/>
                    </a:prstGeom>
                    <a:gradFill rotWithShape="0">
                      <a:gsLst>
                        <a:gs pos="0">
                          <a:srgbClr val="FFFF99"/>
                        </a:gs>
                        <a:gs pos="100000">
                          <a:srgbClr val="FFE575"/>
                        </a:gs>
                      </a:gsLst>
                      <a:lin ang="2700000" scaled="1"/>
                    </a:gradFill>
                    <a:ln w="9525">
                      <a:solidFill>
                        <a:schemeClr val="tx1"/>
                      </a:solidFill>
                      <a:miter lim="800000"/>
                      <a:headEnd/>
                      <a:tailEnd/>
                    </a:ln>
                    <a:effectLst>
                      <a:outerShdw dist="45791" dir="2021404" algn="ctr" rotWithShape="0">
                        <a:srgbClr val="969696"/>
                      </a:outerShdw>
                    </a:effectLst>
                  </p:spPr>
                  <p:txBody>
                    <a:bodyPr wrap="none" tIns="27432" bIns="27432" anchor="ctr"/>
                    <a:lstStyle/>
                    <a:p>
                      <a:pPr algn="ctr">
                        <a:defRPr/>
                      </a:pPr>
                      <a:endParaRPr lang="zh-CN" altLang="en-US">
                        <a:ea typeface="+mn-ea"/>
                        <a:cs typeface="+mn-cs"/>
                      </a:endParaRPr>
                    </a:p>
                  </p:txBody>
                </p:sp>
                <p:sp>
                  <p:nvSpPr>
                    <p:cNvPr id="58486" name="Rectangle 57"/>
                    <p:cNvSpPr>
                      <a:spLocks noChangeArrowheads="1"/>
                    </p:cNvSpPr>
                    <p:nvPr/>
                  </p:nvSpPr>
                  <p:spPr bwMode="auto">
                    <a:xfrm>
                      <a:off x="3690" y="2684"/>
                      <a:ext cx="331" cy="315"/>
                    </a:xfrm>
                    <a:prstGeom prst="rect">
                      <a:avLst/>
                    </a:prstGeom>
                    <a:solidFill>
                      <a:srgbClr val="CC0099"/>
                    </a:solidFill>
                    <a:ln>
                      <a:noFill/>
                    </a:ln>
                    <a:extLst>
                      <a:ext uri="{91240B29-F687-4f45-9708-019B960494DF}">
                        <a14:hiddenLine xmlns="" xmlns:a14="http://schemas.microsoft.com/office/drawing/2010/main" w="6350">
                          <a:solidFill>
                            <a:srgbClr val="000000"/>
                          </a:solidFill>
                          <a:miter lim="800000"/>
                          <a:headEnd/>
                          <a:tailEnd/>
                        </a14:hiddenLine>
                      </a:ext>
                    </a:extLst>
                  </p:spPr>
                  <p:txBody>
                    <a:bodyPr wrap="none" tIns="393192" bIns="27432" anchor="ctr"/>
                    <a:lstStyle/>
                    <a:p>
                      <a:pPr algn="ctr"/>
                      <a:endParaRPr lang="zh-CN" altLang="en-US"/>
                    </a:p>
                  </p:txBody>
                </p:sp>
              </p:grpSp>
            </p:grpSp>
            <p:sp>
              <p:nvSpPr>
                <p:cNvPr id="58481" name="Text Box 58"/>
                <p:cNvSpPr txBox="1">
                  <a:spLocks noChangeArrowheads="1"/>
                </p:cNvSpPr>
                <p:nvPr/>
              </p:nvSpPr>
              <p:spPr bwMode="auto">
                <a:xfrm>
                  <a:off x="3010" y="1995"/>
                  <a:ext cx="466"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i="1">
                      <a:solidFill>
                        <a:schemeClr val="bg2"/>
                      </a:solidFill>
                      <a:latin typeface="Arial Narrow" charset="0"/>
                    </a:rPr>
                    <a:t>Name</a:t>
                  </a:r>
                </a:p>
              </p:txBody>
            </p:sp>
            <p:sp>
              <p:nvSpPr>
                <p:cNvPr id="58482" name="Text Box 59"/>
                <p:cNvSpPr txBox="1">
                  <a:spLocks noChangeArrowheads="1"/>
                </p:cNvSpPr>
                <p:nvPr/>
              </p:nvSpPr>
              <p:spPr bwMode="auto">
                <a:xfrm>
                  <a:off x="3010" y="2210"/>
                  <a:ext cx="599" cy="2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i="1">
                      <a:solidFill>
                        <a:schemeClr val="bg2"/>
                      </a:solidFill>
                      <a:latin typeface="Arial Narrow" charset="0"/>
                    </a:rPr>
                    <a:t>Address</a:t>
                  </a:r>
                </a:p>
              </p:txBody>
            </p:sp>
          </p:grpSp>
          <p:grpSp>
            <p:nvGrpSpPr>
              <p:cNvPr id="58477" name="Group 60"/>
              <p:cNvGrpSpPr>
                <a:grpSpLocks/>
              </p:cNvGrpSpPr>
              <p:nvPr/>
            </p:nvGrpSpPr>
            <p:grpSpPr bwMode="auto">
              <a:xfrm>
                <a:off x="4231" y="2364"/>
                <a:ext cx="505" cy="564"/>
                <a:chOff x="3405" y="2364"/>
                <a:chExt cx="820" cy="916"/>
              </a:xfrm>
            </p:grpSpPr>
            <p:sp>
              <p:nvSpPr>
                <p:cNvPr id="277565" name="Rectangle 61"/>
                <p:cNvSpPr>
                  <a:spLocks noChangeArrowheads="1"/>
                </p:cNvSpPr>
                <p:nvPr/>
              </p:nvSpPr>
              <p:spPr bwMode="auto">
                <a:xfrm>
                  <a:off x="3770" y="2712"/>
                  <a:ext cx="108" cy="570"/>
                </a:xfrm>
                <a:prstGeom prst="rect">
                  <a:avLst/>
                </a:prstGeom>
                <a:gradFill rotWithShape="0">
                  <a:gsLst>
                    <a:gs pos="0">
                      <a:schemeClr val="bg1">
                        <a:gamma/>
                        <a:shade val="46275"/>
                        <a:invGamma/>
                      </a:schemeClr>
                    </a:gs>
                    <a:gs pos="50000">
                      <a:schemeClr val="bg1"/>
                    </a:gs>
                    <a:gs pos="100000">
                      <a:schemeClr val="bg1">
                        <a:gamma/>
                        <a:shade val="46275"/>
                        <a:invGamma/>
                      </a:schemeClr>
                    </a:gs>
                  </a:gsLst>
                  <a:lin ang="0" scaled="1"/>
                </a:gradFill>
                <a:ln w="6350">
                  <a:solidFill>
                    <a:srgbClr val="969696"/>
                  </a:solidFill>
                  <a:miter lim="800000"/>
                  <a:headEnd/>
                  <a:tailEnd/>
                </a:ln>
                <a:effectLst/>
              </p:spPr>
              <p:txBody>
                <a:bodyPr wrap="none" anchor="ctr"/>
                <a:lstStyle/>
                <a:p>
                  <a:pPr algn="ctr">
                    <a:defRPr/>
                  </a:pPr>
                  <a:endParaRPr lang="zh-CN" altLang="en-US">
                    <a:ea typeface="+mn-ea"/>
                    <a:cs typeface="+mn-cs"/>
                  </a:endParaRPr>
                </a:p>
              </p:txBody>
            </p:sp>
            <p:pic>
              <p:nvPicPr>
                <p:cNvPr id="58479" name="Picture 62" descr="MailBox"/>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3405" y="2364"/>
                  <a:ext cx="820" cy="54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grpSp>
          <p:nvGrpSpPr>
            <p:cNvPr id="58384" name="Group 63"/>
            <p:cNvGrpSpPr>
              <a:grpSpLocks/>
            </p:cNvGrpSpPr>
            <p:nvPr/>
          </p:nvGrpSpPr>
          <p:grpSpPr bwMode="auto">
            <a:xfrm>
              <a:off x="874" y="2887"/>
              <a:ext cx="3848" cy="910"/>
              <a:chOff x="866" y="2887"/>
              <a:chExt cx="3848" cy="910"/>
            </a:xfrm>
          </p:grpSpPr>
          <p:grpSp>
            <p:nvGrpSpPr>
              <p:cNvPr id="58387" name="Group 64"/>
              <p:cNvGrpSpPr>
                <a:grpSpLocks/>
              </p:cNvGrpSpPr>
              <p:nvPr/>
            </p:nvGrpSpPr>
            <p:grpSpPr bwMode="auto">
              <a:xfrm>
                <a:off x="866" y="2985"/>
                <a:ext cx="1182" cy="812"/>
                <a:chOff x="2028" y="696"/>
                <a:chExt cx="1182" cy="812"/>
              </a:xfrm>
            </p:grpSpPr>
            <p:sp>
              <p:nvSpPr>
                <p:cNvPr id="58468" name="Rectangle 65"/>
                <p:cNvSpPr>
                  <a:spLocks noChangeArrowheads="1"/>
                </p:cNvSpPr>
                <p:nvPr/>
              </p:nvSpPr>
              <p:spPr bwMode="auto">
                <a:xfrm>
                  <a:off x="2028" y="891"/>
                  <a:ext cx="1182" cy="617"/>
                </a:xfrm>
                <a:prstGeom prst="rect">
                  <a:avLst/>
                </a:prstGeom>
                <a:solidFill>
                  <a:srgbClr val="FFFFFF"/>
                </a:solidFill>
                <a:ln w="9525">
                  <a:solidFill>
                    <a:schemeClr val="tx1"/>
                  </a:solidFill>
                  <a:miter lim="800000"/>
                  <a:headEnd/>
                  <a:tailEnd/>
                </a:ln>
              </p:spPr>
              <p:txBody>
                <a:bodyPr wrap="none" anchor="ctr"/>
                <a:lstStyle/>
                <a:p>
                  <a:pPr algn="ctr"/>
                  <a:endParaRPr lang="zh-CN" altLang="en-US"/>
                </a:p>
              </p:txBody>
            </p:sp>
            <p:grpSp>
              <p:nvGrpSpPr>
                <p:cNvPr id="58469" name="Group 66"/>
                <p:cNvGrpSpPr>
                  <a:grpSpLocks/>
                </p:cNvGrpSpPr>
                <p:nvPr/>
              </p:nvGrpSpPr>
              <p:grpSpPr bwMode="auto">
                <a:xfrm>
                  <a:off x="2046" y="853"/>
                  <a:ext cx="1145" cy="631"/>
                  <a:chOff x="2043" y="841"/>
                  <a:chExt cx="1057" cy="583"/>
                </a:xfrm>
              </p:grpSpPr>
              <p:sp>
                <p:nvSpPr>
                  <p:cNvPr id="58471" name="Rectangle 67"/>
                  <p:cNvSpPr>
                    <a:spLocks noChangeArrowheads="1"/>
                  </p:cNvSpPr>
                  <p:nvPr/>
                </p:nvSpPr>
                <p:spPr bwMode="auto">
                  <a:xfrm>
                    <a:off x="2480" y="1014"/>
                    <a:ext cx="72" cy="410"/>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72" name="Rectangle 68"/>
                  <p:cNvSpPr>
                    <a:spLocks noChangeArrowheads="1"/>
                  </p:cNvSpPr>
                  <p:nvPr/>
                </p:nvSpPr>
                <p:spPr bwMode="auto">
                  <a:xfrm>
                    <a:off x="2591" y="1014"/>
                    <a:ext cx="72" cy="410"/>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73" name="Rectangle 69"/>
                  <p:cNvSpPr>
                    <a:spLocks noChangeArrowheads="1"/>
                  </p:cNvSpPr>
                  <p:nvPr/>
                </p:nvSpPr>
                <p:spPr bwMode="auto">
                  <a:xfrm>
                    <a:off x="2702" y="1014"/>
                    <a:ext cx="61" cy="410"/>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74" name="Rectangle 70"/>
                  <p:cNvSpPr>
                    <a:spLocks noChangeArrowheads="1"/>
                  </p:cNvSpPr>
                  <p:nvPr/>
                </p:nvSpPr>
                <p:spPr bwMode="auto">
                  <a:xfrm>
                    <a:off x="2380" y="1014"/>
                    <a:ext cx="61" cy="410"/>
                  </a:xfrm>
                  <a:prstGeom prst="rect">
                    <a:avLst/>
                  </a:prstGeom>
                  <a:solidFill>
                    <a:srgbClr val="D6009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75" name="Freeform 71"/>
                  <p:cNvSpPr>
                    <a:spLocks/>
                  </p:cNvSpPr>
                  <p:nvPr/>
                </p:nvSpPr>
                <p:spPr bwMode="auto">
                  <a:xfrm>
                    <a:off x="2043" y="841"/>
                    <a:ext cx="1057" cy="583"/>
                  </a:xfrm>
                  <a:custGeom>
                    <a:avLst/>
                    <a:gdLst>
                      <a:gd name="T0" fmla="*/ 139 w 1165"/>
                      <a:gd name="T1" fmla="*/ 5242 h 506"/>
                      <a:gd name="T2" fmla="*/ 129 w 1165"/>
                      <a:gd name="T3" fmla="*/ 5242 h 506"/>
                      <a:gd name="T4" fmla="*/ 129 w 1165"/>
                      <a:gd name="T5" fmla="*/ 3851 h 506"/>
                      <a:gd name="T6" fmla="*/ 139 w 1165"/>
                      <a:gd name="T7" fmla="*/ 3851 h 506"/>
                      <a:gd name="T8" fmla="*/ 142 w 1165"/>
                      <a:gd name="T9" fmla="*/ 3851 h 506"/>
                      <a:gd name="T10" fmla="*/ 155 w 1165"/>
                      <a:gd name="T11" fmla="*/ 3851 h 506"/>
                      <a:gd name="T12" fmla="*/ 155 w 1165"/>
                      <a:gd name="T13" fmla="*/ 2212 h 506"/>
                      <a:gd name="T14" fmla="*/ 142 w 1165"/>
                      <a:gd name="T15" fmla="*/ 2212 h 506"/>
                      <a:gd name="T16" fmla="*/ 142 w 1165"/>
                      <a:gd name="T17" fmla="*/ 3851 h 506"/>
                      <a:gd name="T18" fmla="*/ 139 w 1165"/>
                      <a:gd name="T19" fmla="*/ 3851 h 506"/>
                      <a:gd name="T20" fmla="*/ 139 w 1165"/>
                      <a:gd name="T21" fmla="*/ 2212 h 506"/>
                      <a:gd name="T22" fmla="*/ 129 w 1165"/>
                      <a:gd name="T23" fmla="*/ 2212 h 506"/>
                      <a:gd name="T24" fmla="*/ 129 w 1165"/>
                      <a:gd name="T25" fmla="*/ 783 h 506"/>
                      <a:gd name="T26" fmla="*/ 165 w 1165"/>
                      <a:gd name="T27" fmla="*/ 783 h 506"/>
                      <a:gd name="T28" fmla="*/ 165 w 1165"/>
                      <a:gd name="T29" fmla="*/ 8607 h 506"/>
                      <a:gd name="T30" fmla="*/ 120 w 1165"/>
                      <a:gd name="T31" fmla="*/ 8607 h 506"/>
                      <a:gd name="T32" fmla="*/ 119 w 1165"/>
                      <a:gd name="T33" fmla="*/ 2384 h 506"/>
                      <a:gd name="T34" fmla="*/ 84 w 1165"/>
                      <a:gd name="T35" fmla="*/ 1032 h 506"/>
                      <a:gd name="T36" fmla="*/ 47 w 1165"/>
                      <a:gd name="T37" fmla="*/ 2384 h 506"/>
                      <a:gd name="T38" fmla="*/ 47 w 1165"/>
                      <a:gd name="T39" fmla="*/ 8607 h 506"/>
                      <a:gd name="T40" fmla="*/ 0 w 1165"/>
                      <a:gd name="T41" fmla="*/ 8607 h 506"/>
                      <a:gd name="T42" fmla="*/ 0 w 1165"/>
                      <a:gd name="T43" fmla="*/ 783 h 506"/>
                      <a:gd name="T44" fmla="*/ 39 w 1165"/>
                      <a:gd name="T45" fmla="*/ 783 h 506"/>
                      <a:gd name="T46" fmla="*/ 39 w 1165"/>
                      <a:gd name="T47" fmla="*/ 2212 h 506"/>
                      <a:gd name="T48" fmla="*/ 28 w 1165"/>
                      <a:gd name="T49" fmla="*/ 2212 h 506"/>
                      <a:gd name="T50" fmla="*/ 28 w 1165"/>
                      <a:gd name="T51" fmla="*/ 3851 h 506"/>
                      <a:gd name="T52" fmla="*/ 23 w 1165"/>
                      <a:gd name="T53" fmla="*/ 3851 h 506"/>
                      <a:gd name="T54" fmla="*/ 23 w 1165"/>
                      <a:gd name="T55" fmla="*/ 2212 h 506"/>
                      <a:gd name="T56" fmla="*/ 12 w 1165"/>
                      <a:gd name="T57" fmla="*/ 2212 h 506"/>
                      <a:gd name="T58" fmla="*/ 12 w 1165"/>
                      <a:gd name="T59" fmla="*/ 3851 h 506"/>
                      <a:gd name="T60" fmla="*/ 23 w 1165"/>
                      <a:gd name="T61" fmla="*/ 3851 h 506"/>
                      <a:gd name="T62" fmla="*/ 28 w 1165"/>
                      <a:gd name="T63" fmla="*/ 3851 h 506"/>
                      <a:gd name="T64" fmla="*/ 39 w 1165"/>
                      <a:gd name="T65" fmla="*/ 3851 h 506"/>
                      <a:gd name="T66" fmla="*/ 39 w 1165"/>
                      <a:gd name="T67" fmla="*/ 5242 h 506"/>
                      <a:gd name="T68" fmla="*/ 28 w 1165"/>
                      <a:gd name="T69" fmla="*/ 5242 h 506"/>
                      <a:gd name="T70" fmla="*/ 23 w 1165"/>
                      <a:gd name="T71" fmla="*/ 5242 h 506"/>
                      <a:gd name="T72" fmla="*/ 12 w 1165"/>
                      <a:gd name="T73" fmla="*/ 5242 h 506"/>
                      <a:gd name="T74" fmla="*/ 12 w 1165"/>
                      <a:gd name="T75" fmla="*/ 6805 h 506"/>
                      <a:gd name="T76" fmla="*/ 23 w 1165"/>
                      <a:gd name="T77" fmla="*/ 6805 h 506"/>
                      <a:gd name="T78" fmla="*/ 23 w 1165"/>
                      <a:gd name="T79" fmla="*/ 5242 h 506"/>
                      <a:gd name="T80" fmla="*/ 28 w 1165"/>
                      <a:gd name="T81" fmla="*/ 5242 h 506"/>
                      <a:gd name="T82" fmla="*/ 28 w 1165"/>
                      <a:gd name="T83" fmla="*/ 6805 h 506"/>
                      <a:gd name="T84" fmla="*/ 39 w 1165"/>
                      <a:gd name="T85" fmla="*/ 6805 h 506"/>
                      <a:gd name="T86" fmla="*/ 39 w 1165"/>
                      <a:gd name="T87" fmla="*/ 5242 h 506"/>
                      <a:gd name="T88" fmla="*/ 39 w 1165"/>
                      <a:gd name="T89" fmla="*/ 3851 h 506"/>
                      <a:gd name="T90" fmla="*/ 39 w 1165"/>
                      <a:gd name="T91" fmla="*/ 2212 h 506"/>
                      <a:gd name="T92" fmla="*/ 39 w 1165"/>
                      <a:gd name="T93" fmla="*/ 783 h 506"/>
                      <a:gd name="T94" fmla="*/ 39 w 1165"/>
                      <a:gd name="T95" fmla="*/ 0 h 506"/>
                      <a:gd name="T96" fmla="*/ 129 w 1165"/>
                      <a:gd name="T97" fmla="*/ 0 h 506"/>
                      <a:gd name="T98" fmla="*/ 129 w 1165"/>
                      <a:gd name="T99" fmla="*/ 783 h 506"/>
                      <a:gd name="T100" fmla="*/ 129 w 1165"/>
                      <a:gd name="T101" fmla="*/ 2212 h 506"/>
                      <a:gd name="T102" fmla="*/ 129 w 1165"/>
                      <a:gd name="T103" fmla="*/ 3851 h 506"/>
                      <a:gd name="T104" fmla="*/ 129 w 1165"/>
                      <a:gd name="T105" fmla="*/ 5242 h 506"/>
                      <a:gd name="T106" fmla="*/ 129 w 1165"/>
                      <a:gd name="T107" fmla="*/ 6805 h 506"/>
                      <a:gd name="T108" fmla="*/ 139 w 1165"/>
                      <a:gd name="T109" fmla="*/ 6805 h 506"/>
                      <a:gd name="T110" fmla="*/ 139 w 1165"/>
                      <a:gd name="T111" fmla="*/ 5242 h 506"/>
                      <a:gd name="T112" fmla="*/ 142 w 1165"/>
                      <a:gd name="T113" fmla="*/ 5242 h 506"/>
                      <a:gd name="T114" fmla="*/ 142 w 1165"/>
                      <a:gd name="T115" fmla="*/ 6805 h 506"/>
                      <a:gd name="T116" fmla="*/ 155 w 1165"/>
                      <a:gd name="T117" fmla="*/ 6805 h 506"/>
                      <a:gd name="T118" fmla="*/ 155 w 1165"/>
                      <a:gd name="T119" fmla="*/ 5242 h 506"/>
                      <a:gd name="T120" fmla="*/ 142 w 1165"/>
                      <a:gd name="T121" fmla="*/ 5242 h 506"/>
                      <a:gd name="T122" fmla="*/ 139 w 1165"/>
                      <a:gd name="T123" fmla="*/ 5242 h 5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65"/>
                      <a:gd name="T187" fmla="*/ 0 h 506"/>
                      <a:gd name="T188" fmla="*/ 1165 w 1165"/>
                      <a:gd name="T189" fmla="*/ 506 h 50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65" h="506">
                        <a:moveTo>
                          <a:pt x="971" y="308"/>
                        </a:moveTo>
                        <a:lnTo>
                          <a:pt x="893" y="308"/>
                        </a:lnTo>
                        <a:lnTo>
                          <a:pt x="893" y="226"/>
                        </a:lnTo>
                        <a:lnTo>
                          <a:pt x="971" y="226"/>
                        </a:lnTo>
                        <a:lnTo>
                          <a:pt x="1004" y="226"/>
                        </a:lnTo>
                        <a:lnTo>
                          <a:pt x="1083" y="226"/>
                        </a:lnTo>
                        <a:lnTo>
                          <a:pt x="1083" y="131"/>
                        </a:lnTo>
                        <a:lnTo>
                          <a:pt x="1004" y="131"/>
                        </a:lnTo>
                        <a:lnTo>
                          <a:pt x="1004" y="226"/>
                        </a:lnTo>
                        <a:lnTo>
                          <a:pt x="971" y="226"/>
                        </a:lnTo>
                        <a:lnTo>
                          <a:pt x="971" y="131"/>
                        </a:lnTo>
                        <a:lnTo>
                          <a:pt x="893" y="131"/>
                        </a:lnTo>
                        <a:lnTo>
                          <a:pt x="893" y="47"/>
                        </a:lnTo>
                        <a:lnTo>
                          <a:pt x="1165" y="47"/>
                        </a:lnTo>
                        <a:lnTo>
                          <a:pt x="1165" y="506"/>
                        </a:lnTo>
                        <a:lnTo>
                          <a:pt x="835" y="506"/>
                        </a:lnTo>
                        <a:lnTo>
                          <a:pt x="833" y="140"/>
                        </a:lnTo>
                        <a:lnTo>
                          <a:pt x="584" y="61"/>
                        </a:lnTo>
                        <a:lnTo>
                          <a:pt x="328" y="140"/>
                        </a:lnTo>
                        <a:lnTo>
                          <a:pt x="328" y="506"/>
                        </a:lnTo>
                        <a:lnTo>
                          <a:pt x="0" y="506"/>
                        </a:lnTo>
                        <a:lnTo>
                          <a:pt x="0" y="47"/>
                        </a:lnTo>
                        <a:lnTo>
                          <a:pt x="270" y="47"/>
                        </a:lnTo>
                        <a:lnTo>
                          <a:pt x="270" y="131"/>
                        </a:lnTo>
                        <a:lnTo>
                          <a:pt x="194" y="131"/>
                        </a:lnTo>
                        <a:lnTo>
                          <a:pt x="194" y="226"/>
                        </a:lnTo>
                        <a:lnTo>
                          <a:pt x="161" y="226"/>
                        </a:lnTo>
                        <a:lnTo>
                          <a:pt x="161" y="131"/>
                        </a:lnTo>
                        <a:lnTo>
                          <a:pt x="82" y="131"/>
                        </a:lnTo>
                        <a:lnTo>
                          <a:pt x="82" y="226"/>
                        </a:lnTo>
                        <a:lnTo>
                          <a:pt x="161" y="226"/>
                        </a:lnTo>
                        <a:lnTo>
                          <a:pt x="194" y="226"/>
                        </a:lnTo>
                        <a:lnTo>
                          <a:pt x="270" y="226"/>
                        </a:lnTo>
                        <a:lnTo>
                          <a:pt x="270" y="308"/>
                        </a:lnTo>
                        <a:lnTo>
                          <a:pt x="194" y="308"/>
                        </a:lnTo>
                        <a:lnTo>
                          <a:pt x="161" y="308"/>
                        </a:lnTo>
                        <a:lnTo>
                          <a:pt x="82" y="308"/>
                        </a:lnTo>
                        <a:lnTo>
                          <a:pt x="82" y="401"/>
                        </a:lnTo>
                        <a:lnTo>
                          <a:pt x="161" y="401"/>
                        </a:lnTo>
                        <a:lnTo>
                          <a:pt x="161" y="308"/>
                        </a:lnTo>
                        <a:lnTo>
                          <a:pt x="194" y="308"/>
                        </a:lnTo>
                        <a:lnTo>
                          <a:pt x="194" y="401"/>
                        </a:lnTo>
                        <a:lnTo>
                          <a:pt x="270" y="401"/>
                        </a:lnTo>
                        <a:lnTo>
                          <a:pt x="270" y="308"/>
                        </a:lnTo>
                        <a:lnTo>
                          <a:pt x="270" y="226"/>
                        </a:lnTo>
                        <a:lnTo>
                          <a:pt x="270" y="131"/>
                        </a:lnTo>
                        <a:lnTo>
                          <a:pt x="270" y="47"/>
                        </a:lnTo>
                        <a:lnTo>
                          <a:pt x="270" y="0"/>
                        </a:lnTo>
                        <a:lnTo>
                          <a:pt x="893" y="0"/>
                        </a:lnTo>
                        <a:lnTo>
                          <a:pt x="893" y="47"/>
                        </a:lnTo>
                        <a:lnTo>
                          <a:pt x="893" y="131"/>
                        </a:lnTo>
                        <a:lnTo>
                          <a:pt x="893" y="226"/>
                        </a:lnTo>
                        <a:lnTo>
                          <a:pt x="893" y="308"/>
                        </a:lnTo>
                        <a:lnTo>
                          <a:pt x="893" y="401"/>
                        </a:lnTo>
                        <a:lnTo>
                          <a:pt x="971" y="401"/>
                        </a:lnTo>
                        <a:lnTo>
                          <a:pt x="971" y="308"/>
                        </a:lnTo>
                        <a:lnTo>
                          <a:pt x="1004" y="308"/>
                        </a:lnTo>
                        <a:lnTo>
                          <a:pt x="1004" y="401"/>
                        </a:lnTo>
                        <a:lnTo>
                          <a:pt x="1083" y="401"/>
                        </a:lnTo>
                        <a:lnTo>
                          <a:pt x="1083" y="308"/>
                        </a:lnTo>
                        <a:lnTo>
                          <a:pt x="1004" y="308"/>
                        </a:lnTo>
                        <a:lnTo>
                          <a:pt x="971" y="308"/>
                        </a:lnTo>
                        <a:close/>
                      </a:path>
                    </a:pathLst>
                  </a:custGeom>
                  <a:solidFill>
                    <a:srgbClr val="D60093"/>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7576" name="Rectangle 72"/>
                <p:cNvSpPr>
                  <a:spLocks noChangeArrowheads="1"/>
                </p:cNvSpPr>
                <p:nvPr/>
              </p:nvSpPr>
              <p:spPr bwMode="auto">
                <a:xfrm>
                  <a:off x="2311" y="696"/>
                  <a:ext cx="622" cy="210"/>
                </a:xfrm>
                <a:prstGeom prst="rect">
                  <a:avLst/>
                </a:prstGeom>
                <a:solidFill>
                  <a:srgbClr val="D60093"/>
                </a:solidFill>
                <a:ln w="9525">
                  <a:noFill/>
                  <a:miter lim="800000"/>
                  <a:headEnd/>
                  <a:tailEnd/>
                </a:ln>
                <a:effectLst/>
              </p:spPr>
              <p:txBody>
                <a:bodyPr wrap="none" anchor="ctr"/>
                <a:lstStyle/>
                <a:p>
                  <a:pPr algn="ctr" eaLnBrk="0" hangingPunct="0"/>
                  <a:r>
                    <a:rPr lang="en-US" altLang="zh-CN" sz="1600" b="1">
                      <a:solidFill>
                        <a:schemeClr val="bg2"/>
                      </a:solidFill>
                      <a:effectLst>
                        <a:outerShdw blurRad="38100" dist="38100" dir="2700000" algn="tl">
                          <a:srgbClr val="000000"/>
                        </a:outerShdw>
                      </a:effectLst>
                      <a:latin typeface="Arial Narrow" charset="0"/>
                    </a:rPr>
                    <a:t>Post Office</a:t>
                  </a:r>
                </a:p>
              </p:txBody>
            </p:sp>
          </p:grpSp>
          <p:grpSp>
            <p:nvGrpSpPr>
              <p:cNvPr id="58388" name="Group 73"/>
              <p:cNvGrpSpPr>
                <a:grpSpLocks/>
              </p:cNvGrpSpPr>
              <p:nvPr/>
            </p:nvGrpSpPr>
            <p:grpSpPr bwMode="auto">
              <a:xfrm>
                <a:off x="3532" y="2985"/>
                <a:ext cx="1182" cy="812"/>
                <a:chOff x="2028" y="1560"/>
                <a:chExt cx="1182" cy="812"/>
              </a:xfrm>
            </p:grpSpPr>
            <p:sp>
              <p:nvSpPr>
                <p:cNvPr id="58460" name="Rectangle 74"/>
                <p:cNvSpPr>
                  <a:spLocks noChangeArrowheads="1"/>
                </p:cNvSpPr>
                <p:nvPr/>
              </p:nvSpPr>
              <p:spPr bwMode="auto">
                <a:xfrm>
                  <a:off x="2028" y="1755"/>
                  <a:ext cx="1182" cy="617"/>
                </a:xfrm>
                <a:prstGeom prst="rect">
                  <a:avLst/>
                </a:prstGeom>
                <a:solidFill>
                  <a:srgbClr val="FFFFFF"/>
                </a:solidFill>
                <a:ln w="9525">
                  <a:solidFill>
                    <a:schemeClr val="tx1"/>
                  </a:solidFill>
                  <a:miter lim="800000"/>
                  <a:headEnd/>
                  <a:tailEnd/>
                </a:ln>
              </p:spPr>
              <p:txBody>
                <a:bodyPr wrap="none" anchor="ctr"/>
                <a:lstStyle/>
                <a:p>
                  <a:pPr algn="ctr"/>
                  <a:endParaRPr lang="zh-CN" altLang="en-US"/>
                </a:p>
              </p:txBody>
            </p:sp>
            <p:grpSp>
              <p:nvGrpSpPr>
                <p:cNvPr id="58461" name="Group 75"/>
                <p:cNvGrpSpPr>
                  <a:grpSpLocks/>
                </p:cNvGrpSpPr>
                <p:nvPr/>
              </p:nvGrpSpPr>
              <p:grpSpPr bwMode="auto">
                <a:xfrm>
                  <a:off x="2046" y="1717"/>
                  <a:ext cx="1145" cy="631"/>
                  <a:chOff x="2043" y="841"/>
                  <a:chExt cx="1057" cy="583"/>
                </a:xfrm>
              </p:grpSpPr>
              <p:sp>
                <p:nvSpPr>
                  <p:cNvPr id="58463" name="Rectangle 76"/>
                  <p:cNvSpPr>
                    <a:spLocks noChangeArrowheads="1"/>
                  </p:cNvSpPr>
                  <p:nvPr/>
                </p:nvSpPr>
                <p:spPr bwMode="auto">
                  <a:xfrm>
                    <a:off x="2480" y="1014"/>
                    <a:ext cx="72" cy="410"/>
                  </a:xfrm>
                  <a:prstGeom prst="rect">
                    <a:avLst/>
                  </a:prstGeom>
                  <a:solidFill>
                    <a:srgbClr val="66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64" name="Rectangle 77"/>
                  <p:cNvSpPr>
                    <a:spLocks noChangeArrowheads="1"/>
                  </p:cNvSpPr>
                  <p:nvPr/>
                </p:nvSpPr>
                <p:spPr bwMode="auto">
                  <a:xfrm>
                    <a:off x="2591" y="1014"/>
                    <a:ext cx="72" cy="410"/>
                  </a:xfrm>
                  <a:prstGeom prst="rect">
                    <a:avLst/>
                  </a:prstGeom>
                  <a:solidFill>
                    <a:srgbClr val="66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65" name="Rectangle 78"/>
                  <p:cNvSpPr>
                    <a:spLocks noChangeArrowheads="1"/>
                  </p:cNvSpPr>
                  <p:nvPr/>
                </p:nvSpPr>
                <p:spPr bwMode="auto">
                  <a:xfrm>
                    <a:off x="2702" y="1014"/>
                    <a:ext cx="61" cy="410"/>
                  </a:xfrm>
                  <a:prstGeom prst="rect">
                    <a:avLst/>
                  </a:prstGeom>
                  <a:solidFill>
                    <a:srgbClr val="66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66" name="Rectangle 79"/>
                  <p:cNvSpPr>
                    <a:spLocks noChangeArrowheads="1"/>
                  </p:cNvSpPr>
                  <p:nvPr/>
                </p:nvSpPr>
                <p:spPr bwMode="auto">
                  <a:xfrm>
                    <a:off x="2380" y="1014"/>
                    <a:ext cx="61" cy="410"/>
                  </a:xfrm>
                  <a:prstGeom prst="rect">
                    <a:avLst/>
                  </a:prstGeom>
                  <a:solidFill>
                    <a:srgbClr val="66669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a:lstStyle/>
                  <a:p>
                    <a:pPr algn="ctr"/>
                    <a:endParaRPr lang="zh-CN" altLang="en-US"/>
                  </a:p>
                </p:txBody>
              </p:sp>
              <p:sp>
                <p:nvSpPr>
                  <p:cNvPr id="58467" name="Freeform 80"/>
                  <p:cNvSpPr>
                    <a:spLocks/>
                  </p:cNvSpPr>
                  <p:nvPr/>
                </p:nvSpPr>
                <p:spPr bwMode="auto">
                  <a:xfrm>
                    <a:off x="2043" y="841"/>
                    <a:ext cx="1057" cy="583"/>
                  </a:xfrm>
                  <a:custGeom>
                    <a:avLst/>
                    <a:gdLst>
                      <a:gd name="T0" fmla="*/ 139 w 1165"/>
                      <a:gd name="T1" fmla="*/ 5242 h 506"/>
                      <a:gd name="T2" fmla="*/ 129 w 1165"/>
                      <a:gd name="T3" fmla="*/ 5242 h 506"/>
                      <a:gd name="T4" fmla="*/ 129 w 1165"/>
                      <a:gd name="T5" fmla="*/ 3851 h 506"/>
                      <a:gd name="T6" fmla="*/ 139 w 1165"/>
                      <a:gd name="T7" fmla="*/ 3851 h 506"/>
                      <a:gd name="T8" fmla="*/ 142 w 1165"/>
                      <a:gd name="T9" fmla="*/ 3851 h 506"/>
                      <a:gd name="T10" fmla="*/ 155 w 1165"/>
                      <a:gd name="T11" fmla="*/ 3851 h 506"/>
                      <a:gd name="T12" fmla="*/ 155 w 1165"/>
                      <a:gd name="T13" fmla="*/ 2212 h 506"/>
                      <a:gd name="T14" fmla="*/ 142 w 1165"/>
                      <a:gd name="T15" fmla="*/ 2212 h 506"/>
                      <a:gd name="T16" fmla="*/ 142 w 1165"/>
                      <a:gd name="T17" fmla="*/ 3851 h 506"/>
                      <a:gd name="T18" fmla="*/ 139 w 1165"/>
                      <a:gd name="T19" fmla="*/ 3851 h 506"/>
                      <a:gd name="T20" fmla="*/ 139 w 1165"/>
                      <a:gd name="T21" fmla="*/ 2212 h 506"/>
                      <a:gd name="T22" fmla="*/ 129 w 1165"/>
                      <a:gd name="T23" fmla="*/ 2212 h 506"/>
                      <a:gd name="T24" fmla="*/ 129 w 1165"/>
                      <a:gd name="T25" fmla="*/ 783 h 506"/>
                      <a:gd name="T26" fmla="*/ 165 w 1165"/>
                      <a:gd name="T27" fmla="*/ 783 h 506"/>
                      <a:gd name="T28" fmla="*/ 165 w 1165"/>
                      <a:gd name="T29" fmla="*/ 8607 h 506"/>
                      <a:gd name="T30" fmla="*/ 120 w 1165"/>
                      <a:gd name="T31" fmla="*/ 8607 h 506"/>
                      <a:gd name="T32" fmla="*/ 119 w 1165"/>
                      <a:gd name="T33" fmla="*/ 2384 h 506"/>
                      <a:gd name="T34" fmla="*/ 84 w 1165"/>
                      <a:gd name="T35" fmla="*/ 1032 h 506"/>
                      <a:gd name="T36" fmla="*/ 47 w 1165"/>
                      <a:gd name="T37" fmla="*/ 2384 h 506"/>
                      <a:gd name="T38" fmla="*/ 47 w 1165"/>
                      <a:gd name="T39" fmla="*/ 8607 h 506"/>
                      <a:gd name="T40" fmla="*/ 0 w 1165"/>
                      <a:gd name="T41" fmla="*/ 8607 h 506"/>
                      <a:gd name="T42" fmla="*/ 0 w 1165"/>
                      <a:gd name="T43" fmla="*/ 783 h 506"/>
                      <a:gd name="T44" fmla="*/ 39 w 1165"/>
                      <a:gd name="T45" fmla="*/ 783 h 506"/>
                      <a:gd name="T46" fmla="*/ 39 w 1165"/>
                      <a:gd name="T47" fmla="*/ 2212 h 506"/>
                      <a:gd name="T48" fmla="*/ 28 w 1165"/>
                      <a:gd name="T49" fmla="*/ 2212 h 506"/>
                      <a:gd name="T50" fmla="*/ 28 w 1165"/>
                      <a:gd name="T51" fmla="*/ 3851 h 506"/>
                      <a:gd name="T52" fmla="*/ 23 w 1165"/>
                      <a:gd name="T53" fmla="*/ 3851 h 506"/>
                      <a:gd name="T54" fmla="*/ 23 w 1165"/>
                      <a:gd name="T55" fmla="*/ 2212 h 506"/>
                      <a:gd name="T56" fmla="*/ 12 w 1165"/>
                      <a:gd name="T57" fmla="*/ 2212 h 506"/>
                      <a:gd name="T58" fmla="*/ 12 w 1165"/>
                      <a:gd name="T59" fmla="*/ 3851 h 506"/>
                      <a:gd name="T60" fmla="*/ 23 w 1165"/>
                      <a:gd name="T61" fmla="*/ 3851 h 506"/>
                      <a:gd name="T62" fmla="*/ 28 w 1165"/>
                      <a:gd name="T63" fmla="*/ 3851 h 506"/>
                      <a:gd name="T64" fmla="*/ 39 w 1165"/>
                      <a:gd name="T65" fmla="*/ 3851 h 506"/>
                      <a:gd name="T66" fmla="*/ 39 w 1165"/>
                      <a:gd name="T67" fmla="*/ 5242 h 506"/>
                      <a:gd name="T68" fmla="*/ 28 w 1165"/>
                      <a:gd name="T69" fmla="*/ 5242 h 506"/>
                      <a:gd name="T70" fmla="*/ 23 w 1165"/>
                      <a:gd name="T71" fmla="*/ 5242 h 506"/>
                      <a:gd name="T72" fmla="*/ 12 w 1165"/>
                      <a:gd name="T73" fmla="*/ 5242 h 506"/>
                      <a:gd name="T74" fmla="*/ 12 w 1165"/>
                      <a:gd name="T75" fmla="*/ 6805 h 506"/>
                      <a:gd name="T76" fmla="*/ 23 w 1165"/>
                      <a:gd name="T77" fmla="*/ 6805 h 506"/>
                      <a:gd name="T78" fmla="*/ 23 w 1165"/>
                      <a:gd name="T79" fmla="*/ 5242 h 506"/>
                      <a:gd name="T80" fmla="*/ 28 w 1165"/>
                      <a:gd name="T81" fmla="*/ 5242 h 506"/>
                      <a:gd name="T82" fmla="*/ 28 w 1165"/>
                      <a:gd name="T83" fmla="*/ 6805 h 506"/>
                      <a:gd name="T84" fmla="*/ 39 w 1165"/>
                      <a:gd name="T85" fmla="*/ 6805 h 506"/>
                      <a:gd name="T86" fmla="*/ 39 w 1165"/>
                      <a:gd name="T87" fmla="*/ 5242 h 506"/>
                      <a:gd name="T88" fmla="*/ 39 w 1165"/>
                      <a:gd name="T89" fmla="*/ 3851 h 506"/>
                      <a:gd name="T90" fmla="*/ 39 w 1165"/>
                      <a:gd name="T91" fmla="*/ 2212 h 506"/>
                      <a:gd name="T92" fmla="*/ 39 w 1165"/>
                      <a:gd name="T93" fmla="*/ 783 h 506"/>
                      <a:gd name="T94" fmla="*/ 39 w 1165"/>
                      <a:gd name="T95" fmla="*/ 0 h 506"/>
                      <a:gd name="T96" fmla="*/ 129 w 1165"/>
                      <a:gd name="T97" fmla="*/ 0 h 506"/>
                      <a:gd name="T98" fmla="*/ 129 w 1165"/>
                      <a:gd name="T99" fmla="*/ 783 h 506"/>
                      <a:gd name="T100" fmla="*/ 129 w 1165"/>
                      <a:gd name="T101" fmla="*/ 2212 h 506"/>
                      <a:gd name="T102" fmla="*/ 129 w 1165"/>
                      <a:gd name="T103" fmla="*/ 3851 h 506"/>
                      <a:gd name="T104" fmla="*/ 129 w 1165"/>
                      <a:gd name="T105" fmla="*/ 5242 h 506"/>
                      <a:gd name="T106" fmla="*/ 129 w 1165"/>
                      <a:gd name="T107" fmla="*/ 6805 h 506"/>
                      <a:gd name="T108" fmla="*/ 139 w 1165"/>
                      <a:gd name="T109" fmla="*/ 6805 h 506"/>
                      <a:gd name="T110" fmla="*/ 139 w 1165"/>
                      <a:gd name="T111" fmla="*/ 5242 h 506"/>
                      <a:gd name="T112" fmla="*/ 142 w 1165"/>
                      <a:gd name="T113" fmla="*/ 5242 h 506"/>
                      <a:gd name="T114" fmla="*/ 142 w 1165"/>
                      <a:gd name="T115" fmla="*/ 6805 h 506"/>
                      <a:gd name="T116" fmla="*/ 155 w 1165"/>
                      <a:gd name="T117" fmla="*/ 6805 h 506"/>
                      <a:gd name="T118" fmla="*/ 155 w 1165"/>
                      <a:gd name="T119" fmla="*/ 5242 h 506"/>
                      <a:gd name="T120" fmla="*/ 142 w 1165"/>
                      <a:gd name="T121" fmla="*/ 5242 h 506"/>
                      <a:gd name="T122" fmla="*/ 139 w 1165"/>
                      <a:gd name="T123" fmla="*/ 5242 h 50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1165"/>
                      <a:gd name="T187" fmla="*/ 0 h 506"/>
                      <a:gd name="T188" fmla="*/ 1165 w 1165"/>
                      <a:gd name="T189" fmla="*/ 506 h 50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1165" h="506">
                        <a:moveTo>
                          <a:pt x="971" y="308"/>
                        </a:moveTo>
                        <a:lnTo>
                          <a:pt x="893" y="308"/>
                        </a:lnTo>
                        <a:lnTo>
                          <a:pt x="893" y="226"/>
                        </a:lnTo>
                        <a:lnTo>
                          <a:pt x="971" y="226"/>
                        </a:lnTo>
                        <a:lnTo>
                          <a:pt x="1004" y="226"/>
                        </a:lnTo>
                        <a:lnTo>
                          <a:pt x="1083" y="226"/>
                        </a:lnTo>
                        <a:lnTo>
                          <a:pt x="1083" y="131"/>
                        </a:lnTo>
                        <a:lnTo>
                          <a:pt x="1004" y="131"/>
                        </a:lnTo>
                        <a:lnTo>
                          <a:pt x="1004" y="226"/>
                        </a:lnTo>
                        <a:lnTo>
                          <a:pt x="971" y="226"/>
                        </a:lnTo>
                        <a:lnTo>
                          <a:pt x="971" y="131"/>
                        </a:lnTo>
                        <a:lnTo>
                          <a:pt x="893" y="131"/>
                        </a:lnTo>
                        <a:lnTo>
                          <a:pt x="893" y="47"/>
                        </a:lnTo>
                        <a:lnTo>
                          <a:pt x="1165" y="47"/>
                        </a:lnTo>
                        <a:lnTo>
                          <a:pt x="1165" y="506"/>
                        </a:lnTo>
                        <a:lnTo>
                          <a:pt x="835" y="506"/>
                        </a:lnTo>
                        <a:lnTo>
                          <a:pt x="833" y="140"/>
                        </a:lnTo>
                        <a:lnTo>
                          <a:pt x="584" y="61"/>
                        </a:lnTo>
                        <a:lnTo>
                          <a:pt x="328" y="140"/>
                        </a:lnTo>
                        <a:lnTo>
                          <a:pt x="328" y="506"/>
                        </a:lnTo>
                        <a:lnTo>
                          <a:pt x="0" y="506"/>
                        </a:lnTo>
                        <a:lnTo>
                          <a:pt x="0" y="47"/>
                        </a:lnTo>
                        <a:lnTo>
                          <a:pt x="270" y="47"/>
                        </a:lnTo>
                        <a:lnTo>
                          <a:pt x="270" y="131"/>
                        </a:lnTo>
                        <a:lnTo>
                          <a:pt x="194" y="131"/>
                        </a:lnTo>
                        <a:lnTo>
                          <a:pt x="194" y="226"/>
                        </a:lnTo>
                        <a:lnTo>
                          <a:pt x="161" y="226"/>
                        </a:lnTo>
                        <a:lnTo>
                          <a:pt x="161" y="131"/>
                        </a:lnTo>
                        <a:lnTo>
                          <a:pt x="82" y="131"/>
                        </a:lnTo>
                        <a:lnTo>
                          <a:pt x="82" y="226"/>
                        </a:lnTo>
                        <a:lnTo>
                          <a:pt x="161" y="226"/>
                        </a:lnTo>
                        <a:lnTo>
                          <a:pt x="194" y="226"/>
                        </a:lnTo>
                        <a:lnTo>
                          <a:pt x="270" y="226"/>
                        </a:lnTo>
                        <a:lnTo>
                          <a:pt x="270" y="308"/>
                        </a:lnTo>
                        <a:lnTo>
                          <a:pt x="194" y="308"/>
                        </a:lnTo>
                        <a:lnTo>
                          <a:pt x="161" y="308"/>
                        </a:lnTo>
                        <a:lnTo>
                          <a:pt x="82" y="308"/>
                        </a:lnTo>
                        <a:lnTo>
                          <a:pt x="82" y="401"/>
                        </a:lnTo>
                        <a:lnTo>
                          <a:pt x="161" y="401"/>
                        </a:lnTo>
                        <a:lnTo>
                          <a:pt x="161" y="308"/>
                        </a:lnTo>
                        <a:lnTo>
                          <a:pt x="194" y="308"/>
                        </a:lnTo>
                        <a:lnTo>
                          <a:pt x="194" y="401"/>
                        </a:lnTo>
                        <a:lnTo>
                          <a:pt x="270" y="401"/>
                        </a:lnTo>
                        <a:lnTo>
                          <a:pt x="270" y="308"/>
                        </a:lnTo>
                        <a:lnTo>
                          <a:pt x="270" y="226"/>
                        </a:lnTo>
                        <a:lnTo>
                          <a:pt x="270" y="131"/>
                        </a:lnTo>
                        <a:lnTo>
                          <a:pt x="270" y="47"/>
                        </a:lnTo>
                        <a:lnTo>
                          <a:pt x="270" y="0"/>
                        </a:lnTo>
                        <a:lnTo>
                          <a:pt x="893" y="0"/>
                        </a:lnTo>
                        <a:lnTo>
                          <a:pt x="893" y="47"/>
                        </a:lnTo>
                        <a:lnTo>
                          <a:pt x="893" y="131"/>
                        </a:lnTo>
                        <a:lnTo>
                          <a:pt x="893" y="226"/>
                        </a:lnTo>
                        <a:lnTo>
                          <a:pt x="893" y="308"/>
                        </a:lnTo>
                        <a:lnTo>
                          <a:pt x="893" y="401"/>
                        </a:lnTo>
                        <a:lnTo>
                          <a:pt x="971" y="401"/>
                        </a:lnTo>
                        <a:lnTo>
                          <a:pt x="971" y="308"/>
                        </a:lnTo>
                        <a:lnTo>
                          <a:pt x="1004" y="308"/>
                        </a:lnTo>
                        <a:lnTo>
                          <a:pt x="1004" y="401"/>
                        </a:lnTo>
                        <a:lnTo>
                          <a:pt x="1083" y="401"/>
                        </a:lnTo>
                        <a:lnTo>
                          <a:pt x="1083" y="308"/>
                        </a:lnTo>
                        <a:lnTo>
                          <a:pt x="1004" y="308"/>
                        </a:lnTo>
                        <a:lnTo>
                          <a:pt x="971" y="308"/>
                        </a:lnTo>
                        <a:close/>
                      </a:path>
                    </a:pathLst>
                  </a:custGeom>
                  <a:solidFill>
                    <a:srgbClr val="666699"/>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sp>
              <p:nvSpPr>
                <p:cNvPr id="277585" name="Rectangle 81"/>
                <p:cNvSpPr>
                  <a:spLocks noChangeArrowheads="1"/>
                </p:cNvSpPr>
                <p:nvPr/>
              </p:nvSpPr>
              <p:spPr bwMode="auto">
                <a:xfrm>
                  <a:off x="2311" y="1560"/>
                  <a:ext cx="622" cy="210"/>
                </a:xfrm>
                <a:prstGeom prst="rect">
                  <a:avLst/>
                </a:prstGeom>
                <a:solidFill>
                  <a:srgbClr val="666699"/>
                </a:solidFill>
                <a:ln w="9525">
                  <a:noFill/>
                  <a:miter lim="800000"/>
                  <a:headEnd/>
                  <a:tailEnd/>
                </a:ln>
                <a:effectLst/>
              </p:spPr>
              <p:txBody>
                <a:bodyPr wrap="none" anchor="ctr"/>
                <a:lstStyle/>
                <a:p>
                  <a:pPr algn="ctr" eaLnBrk="0" hangingPunct="0"/>
                  <a:r>
                    <a:rPr lang="en-US" altLang="zh-CN" sz="1600" b="1">
                      <a:solidFill>
                        <a:schemeClr val="bg2"/>
                      </a:solidFill>
                      <a:effectLst>
                        <a:outerShdw blurRad="38100" dist="38100" dir="2700000" algn="tl">
                          <a:srgbClr val="000000"/>
                        </a:outerShdw>
                      </a:effectLst>
                      <a:latin typeface="Arial Narrow" charset="0"/>
                    </a:rPr>
                    <a:t>Post Office</a:t>
                  </a:r>
                </a:p>
              </p:txBody>
            </p:sp>
          </p:grpSp>
          <p:grpSp>
            <p:nvGrpSpPr>
              <p:cNvPr id="58389" name="Group 82"/>
              <p:cNvGrpSpPr>
                <a:grpSpLocks/>
              </p:cNvGrpSpPr>
              <p:nvPr/>
            </p:nvGrpSpPr>
            <p:grpSpPr bwMode="auto">
              <a:xfrm>
                <a:off x="2192" y="2887"/>
                <a:ext cx="1308" cy="817"/>
                <a:chOff x="2928" y="2736"/>
                <a:chExt cx="1536" cy="960"/>
              </a:xfrm>
            </p:grpSpPr>
            <p:graphicFrame>
              <p:nvGraphicFramePr>
                <p:cNvPr id="58390" name="Object 83"/>
                <p:cNvGraphicFramePr>
                  <a:graphicFrameLocks noChangeAspect="1"/>
                </p:cNvGraphicFramePr>
                <p:nvPr/>
              </p:nvGraphicFramePr>
              <p:xfrm>
                <a:off x="2928" y="3168"/>
                <a:ext cx="768" cy="528"/>
              </p:xfrm>
              <a:graphic>
                <a:graphicData uri="http://schemas.openxmlformats.org/presentationml/2006/ole">
                  <mc:AlternateContent xmlns:mc="http://schemas.openxmlformats.org/markup-compatibility/2006">
                    <mc:Choice xmlns:v="urn:schemas-microsoft-com:vml" Requires="v">
                      <p:oleObj spid="_x0000_s58602" name="Clip" r:id="rId5" imgW="1790395" imgH="1231697" progId="MS_ClipArt_Gallery.5">
                        <p:embed/>
                      </p:oleObj>
                    </mc:Choice>
                    <mc:Fallback>
                      <p:oleObj name="Clip" r:id="rId5" imgW="1790395" imgH="1231697" progId="MS_ClipArt_Gallery.5">
                        <p:embed/>
                        <p:pic>
                          <p:nvPicPr>
                            <p:cNvPr id="0" name="Object 8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28" y="3168"/>
                              <a:ext cx="768" cy="52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nvGrpSpPr>
                <p:cNvPr id="58391" name="Group 84"/>
                <p:cNvGrpSpPr>
                  <a:grpSpLocks/>
                </p:cNvGrpSpPr>
                <p:nvPr/>
              </p:nvGrpSpPr>
              <p:grpSpPr bwMode="auto">
                <a:xfrm flipH="1">
                  <a:off x="2976" y="2736"/>
                  <a:ext cx="768" cy="431"/>
                  <a:chOff x="2108" y="1282"/>
                  <a:chExt cx="1136" cy="637"/>
                </a:xfrm>
              </p:grpSpPr>
              <p:sp>
                <p:nvSpPr>
                  <p:cNvPr id="58423" name="Freeform 85"/>
                  <p:cNvSpPr>
                    <a:spLocks/>
                  </p:cNvSpPr>
                  <p:nvPr/>
                </p:nvSpPr>
                <p:spPr bwMode="auto">
                  <a:xfrm>
                    <a:off x="2108" y="1282"/>
                    <a:ext cx="1136" cy="488"/>
                  </a:xfrm>
                  <a:custGeom>
                    <a:avLst/>
                    <a:gdLst>
                      <a:gd name="T0" fmla="*/ 1 w 2272"/>
                      <a:gd name="T1" fmla="*/ 1 h 974"/>
                      <a:gd name="T2" fmla="*/ 1 w 2272"/>
                      <a:gd name="T3" fmla="*/ 1 h 974"/>
                      <a:gd name="T4" fmla="*/ 1 w 2272"/>
                      <a:gd name="T5" fmla="*/ 1 h 974"/>
                      <a:gd name="T6" fmla="*/ 1 w 2272"/>
                      <a:gd name="T7" fmla="*/ 1 h 974"/>
                      <a:gd name="T8" fmla="*/ 1 w 2272"/>
                      <a:gd name="T9" fmla="*/ 1 h 974"/>
                      <a:gd name="T10" fmla="*/ 1 w 2272"/>
                      <a:gd name="T11" fmla="*/ 1 h 974"/>
                      <a:gd name="T12" fmla="*/ 1 w 2272"/>
                      <a:gd name="T13" fmla="*/ 1 h 974"/>
                      <a:gd name="T14" fmla="*/ 1 w 2272"/>
                      <a:gd name="T15" fmla="*/ 1 h 974"/>
                      <a:gd name="T16" fmla="*/ 1 w 2272"/>
                      <a:gd name="T17" fmla="*/ 1 h 974"/>
                      <a:gd name="T18" fmla="*/ 1 w 2272"/>
                      <a:gd name="T19" fmla="*/ 1 h 974"/>
                      <a:gd name="T20" fmla="*/ 1 w 2272"/>
                      <a:gd name="T21" fmla="*/ 1 h 974"/>
                      <a:gd name="T22" fmla="*/ 1 w 2272"/>
                      <a:gd name="T23" fmla="*/ 1 h 974"/>
                      <a:gd name="T24" fmla="*/ 1 w 2272"/>
                      <a:gd name="T25" fmla="*/ 1 h 974"/>
                      <a:gd name="T26" fmla="*/ 1 w 2272"/>
                      <a:gd name="T27" fmla="*/ 1 h 974"/>
                      <a:gd name="T28" fmla="*/ 1 w 2272"/>
                      <a:gd name="T29" fmla="*/ 1 h 974"/>
                      <a:gd name="T30" fmla="*/ 1 w 2272"/>
                      <a:gd name="T31" fmla="*/ 1 h 974"/>
                      <a:gd name="T32" fmla="*/ 1 w 2272"/>
                      <a:gd name="T33" fmla="*/ 1 h 974"/>
                      <a:gd name="T34" fmla="*/ 1 w 2272"/>
                      <a:gd name="T35" fmla="*/ 1 h 974"/>
                      <a:gd name="T36" fmla="*/ 1 w 2272"/>
                      <a:gd name="T37" fmla="*/ 1 h 974"/>
                      <a:gd name="T38" fmla="*/ 1 w 2272"/>
                      <a:gd name="T39" fmla="*/ 1 h 974"/>
                      <a:gd name="T40" fmla="*/ 1 w 2272"/>
                      <a:gd name="T41" fmla="*/ 1 h 974"/>
                      <a:gd name="T42" fmla="*/ 1 w 2272"/>
                      <a:gd name="T43" fmla="*/ 1 h 974"/>
                      <a:gd name="T44" fmla="*/ 1 w 2272"/>
                      <a:gd name="T45" fmla="*/ 1 h 974"/>
                      <a:gd name="T46" fmla="*/ 1 w 2272"/>
                      <a:gd name="T47" fmla="*/ 1 h 974"/>
                      <a:gd name="T48" fmla="*/ 1 w 2272"/>
                      <a:gd name="T49" fmla="*/ 1 h 974"/>
                      <a:gd name="T50" fmla="*/ 1 w 2272"/>
                      <a:gd name="T51" fmla="*/ 1 h 974"/>
                      <a:gd name="T52" fmla="*/ 1 w 2272"/>
                      <a:gd name="T53" fmla="*/ 1 h 974"/>
                      <a:gd name="T54" fmla="*/ 1 w 2272"/>
                      <a:gd name="T55" fmla="*/ 1 h 974"/>
                      <a:gd name="T56" fmla="*/ 1 w 2272"/>
                      <a:gd name="T57" fmla="*/ 1 h 974"/>
                      <a:gd name="T58" fmla="*/ 1 w 2272"/>
                      <a:gd name="T59" fmla="*/ 1 h 974"/>
                      <a:gd name="T60" fmla="*/ 1 w 2272"/>
                      <a:gd name="T61" fmla="*/ 1 h 974"/>
                      <a:gd name="T62" fmla="*/ 1 w 2272"/>
                      <a:gd name="T63" fmla="*/ 1 h 974"/>
                      <a:gd name="T64" fmla="*/ 1 w 2272"/>
                      <a:gd name="T65" fmla="*/ 1 h 974"/>
                      <a:gd name="T66" fmla="*/ 1 w 2272"/>
                      <a:gd name="T67" fmla="*/ 1 h 974"/>
                      <a:gd name="T68" fmla="*/ 1 w 2272"/>
                      <a:gd name="T69" fmla="*/ 1 h 974"/>
                      <a:gd name="T70" fmla="*/ 1 w 2272"/>
                      <a:gd name="T71" fmla="*/ 1 h 974"/>
                      <a:gd name="T72" fmla="*/ 1 w 2272"/>
                      <a:gd name="T73" fmla="*/ 1 h 974"/>
                      <a:gd name="T74" fmla="*/ 1 w 2272"/>
                      <a:gd name="T75" fmla="*/ 1 h 974"/>
                      <a:gd name="T76" fmla="*/ 1 w 2272"/>
                      <a:gd name="T77" fmla="*/ 1 h 974"/>
                      <a:gd name="T78" fmla="*/ 1 w 2272"/>
                      <a:gd name="T79" fmla="*/ 1 h 974"/>
                      <a:gd name="T80" fmla="*/ 1 w 2272"/>
                      <a:gd name="T81" fmla="*/ 1 h 974"/>
                      <a:gd name="T82" fmla="*/ 1 w 2272"/>
                      <a:gd name="T83" fmla="*/ 1 h 974"/>
                      <a:gd name="T84" fmla="*/ 1 w 2272"/>
                      <a:gd name="T85" fmla="*/ 1 h 974"/>
                      <a:gd name="T86" fmla="*/ 1 w 2272"/>
                      <a:gd name="T87" fmla="*/ 1 h 974"/>
                      <a:gd name="T88" fmla="*/ 1 w 2272"/>
                      <a:gd name="T89" fmla="*/ 1 h 974"/>
                      <a:gd name="T90" fmla="*/ 1 w 2272"/>
                      <a:gd name="T91" fmla="*/ 1 h 974"/>
                      <a:gd name="T92" fmla="*/ 1 w 2272"/>
                      <a:gd name="T93" fmla="*/ 1 h 974"/>
                      <a:gd name="T94" fmla="*/ 1 w 2272"/>
                      <a:gd name="T95" fmla="*/ 1 h 974"/>
                      <a:gd name="T96" fmla="*/ 1 w 2272"/>
                      <a:gd name="T97" fmla="*/ 1 h 974"/>
                      <a:gd name="T98" fmla="*/ 1 w 2272"/>
                      <a:gd name="T99" fmla="*/ 1 h 974"/>
                      <a:gd name="T100" fmla="*/ 1 w 2272"/>
                      <a:gd name="T101" fmla="*/ 1 h 974"/>
                      <a:gd name="T102" fmla="*/ 1 w 2272"/>
                      <a:gd name="T103" fmla="*/ 1 h 974"/>
                      <a:gd name="T104" fmla="*/ 1 w 2272"/>
                      <a:gd name="T105" fmla="*/ 1 h 974"/>
                      <a:gd name="T106" fmla="*/ 1 w 2272"/>
                      <a:gd name="T107" fmla="*/ 1 h 974"/>
                      <a:gd name="T108" fmla="*/ 1 w 2272"/>
                      <a:gd name="T109" fmla="*/ 1 h 974"/>
                      <a:gd name="T110" fmla="*/ 1 w 2272"/>
                      <a:gd name="T111" fmla="*/ 1 h 974"/>
                      <a:gd name="T112" fmla="*/ 0 w 2272"/>
                      <a:gd name="T113" fmla="*/ 1 h 97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272"/>
                      <a:gd name="T172" fmla="*/ 0 h 974"/>
                      <a:gd name="T173" fmla="*/ 2272 w 2272"/>
                      <a:gd name="T174" fmla="*/ 974 h 97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272" h="974">
                        <a:moveTo>
                          <a:pt x="0" y="135"/>
                        </a:moveTo>
                        <a:lnTo>
                          <a:pt x="4" y="122"/>
                        </a:lnTo>
                        <a:lnTo>
                          <a:pt x="8" y="109"/>
                        </a:lnTo>
                        <a:lnTo>
                          <a:pt x="16" y="97"/>
                        </a:lnTo>
                        <a:lnTo>
                          <a:pt x="27" y="87"/>
                        </a:lnTo>
                        <a:lnTo>
                          <a:pt x="38" y="82"/>
                        </a:lnTo>
                        <a:lnTo>
                          <a:pt x="51" y="77"/>
                        </a:lnTo>
                        <a:lnTo>
                          <a:pt x="64" y="72"/>
                        </a:lnTo>
                        <a:lnTo>
                          <a:pt x="76" y="67"/>
                        </a:lnTo>
                        <a:lnTo>
                          <a:pt x="90" y="64"/>
                        </a:lnTo>
                        <a:lnTo>
                          <a:pt x="104" y="61"/>
                        </a:lnTo>
                        <a:lnTo>
                          <a:pt x="117" y="59"/>
                        </a:lnTo>
                        <a:lnTo>
                          <a:pt x="129" y="58"/>
                        </a:lnTo>
                        <a:lnTo>
                          <a:pt x="140" y="55"/>
                        </a:lnTo>
                        <a:lnTo>
                          <a:pt x="149" y="52"/>
                        </a:lnTo>
                        <a:lnTo>
                          <a:pt x="159" y="50"/>
                        </a:lnTo>
                        <a:lnTo>
                          <a:pt x="168" y="49"/>
                        </a:lnTo>
                        <a:lnTo>
                          <a:pt x="179" y="48"/>
                        </a:lnTo>
                        <a:lnTo>
                          <a:pt x="188" y="46"/>
                        </a:lnTo>
                        <a:lnTo>
                          <a:pt x="198" y="43"/>
                        </a:lnTo>
                        <a:lnTo>
                          <a:pt x="209" y="40"/>
                        </a:lnTo>
                        <a:lnTo>
                          <a:pt x="214" y="34"/>
                        </a:lnTo>
                        <a:lnTo>
                          <a:pt x="221" y="28"/>
                        </a:lnTo>
                        <a:lnTo>
                          <a:pt x="228" y="24"/>
                        </a:lnTo>
                        <a:lnTo>
                          <a:pt x="235" y="19"/>
                        </a:lnTo>
                        <a:lnTo>
                          <a:pt x="243" y="15"/>
                        </a:lnTo>
                        <a:lnTo>
                          <a:pt x="250" y="10"/>
                        </a:lnTo>
                        <a:lnTo>
                          <a:pt x="258" y="6"/>
                        </a:lnTo>
                        <a:lnTo>
                          <a:pt x="266" y="2"/>
                        </a:lnTo>
                        <a:lnTo>
                          <a:pt x="287" y="0"/>
                        </a:lnTo>
                        <a:lnTo>
                          <a:pt x="311" y="1"/>
                        </a:lnTo>
                        <a:lnTo>
                          <a:pt x="340" y="4"/>
                        </a:lnTo>
                        <a:lnTo>
                          <a:pt x="372" y="12"/>
                        </a:lnTo>
                        <a:lnTo>
                          <a:pt x="408" y="23"/>
                        </a:lnTo>
                        <a:lnTo>
                          <a:pt x="448" y="35"/>
                        </a:lnTo>
                        <a:lnTo>
                          <a:pt x="491" y="50"/>
                        </a:lnTo>
                        <a:lnTo>
                          <a:pt x="537" y="69"/>
                        </a:lnTo>
                        <a:lnTo>
                          <a:pt x="585" y="88"/>
                        </a:lnTo>
                        <a:lnTo>
                          <a:pt x="636" y="110"/>
                        </a:lnTo>
                        <a:lnTo>
                          <a:pt x="690" y="134"/>
                        </a:lnTo>
                        <a:lnTo>
                          <a:pt x="745" y="161"/>
                        </a:lnTo>
                        <a:lnTo>
                          <a:pt x="804" y="187"/>
                        </a:lnTo>
                        <a:lnTo>
                          <a:pt x="863" y="216"/>
                        </a:lnTo>
                        <a:lnTo>
                          <a:pt x="924" y="246"/>
                        </a:lnTo>
                        <a:lnTo>
                          <a:pt x="986" y="277"/>
                        </a:lnTo>
                        <a:lnTo>
                          <a:pt x="1049" y="308"/>
                        </a:lnTo>
                        <a:lnTo>
                          <a:pt x="1114" y="340"/>
                        </a:lnTo>
                        <a:lnTo>
                          <a:pt x="1179" y="374"/>
                        </a:lnTo>
                        <a:lnTo>
                          <a:pt x="1244" y="407"/>
                        </a:lnTo>
                        <a:lnTo>
                          <a:pt x="1310" y="440"/>
                        </a:lnTo>
                        <a:lnTo>
                          <a:pt x="1375" y="474"/>
                        </a:lnTo>
                        <a:lnTo>
                          <a:pt x="1441" y="507"/>
                        </a:lnTo>
                        <a:lnTo>
                          <a:pt x="1506" y="539"/>
                        </a:lnTo>
                        <a:lnTo>
                          <a:pt x="1571" y="573"/>
                        </a:lnTo>
                        <a:lnTo>
                          <a:pt x="1634" y="604"/>
                        </a:lnTo>
                        <a:lnTo>
                          <a:pt x="1698" y="635"/>
                        </a:lnTo>
                        <a:lnTo>
                          <a:pt x="1759" y="665"/>
                        </a:lnTo>
                        <a:lnTo>
                          <a:pt x="1819" y="693"/>
                        </a:lnTo>
                        <a:lnTo>
                          <a:pt x="1877" y="721"/>
                        </a:lnTo>
                        <a:lnTo>
                          <a:pt x="1934" y="746"/>
                        </a:lnTo>
                        <a:lnTo>
                          <a:pt x="1988" y="770"/>
                        </a:lnTo>
                        <a:lnTo>
                          <a:pt x="2005" y="780"/>
                        </a:lnTo>
                        <a:lnTo>
                          <a:pt x="2022" y="787"/>
                        </a:lnTo>
                        <a:lnTo>
                          <a:pt x="2040" y="793"/>
                        </a:lnTo>
                        <a:lnTo>
                          <a:pt x="2058" y="799"/>
                        </a:lnTo>
                        <a:lnTo>
                          <a:pt x="2076" y="804"/>
                        </a:lnTo>
                        <a:lnTo>
                          <a:pt x="2096" y="808"/>
                        </a:lnTo>
                        <a:lnTo>
                          <a:pt x="2114" y="813"/>
                        </a:lnTo>
                        <a:lnTo>
                          <a:pt x="2133" y="818"/>
                        </a:lnTo>
                        <a:lnTo>
                          <a:pt x="2151" y="822"/>
                        </a:lnTo>
                        <a:lnTo>
                          <a:pt x="2170" y="828"/>
                        </a:lnTo>
                        <a:lnTo>
                          <a:pt x="2188" y="833"/>
                        </a:lnTo>
                        <a:lnTo>
                          <a:pt x="2205" y="839"/>
                        </a:lnTo>
                        <a:lnTo>
                          <a:pt x="2223" y="846"/>
                        </a:lnTo>
                        <a:lnTo>
                          <a:pt x="2239" y="854"/>
                        </a:lnTo>
                        <a:lnTo>
                          <a:pt x="2254" y="864"/>
                        </a:lnTo>
                        <a:lnTo>
                          <a:pt x="2269" y="874"/>
                        </a:lnTo>
                        <a:lnTo>
                          <a:pt x="2270" y="879"/>
                        </a:lnTo>
                        <a:lnTo>
                          <a:pt x="2272" y="884"/>
                        </a:lnTo>
                        <a:lnTo>
                          <a:pt x="2272" y="890"/>
                        </a:lnTo>
                        <a:lnTo>
                          <a:pt x="2269" y="896"/>
                        </a:lnTo>
                        <a:lnTo>
                          <a:pt x="2255" y="902"/>
                        </a:lnTo>
                        <a:lnTo>
                          <a:pt x="2240" y="906"/>
                        </a:lnTo>
                        <a:lnTo>
                          <a:pt x="2225" y="911"/>
                        </a:lnTo>
                        <a:lnTo>
                          <a:pt x="2209" y="914"/>
                        </a:lnTo>
                        <a:lnTo>
                          <a:pt x="2194" y="918"/>
                        </a:lnTo>
                        <a:lnTo>
                          <a:pt x="2178" y="921"/>
                        </a:lnTo>
                        <a:lnTo>
                          <a:pt x="2163" y="926"/>
                        </a:lnTo>
                        <a:lnTo>
                          <a:pt x="2148" y="932"/>
                        </a:lnTo>
                        <a:lnTo>
                          <a:pt x="2143" y="935"/>
                        </a:lnTo>
                        <a:lnTo>
                          <a:pt x="2139" y="938"/>
                        </a:lnTo>
                        <a:lnTo>
                          <a:pt x="2135" y="942"/>
                        </a:lnTo>
                        <a:lnTo>
                          <a:pt x="2131" y="945"/>
                        </a:lnTo>
                        <a:lnTo>
                          <a:pt x="2126" y="950"/>
                        </a:lnTo>
                        <a:lnTo>
                          <a:pt x="2123" y="953"/>
                        </a:lnTo>
                        <a:lnTo>
                          <a:pt x="2118" y="958"/>
                        </a:lnTo>
                        <a:lnTo>
                          <a:pt x="2113" y="964"/>
                        </a:lnTo>
                        <a:lnTo>
                          <a:pt x="2108" y="966"/>
                        </a:lnTo>
                        <a:lnTo>
                          <a:pt x="2103" y="968"/>
                        </a:lnTo>
                        <a:lnTo>
                          <a:pt x="2097" y="972"/>
                        </a:lnTo>
                        <a:lnTo>
                          <a:pt x="2090" y="974"/>
                        </a:lnTo>
                        <a:lnTo>
                          <a:pt x="2080" y="972"/>
                        </a:lnTo>
                        <a:lnTo>
                          <a:pt x="2074" y="956"/>
                        </a:lnTo>
                        <a:lnTo>
                          <a:pt x="2067" y="941"/>
                        </a:lnTo>
                        <a:lnTo>
                          <a:pt x="2059" y="927"/>
                        </a:lnTo>
                        <a:lnTo>
                          <a:pt x="2050" y="914"/>
                        </a:lnTo>
                        <a:lnTo>
                          <a:pt x="2038" y="903"/>
                        </a:lnTo>
                        <a:lnTo>
                          <a:pt x="2027" y="892"/>
                        </a:lnTo>
                        <a:lnTo>
                          <a:pt x="2013" y="883"/>
                        </a:lnTo>
                        <a:lnTo>
                          <a:pt x="1998" y="875"/>
                        </a:lnTo>
                        <a:lnTo>
                          <a:pt x="1992" y="874"/>
                        </a:lnTo>
                        <a:lnTo>
                          <a:pt x="1986" y="872"/>
                        </a:lnTo>
                        <a:lnTo>
                          <a:pt x="1980" y="871"/>
                        </a:lnTo>
                        <a:lnTo>
                          <a:pt x="1974" y="868"/>
                        </a:lnTo>
                        <a:lnTo>
                          <a:pt x="1968" y="866"/>
                        </a:lnTo>
                        <a:lnTo>
                          <a:pt x="1961" y="864"/>
                        </a:lnTo>
                        <a:lnTo>
                          <a:pt x="1956" y="861"/>
                        </a:lnTo>
                        <a:lnTo>
                          <a:pt x="1949" y="859"/>
                        </a:lnTo>
                        <a:lnTo>
                          <a:pt x="1944" y="859"/>
                        </a:lnTo>
                        <a:lnTo>
                          <a:pt x="1941" y="859"/>
                        </a:lnTo>
                        <a:lnTo>
                          <a:pt x="1936" y="859"/>
                        </a:lnTo>
                        <a:lnTo>
                          <a:pt x="1931" y="859"/>
                        </a:lnTo>
                        <a:lnTo>
                          <a:pt x="1927" y="858"/>
                        </a:lnTo>
                        <a:lnTo>
                          <a:pt x="1923" y="858"/>
                        </a:lnTo>
                        <a:lnTo>
                          <a:pt x="1918" y="857"/>
                        </a:lnTo>
                        <a:lnTo>
                          <a:pt x="1913" y="856"/>
                        </a:lnTo>
                        <a:lnTo>
                          <a:pt x="1900" y="859"/>
                        </a:lnTo>
                        <a:lnTo>
                          <a:pt x="1892" y="861"/>
                        </a:lnTo>
                        <a:lnTo>
                          <a:pt x="1885" y="866"/>
                        </a:lnTo>
                        <a:lnTo>
                          <a:pt x="1878" y="871"/>
                        </a:lnTo>
                        <a:lnTo>
                          <a:pt x="1870" y="876"/>
                        </a:lnTo>
                        <a:lnTo>
                          <a:pt x="1863" y="891"/>
                        </a:lnTo>
                        <a:lnTo>
                          <a:pt x="1866" y="910"/>
                        </a:lnTo>
                        <a:lnTo>
                          <a:pt x="1869" y="929"/>
                        </a:lnTo>
                        <a:lnTo>
                          <a:pt x="1867" y="949"/>
                        </a:lnTo>
                        <a:lnTo>
                          <a:pt x="1862" y="952"/>
                        </a:lnTo>
                        <a:lnTo>
                          <a:pt x="1859" y="951"/>
                        </a:lnTo>
                        <a:lnTo>
                          <a:pt x="1855" y="950"/>
                        </a:lnTo>
                        <a:lnTo>
                          <a:pt x="1850" y="949"/>
                        </a:lnTo>
                        <a:lnTo>
                          <a:pt x="1844" y="946"/>
                        </a:lnTo>
                        <a:lnTo>
                          <a:pt x="1832" y="946"/>
                        </a:lnTo>
                        <a:lnTo>
                          <a:pt x="1792" y="932"/>
                        </a:lnTo>
                        <a:lnTo>
                          <a:pt x="1751" y="917"/>
                        </a:lnTo>
                        <a:lnTo>
                          <a:pt x="1710" y="902"/>
                        </a:lnTo>
                        <a:lnTo>
                          <a:pt x="1670" y="887"/>
                        </a:lnTo>
                        <a:lnTo>
                          <a:pt x="1630" y="871"/>
                        </a:lnTo>
                        <a:lnTo>
                          <a:pt x="1591" y="856"/>
                        </a:lnTo>
                        <a:lnTo>
                          <a:pt x="1550" y="841"/>
                        </a:lnTo>
                        <a:lnTo>
                          <a:pt x="1510" y="825"/>
                        </a:lnTo>
                        <a:lnTo>
                          <a:pt x="1470" y="810"/>
                        </a:lnTo>
                        <a:lnTo>
                          <a:pt x="1429" y="795"/>
                        </a:lnTo>
                        <a:lnTo>
                          <a:pt x="1389" y="780"/>
                        </a:lnTo>
                        <a:lnTo>
                          <a:pt x="1349" y="765"/>
                        </a:lnTo>
                        <a:lnTo>
                          <a:pt x="1308" y="751"/>
                        </a:lnTo>
                        <a:lnTo>
                          <a:pt x="1267" y="737"/>
                        </a:lnTo>
                        <a:lnTo>
                          <a:pt x="1226" y="724"/>
                        </a:lnTo>
                        <a:lnTo>
                          <a:pt x="1183" y="712"/>
                        </a:lnTo>
                        <a:lnTo>
                          <a:pt x="1179" y="707"/>
                        </a:lnTo>
                        <a:lnTo>
                          <a:pt x="1167" y="690"/>
                        </a:lnTo>
                        <a:lnTo>
                          <a:pt x="1154" y="673"/>
                        </a:lnTo>
                        <a:lnTo>
                          <a:pt x="1141" y="654"/>
                        </a:lnTo>
                        <a:lnTo>
                          <a:pt x="1130" y="636"/>
                        </a:lnTo>
                        <a:lnTo>
                          <a:pt x="1118" y="617"/>
                        </a:lnTo>
                        <a:lnTo>
                          <a:pt x="1106" y="599"/>
                        </a:lnTo>
                        <a:lnTo>
                          <a:pt x="1094" y="582"/>
                        </a:lnTo>
                        <a:lnTo>
                          <a:pt x="1083" y="563"/>
                        </a:lnTo>
                        <a:lnTo>
                          <a:pt x="1070" y="545"/>
                        </a:lnTo>
                        <a:lnTo>
                          <a:pt x="1057" y="528"/>
                        </a:lnTo>
                        <a:lnTo>
                          <a:pt x="1044" y="510"/>
                        </a:lnTo>
                        <a:lnTo>
                          <a:pt x="1029" y="493"/>
                        </a:lnTo>
                        <a:lnTo>
                          <a:pt x="1014" y="477"/>
                        </a:lnTo>
                        <a:lnTo>
                          <a:pt x="998" y="461"/>
                        </a:lnTo>
                        <a:lnTo>
                          <a:pt x="980" y="446"/>
                        </a:lnTo>
                        <a:lnTo>
                          <a:pt x="962" y="431"/>
                        </a:lnTo>
                        <a:lnTo>
                          <a:pt x="948" y="426"/>
                        </a:lnTo>
                        <a:lnTo>
                          <a:pt x="934" y="422"/>
                        </a:lnTo>
                        <a:lnTo>
                          <a:pt x="920" y="417"/>
                        </a:lnTo>
                        <a:lnTo>
                          <a:pt x="907" y="413"/>
                        </a:lnTo>
                        <a:lnTo>
                          <a:pt x="892" y="408"/>
                        </a:lnTo>
                        <a:lnTo>
                          <a:pt x="878" y="405"/>
                        </a:lnTo>
                        <a:lnTo>
                          <a:pt x="864" y="401"/>
                        </a:lnTo>
                        <a:lnTo>
                          <a:pt x="850" y="398"/>
                        </a:lnTo>
                        <a:lnTo>
                          <a:pt x="836" y="394"/>
                        </a:lnTo>
                        <a:lnTo>
                          <a:pt x="822" y="391"/>
                        </a:lnTo>
                        <a:lnTo>
                          <a:pt x="809" y="388"/>
                        </a:lnTo>
                        <a:lnTo>
                          <a:pt x="795" y="386"/>
                        </a:lnTo>
                        <a:lnTo>
                          <a:pt x="780" y="384"/>
                        </a:lnTo>
                        <a:lnTo>
                          <a:pt x="766" y="382"/>
                        </a:lnTo>
                        <a:lnTo>
                          <a:pt x="752" y="380"/>
                        </a:lnTo>
                        <a:lnTo>
                          <a:pt x="737" y="379"/>
                        </a:lnTo>
                        <a:lnTo>
                          <a:pt x="715" y="388"/>
                        </a:lnTo>
                        <a:lnTo>
                          <a:pt x="712" y="392"/>
                        </a:lnTo>
                        <a:lnTo>
                          <a:pt x="708" y="395"/>
                        </a:lnTo>
                        <a:lnTo>
                          <a:pt x="706" y="400"/>
                        </a:lnTo>
                        <a:lnTo>
                          <a:pt x="704" y="406"/>
                        </a:lnTo>
                        <a:lnTo>
                          <a:pt x="703" y="431"/>
                        </a:lnTo>
                        <a:lnTo>
                          <a:pt x="707" y="456"/>
                        </a:lnTo>
                        <a:lnTo>
                          <a:pt x="717" y="481"/>
                        </a:lnTo>
                        <a:lnTo>
                          <a:pt x="728" y="502"/>
                        </a:lnTo>
                        <a:lnTo>
                          <a:pt x="730" y="507"/>
                        </a:lnTo>
                        <a:lnTo>
                          <a:pt x="734" y="513"/>
                        </a:lnTo>
                        <a:lnTo>
                          <a:pt x="738" y="518"/>
                        </a:lnTo>
                        <a:lnTo>
                          <a:pt x="745" y="525"/>
                        </a:lnTo>
                        <a:lnTo>
                          <a:pt x="748" y="529"/>
                        </a:lnTo>
                        <a:lnTo>
                          <a:pt x="751" y="532"/>
                        </a:lnTo>
                        <a:lnTo>
                          <a:pt x="755" y="537"/>
                        </a:lnTo>
                        <a:lnTo>
                          <a:pt x="757" y="543"/>
                        </a:lnTo>
                        <a:lnTo>
                          <a:pt x="755" y="550"/>
                        </a:lnTo>
                        <a:lnTo>
                          <a:pt x="730" y="551"/>
                        </a:lnTo>
                        <a:lnTo>
                          <a:pt x="681" y="536"/>
                        </a:lnTo>
                        <a:lnTo>
                          <a:pt x="631" y="522"/>
                        </a:lnTo>
                        <a:lnTo>
                          <a:pt x="582" y="507"/>
                        </a:lnTo>
                        <a:lnTo>
                          <a:pt x="533" y="492"/>
                        </a:lnTo>
                        <a:lnTo>
                          <a:pt x="485" y="476"/>
                        </a:lnTo>
                        <a:lnTo>
                          <a:pt x="438" y="459"/>
                        </a:lnTo>
                        <a:lnTo>
                          <a:pt x="391" y="441"/>
                        </a:lnTo>
                        <a:lnTo>
                          <a:pt x="346" y="423"/>
                        </a:lnTo>
                        <a:lnTo>
                          <a:pt x="301" y="403"/>
                        </a:lnTo>
                        <a:lnTo>
                          <a:pt x="257" y="383"/>
                        </a:lnTo>
                        <a:lnTo>
                          <a:pt x="214" y="360"/>
                        </a:lnTo>
                        <a:lnTo>
                          <a:pt x="173" y="336"/>
                        </a:lnTo>
                        <a:lnTo>
                          <a:pt x="133" y="310"/>
                        </a:lnTo>
                        <a:lnTo>
                          <a:pt x="95" y="283"/>
                        </a:lnTo>
                        <a:lnTo>
                          <a:pt x="58" y="253"/>
                        </a:lnTo>
                        <a:lnTo>
                          <a:pt x="23" y="220"/>
                        </a:lnTo>
                        <a:lnTo>
                          <a:pt x="13" y="204"/>
                        </a:lnTo>
                        <a:lnTo>
                          <a:pt x="5" y="185"/>
                        </a:lnTo>
                        <a:lnTo>
                          <a:pt x="0" y="164"/>
                        </a:lnTo>
                        <a:lnTo>
                          <a:pt x="0" y="142"/>
                        </a:lnTo>
                        <a:lnTo>
                          <a:pt x="0" y="13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4" name="Freeform 86"/>
                  <p:cNvSpPr>
                    <a:spLocks/>
                  </p:cNvSpPr>
                  <p:nvPr/>
                </p:nvSpPr>
                <p:spPr bwMode="auto">
                  <a:xfrm>
                    <a:off x="2116" y="1290"/>
                    <a:ext cx="1118" cy="468"/>
                  </a:xfrm>
                  <a:custGeom>
                    <a:avLst/>
                    <a:gdLst>
                      <a:gd name="T0" fmla="*/ 0 w 2237"/>
                      <a:gd name="T1" fmla="*/ 1 h 935"/>
                      <a:gd name="T2" fmla="*/ 0 w 2237"/>
                      <a:gd name="T3" fmla="*/ 1 h 935"/>
                      <a:gd name="T4" fmla="*/ 0 w 2237"/>
                      <a:gd name="T5" fmla="*/ 1 h 935"/>
                      <a:gd name="T6" fmla="*/ 0 w 2237"/>
                      <a:gd name="T7" fmla="*/ 1 h 935"/>
                      <a:gd name="T8" fmla="*/ 0 w 2237"/>
                      <a:gd name="T9" fmla="*/ 1 h 935"/>
                      <a:gd name="T10" fmla="*/ 0 w 2237"/>
                      <a:gd name="T11" fmla="*/ 1 h 935"/>
                      <a:gd name="T12" fmla="*/ 0 w 2237"/>
                      <a:gd name="T13" fmla="*/ 1 h 935"/>
                      <a:gd name="T14" fmla="*/ 0 w 2237"/>
                      <a:gd name="T15" fmla="*/ 1 h 935"/>
                      <a:gd name="T16" fmla="*/ 0 w 2237"/>
                      <a:gd name="T17" fmla="*/ 1 h 935"/>
                      <a:gd name="T18" fmla="*/ 0 w 2237"/>
                      <a:gd name="T19" fmla="*/ 1 h 935"/>
                      <a:gd name="T20" fmla="*/ 0 w 2237"/>
                      <a:gd name="T21" fmla="*/ 1 h 935"/>
                      <a:gd name="T22" fmla="*/ 0 w 2237"/>
                      <a:gd name="T23" fmla="*/ 1 h 935"/>
                      <a:gd name="T24" fmla="*/ 0 w 2237"/>
                      <a:gd name="T25" fmla="*/ 1 h 935"/>
                      <a:gd name="T26" fmla="*/ 0 w 2237"/>
                      <a:gd name="T27" fmla="*/ 1 h 935"/>
                      <a:gd name="T28" fmla="*/ 0 w 2237"/>
                      <a:gd name="T29" fmla="*/ 1 h 935"/>
                      <a:gd name="T30" fmla="*/ 0 w 2237"/>
                      <a:gd name="T31" fmla="*/ 1 h 935"/>
                      <a:gd name="T32" fmla="*/ 0 w 2237"/>
                      <a:gd name="T33" fmla="*/ 1 h 935"/>
                      <a:gd name="T34" fmla="*/ 0 w 2237"/>
                      <a:gd name="T35" fmla="*/ 1 h 935"/>
                      <a:gd name="T36" fmla="*/ 0 w 2237"/>
                      <a:gd name="T37" fmla="*/ 1 h 935"/>
                      <a:gd name="T38" fmla="*/ 0 w 2237"/>
                      <a:gd name="T39" fmla="*/ 1 h 935"/>
                      <a:gd name="T40" fmla="*/ 0 w 2237"/>
                      <a:gd name="T41" fmla="*/ 1 h 935"/>
                      <a:gd name="T42" fmla="*/ 0 w 2237"/>
                      <a:gd name="T43" fmla="*/ 1 h 935"/>
                      <a:gd name="T44" fmla="*/ 0 w 2237"/>
                      <a:gd name="T45" fmla="*/ 1 h 935"/>
                      <a:gd name="T46" fmla="*/ 0 w 2237"/>
                      <a:gd name="T47" fmla="*/ 1 h 935"/>
                      <a:gd name="T48" fmla="*/ 0 w 2237"/>
                      <a:gd name="T49" fmla="*/ 1 h 935"/>
                      <a:gd name="T50" fmla="*/ 0 w 2237"/>
                      <a:gd name="T51" fmla="*/ 1 h 935"/>
                      <a:gd name="T52" fmla="*/ 0 w 2237"/>
                      <a:gd name="T53" fmla="*/ 1 h 935"/>
                      <a:gd name="T54" fmla="*/ 0 w 2237"/>
                      <a:gd name="T55" fmla="*/ 1 h 935"/>
                      <a:gd name="T56" fmla="*/ 0 w 2237"/>
                      <a:gd name="T57" fmla="*/ 1 h 935"/>
                      <a:gd name="T58" fmla="*/ 0 w 2237"/>
                      <a:gd name="T59" fmla="*/ 1 h 935"/>
                      <a:gd name="T60" fmla="*/ 0 w 2237"/>
                      <a:gd name="T61" fmla="*/ 1 h 935"/>
                      <a:gd name="T62" fmla="*/ 0 w 2237"/>
                      <a:gd name="T63" fmla="*/ 1 h 935"/>
                      <a:gd name="T64" fmla="*/ 0 w 2237"/>
                      <a:gd name="T65" fmla="*/ 1 h 935"/>
                      <a:gd name="T66" fmla="*/ 0 w 2237"/>
                      <a:gd name="T67" fmla="*/ 1 h 935"/>
                      <a:gd name="T68" fmla="*/ 0 w 2237"/>
                      <a:gd name="T69" fmla="*/ 1 h 935"/>
                      <a:gd name="T70" fmla="*/ 0 w 2237"/>
                      <a:gd name="T71" fmla="*/ 1 h 935"/>
                      <a:gd name="T72" fmla="*/ 0 w 2237"/>
                      <a:gd name="T73" fmla="*/ 1 h 935"/>
                      <a:gd name="T74" fmla="*/ 0 w 2237"/>
                      <a:gd name="T75" fmla="*/ 1 h 935"/>
                      <a:gd name="T76" fmla="*/ 0 w 2237"/>
                      <a:gd name="T77" fmla="*/ 1 h 935"/>
                      <a:gd name="T78" fmla="*/ 0 w 2237"/>
                      <a:gd name="T79" fmla="*/ 1 h 935"/>
                      <a:gd name="T80" fmla="*/ 0 w 2237"/>
                      <a:gd name="T81" fmla="*/ 1 h 935"/>
                      <a:gd name="T82" fmla="*/ 0 w 2237"/>
                      <a:gd name="T83" fmla="*/ 1 h 935"/>
                      <a:gd name="T84" fmla="*/ 0 w 2237"/>
                      <a:gd name="T85" fmla="*/ 1 h 935"/>
                      <a:gd name="T86" fmla="*/ 0 w 2237"/>
                      <a:gd name="T87" fmla="*/ 1 h 935"/>
                      <a:gd name="T88" fmla="*/ 0 w 2237"/>
                      <a:gd name="T89" fmla="*/ 1 h 935"/>
                      <a:gd name="T90" fmla="*/ 0 w 2237"/>
                      <a:gd name="T91" fmla="*/ 1 h 935"/>
                      <a:gd name="T92" fmla="*/ 0 w 2237"/>
                      <a:gd name="T93" fmla="*/ 1 h 935"/>
                      <a:gd name="T94" fmla="*/ 0 w 2237"/>
                      <a:gd name="T95" fmla="*/ 1 h 935"/>
                      <a:gd name="T96" fmla="*/ 0 w 2237"/>
                      <a:gd name="T97" fmla="*/ 1 h 935"/>
                      <a:gd name="T98" fmla="*/ 0 w 2237"/>
                      <a:gd name="T99" fmla="*/ 1 h 935"/>
                      <a:gd name="T100" fmla="*/ 0 w 2237"/>
                      <a:gd name="T101" fmla="*/ 1 h 935"/>
                      <a:gd name="T102" fmla="*/ 0 w 2237"/>
                      <a:gd name="T103" fmla="*/ 1 h 935"/>
                      <a:gd name="T104" fmla="*/ 0 w 2237"/>
                      <a:gd name="T105" fmla="*/ 1 h 935"/>
                      <a:gd name="T106" fmla="*/ 0 w 2237"/>
                      <a:gd name="T107" fmla="*/ 1 h 935"/>
                      <a:gd name="T108" fmla="*/ 0 w 2237"/>
                      <a:gd name="T109" fmla="*/ 1 h 935"/>
                      <a:gd name="T110" fmla="*/ 0 w 2237"/>
                      <a:gd name="T111" fmla="*/ 1 h 935"/>
                      <a:gd name="T112" fmla="*/ 0 w 2237"/>
                      <a:gd name="T113" fmla="*/ 1 h 935"/>
                      <a:gd name="T114" fmla="*/ 0 w 2237"/>
                      <a:gd name="T115" fmla="*/ 1 h 935"/>
                      <a:gd name="T116" fmla="*/ 0 w 2237"/>
                      <a:gd name="T117" fmla="*/ 1 h 935"/>
                      <a:gd name="T118" fmla="*/ 0 w 2237"/>
                      <a:gd name="T119" fmla="*/ 1 h 935"/>
                      <a:gd name="T120" fmla="*/ 0 w 2237"/>
                      <a:gd name="T121" fmla="*/ 1 h 935"/>
                      <a:gd name="T122" fmla="*/ 0 w 2237"/>
                      <a:gd name="T123" fmla="*/ 1 h 93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237"/>
                      <a:gd name="T187" fmla="*/ 0 h 935"/>
                      <a:gd name="T188" fmla="*/ 2237 w 2237"/>
                      <a:gd name="T189" fmla="*/ 935 h 935"/>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237" h="935">
                        <a:moveTo>
                          <a:pt x="0" y="129"/>
                        </a:moveTo>
                        <a:lnTo>
                          <a:pt x="1" y="111"/>
                        </a:lnTo>
                        <a:lnTo>
                          <a:pt x="5" y="106"/>
                        </a:lnTo>
                        <a:lnTo>
                          <a:pt x="8" y="99"/>
                        </a:lnTo>
                        <a:lnTo>
                          <a:pt x="13" y="93"/>
                        </a:lnTo>
                        <a:lnTo>
                          <a:pt x="18" y="87"/>
                        </a:lnTo>
                        <a:lnTo>
                          <a:pt x="36" y="79"/>
                        </a:lnTo>
                        <a:lnTo>
                          <a:pt x="54" y="71"/>
                        </a:lnTo>
                        <a:lnTo>
                          <a:pt x="75" y="65"/>
                        </a:lnTo>
                        <a:lnTo>
                          <a:pt x="96" y="60"/>
                        </a:lnTo>
                        <a:lnTo>
                          <a:pt x="118" y="55"/>
                        </a:lnTo>
                        <a:lnTo>
                          <a:pt x="140" y="50"/>
                        </a:lnTo>
                        <a:lnTo>
                          <a:pt x="160" y="47"/>
                        </a:lnTo>
                        <a:lnTo>
                          <a:pt x="181" y="43"/>
                        </a:lnTo>
                        <a:lnTo>
                          <a:pt x="187" y="42"/>
                        </a:lnTo>
                        <a:lnTo>
                          <a:pt x="194" y="41"/>
                        </a:lnTo>
                        <a:lnTo>
                          <a:pt x="199" y="39"/>
                        </a:lnTo>
                        <a:lnTo>
                          <a:pt x="205" y="36"/>
                        </a:lnTo>
                        <a:lnTo>
                          <a:pt x="210" y="32"/>
                        </a:lnTo>
                        <a:lnTo>
                          <a:pt x="214" y="30"/>
                        </a:lnTo>
                        <a:lnTo>
                          <a:pt x="218" y="26"/>
                        </a:lnTo>
                        <a:lnTo>
                          <a:pt x="224" y="20"/>
                        </a:lnTo>
                        <a:lnTo>
                          <a:pt x="227" y="17"/>
                        </a:lnTo>
                        <a:lnTo>
                          <a:pt x="232" y="15"/>
                        </a:lnTo>
                        <a:lnTo>
                          <a:pt x="236" y="12"/>
                        </a:lnTo>
                        <a:lnTo>
                          <a:pt x="241" y="10"/>
                        </a:lnTo>
                        <a:lnTo>
                          <a:pt x="246" y="8"/>
                        </a:lnTo>
                        <a:lnTo>
                          <a:pt x="250" y="5"/>
                        </a:lnTo>
                        <a:lnTo>
                          <a:pt x="255" y="2"/>
                        </a:lnTo>
                        <a:lnTo>
                          <a:pt x="259" y="0"/>
                        </a:lnTo>
                        <a:lnTo>
                          <a:pt x="302" y="0"/>
                        </a:lnTo>
                        <a:lnTo>
                          <a:pt x="345" y="3"/>
                        </a:lnTo>
                        <a:lnTo>
                          <a:pt x="385" y="10"/>
                        </a:lnTo>
                        <a:lnTo>
                          <a:pt x="425" y="22"/>
                        </a:lnTo>
                        <a:lnTo>
                          <a:pt x="464" y="35"/>
                        </a:lnTo>
                        <a:lnTo>
                          <a:pt x="502" y="51"/>
                        </a:lnTo>
                        <a:lnTo>
                          <a:pt x="540" y="70"/>
                        </a:lnTo>
                        <a:lnTo>
                          <a:pt x="578" y="89"/>
                        </a:lnTo>
                        <a:lnTo>
                          <a:pt x="615" y="109"/>
                        </a:lnTo>
                        <a:lnTo>
                          <a:pt x="653" y="131"/>
                        </a:lnTo>
                        <a:lnTo>
                          <a:pt x="691" y="152"/>
                        </a:lnTo>
                        <a:lnTo>
                          <a:pt x="729" y="172"/>
                        </a:lnTo>
                        <a:lnTo>
                          <a:pt x="767" y="192"/>
                        </a:lnTo>
                        <a:lnTo>
                          <a:pt x="806" y="210"/>
                        </a:lnTo>
                        <a:lnTo>
                          <a:pt x="845" y="227"/>
                        </a:lnTo>
                        <a:lnTo>
                          <a:pt x="886" y="241"/>
                        </a:lnTo>
                        <a:lnTo>
                          <a:pt x="920" y="256"/>
                        </a:lnTo>
                        <a:lnTo>
                          <a:pt x="956" y="272"/>
                        </a:lnTo>
                        <a:lnTo>
                          <a:pt x="991" y="288"/>
                        </a:lnTo>
                        <a:lnTo>
                          <a:pt x="1025" y="305"/>
                        </a:lnTo>
                        <a:lnTo>
                          <a:pt x="1060" y="321"/>
                        </a:lnTo>
                        <a:lnTo>
                          <a:pt x="1093" y="337"/>
                        </a:lnTo>
                        <a:lnTo>
                          <a:pt x="1128" y="353"/>
                        </a:lnTo>
                        <a:lnTo>
                          <a:pt x="1161" y="369"/>
                        </a:lnTo>
                        <a:lnTo>
                          <a:pt x="1196" y="385"/>
                        </a:lnTo>
                        <a:lnTo>
                          <a:pt x="1229" y="402"/>
                        </a:lnTo>
                        <a:lnTo>
                          <a:pt x="1262" y="418"/>
                        </a:lnTo>
                        <a:lnTo>
                          <a:pt x="1296" y="436"/>
                        </a:lnTo>
                        <a:lnTo>
                          <a:pt x="1329" y="452"/>
                        </a:lnTo>
                        <a:lnTo>
                          <a:pt x="1363" y="469"/>
                        </a:lnTo>
                        <a:lnTo>
                          <a:pt x="1396" y="486"/>
                        </a:lnTo>
                        <a:lnTo>
                          <a:pt x="1429" y="502"/>
                        </a:lnTo>
                        <a:lnTo>
                          <a:pt x="1462" y="520"/>
                        </a:lnTo>
                        <a:lnTo>
                          <a:pt x="1495" y="537"/>
                        </a:lnTo>
                        <a:lnTo>
                          <a:pt x="1528" y="553"/>
                        </a:lnTo>
                        <a:lnTo>
                          <a:pt x="1562" y="570"/>
                        </a:lnTo>
                        <a:lnTo>
                          <a:pt x="1595" y="588"/>
                        </a:lnTo>
                        <a:lnTo>
                          <a:pt x="1629" y="604"/>
                        </a:lnTo>
                        <a:lnTo>
                          <a:pt x="1662" y="621"/>
                        </a:lnTo>
                        <a:lnTo>
                          <a:pt x="1695" y="638"/>
                        </a:lnTo>
                        <a:lnTo>
                          <a:pt x="1729" y="654"/>
                        </a:lnTo>
                        <a:lnTo>
                          <a:pt x="1762" y="672"/>
                        </a:lnTo>
                        <a:lnTo>
                          <a:pt x="1795" y="688"/>
                        </a:lnTo>
                        <a:lnTo>
                          <a:pt x="1829" y="704"/>
                        </a:lnTo>
                        <a:lnTo>
                          <a:pt x="1863" y="721"/>
                        </a:lnTo>
                        <a:lnTo>
                          <a:pt x="1897" y="737"/>
                        </a:lnTo>
                        <a:lnTo>
                          <a:pt x="1931" y="753"/>
                        </a:lnTo>
                        <a:lnTo>
                          <a:pt x="1966" y="769"/>
                        </a:lnTo>
                        <a:lnTo>
                          <a:pt x="1971" y="772"/>
                        </a:lnTo>
                        <a:lnTo>
                          <a:pt x="1975" y="776"/>
                        </a:lnTo>
                        <a:lnTo>
                          <a:pt x="1980" y="782"/>
                        </a:lnTo>
                        <a:lnTo>
                          <a:pt x="1987" y="786"/>
                        </a:lnTo>
                        <a:lnTo>
                          <a:pt x="2003" y="790"/>
                        </a:lnTo>
                        <a:lnTo>
                          <a:pt x="2018" y="794"/>
                        </a:lnTo>
                        <a:lnTo>
                          <a:pt x="2034" y="798"/>
                        </a:lnTo>
                        <a:lnTo>
                          <a:pt x="2050" y="802"/>
                        </a:lnTo>
                        <a:lnTo>
                          <a:pt x="2065" y="805"/>
                        </a:lnTo>
                        <a:lnTo>
                          <a:pt x="2081" y="810"/>
                        </a:lnTo>
                        <a:lnTo>
                          <a:pt x="2097" y="813"/>
                        </a:lnTo>
                        <a:lnTo>
                          <a:pt x="2112" y="818"/>
                        </a:lnTo>
                        <a:lnTo>
                          <a:pt x="2127" y="821"/>
                        </a:lnTo>
                        <a:lnTo>
                          <a:pt x="2142" y="826"/>
                        </a:lnTo>
                        <a:lnTo>
                          <a:pt x="2157" y="830"/>
                        </a:lnTo>
                        <a:lnTo>
                          <a:pt x="2172" y="835"/>
                        </a:lnTo>
                        <a:lnTo>
                          <a:pt x="2187" y="840"/>
                        </a:lnTo>
                        <a:lnTo>
                          <a:pt x="2201" y="845"/>
                        </a:lnTo>
                        <a:lnTo>
                          <a:pt x="2215" y="851"/>
                        </a:lnTo>
                        <a:lnTo>
                          <a:pt x="2227" y="857"/>
                        </a:lnTo>
                        <a:lnTo>
                          <a:pt x="2237" y="868"/>
                        </a:lnTo>
                        <a:lnTo>
                          <a:pt x="2216" y="875"/>
                        </a:lnTo>
                        <a:lnTo>
                          <a:pt x="2195" y="881"/>
                        </a:lnTo>
                        <a:lnTo>
                          <a:pt x="2174" y="887"/>
                        </a:lnTo>
                        <a:lnTo>
                          <a:pt x="2154" y="893"/>
                        </a:lnTo>
                        <a:lnTo>
                          <a:pt x="2134" y="899"/>
                        </a:lnTo>
                        <a:lnTo>
                          <a:pt x="2116" y="909"/>
                        </a:lnTo>
                        <a:lnTo>
                          <a:pt x="2098" y="920"/>
                        </a:lnTo>
                        <a:lnTo>
                          <a:pt x="2082" y="935"/>
                        </a:lnTo>
                        <a:lnTo>
                          <a:pt x="2072" y="934"/>
                        </a:lnTo>
                        <a:lnTo>
                          <a:pt x="2068" y="926"/>
                        </a:lnTo>
                        <a:lnTo>
                          <a:pt x="2065" y="917"/>
                        </a:lnTo>
                        <a:lnTo>
                          <a:pt x="2060" y="907"/>
                        </a:lnTo>
                        <a:lnTo>
                          <a:pt x="2056" y="897"/>
                        </a:lnTo>
                        <a:lnTo>
                          <a:pt x="2041" y="881"/>
                        </a:lnTo>
                        <a:lnTo>
                          <a:pt x="2023" y="866"/>
                        </a:lnTo>
                        <a:lnTo>
                          <a:pt x="2005" y="855"/>
                        </a:lnTo>
                        <a:lnTo>
                          <a:pt x="1983" y="844"/>
                        </a:lnTo>
                        <a:lnTo>
                          <a:pt x="1961" y="836"/>
                        </a:lnTo>
                        <a:lnTo>
                          <a:pt x="1938" y="830"/>
                        </a:lnTo>
                        <a:lnTo>
                          <a:pt x="1914" y="827"/>
                        </a:lnTo>
                        <a:lnTo>
                          <a:pt x="1890" y="826"/>
                        </a:lnTo>
                        <a:lnTo>
                          <a:pt x="1882" y="828"/>
                        </a:lnTo>
                        <a:lnTo>
                          <a:pt x="1875" y="830"/>
                        </a:lnTo>
                        <a:lnTo>
                          <a:pt x="1868" y="833"/>
                        </a:lnTo>
                        <a:lnTo>
                          <a:pt x="1861" y="836"/>
                        </a:lnTo>
                        <a:lnTo>
                          <a:pt x="1855" y="841"/>
                        </a:lnTo>
                        <a:lnTo>
                          <a:pt x="1848" y="845"/>
                        </a:lnTo>
                        <a:lnTo>
                          <a:pt x="1843" y="850"/>
                        </a:lnTo>
                        <a:lnTo>
                          <a:pt x="1837" y="856"/>
                        </a:lnTo>
                        <a:lnTo>
                          <a:pt x="1837" y="860"/>
                        </a:lnTo>
                        <a:lnTo>
                          <a:pt x="1835" y="865"/>
                        </a:lnTo>
                        <a:lnTo>
                          <a:pt x="1833" y="868"/>
                        </a:lnTo>
                        <a:lnTo>
                          <a:pt x="1831" y="874"/>
                        </a:lnTo>
                        <a:lnTo>
                          <a:pt x="1831" y="882"/>
                        </a:lnTo>
                        <a:lnTo>
                          <a:pt x="1833" y="891"/>
                        </a:lnTo>
                        <a:lnTo>
                          <a:pt x="1835" y="901"/>
                        </a:lnTo>
                        <a:lnTo>
                          <a:pt x="1838" y="911"/>
                        </a:lnTo>
                        <a:lnTo>
                          <a:pt x="1833" y="919"/>
                        </a:lnTo>
                        <a:lnTo>
                          <a:pt x="1820" y="913"/>
                        </a:lnTo>
                        <a:lnTo>
                          <a:pt x="1807" y="907"/>
                        </a:lnTo>
                        <a:lnTo>
                          <a:pt x="1792" y="901"/>
                        </a:lnTo>
                        <a:lnTo>
                          <a:pt x="1778" y="895"/>
                        </a:lnTo>
                        <a:lnTo>
                          <a:pt x="1764" y="889"/>
                        </a:lnTo>
                        <a:lnTo>
                          <a:pt x="1749" y="883"/>
                        </a:lnTo>
                        <a:lnTo>
                          <a:pt x="1734" y="879"/>
                        </a:lnTo>
                        <a:lnTo>
                          <a:pt x="1718" y="874"/>
                        </a:lnTo>
                        <a:lnTo>
                          <a:pt x="1684" y="864"/>
                        </a:lnTo>
                        <a:lnTo>
                          <a:pt x="1649" y="852"/>
                        </a:lnTo>
                        <a:lnTo>
                          <a:pt x="1616" y="841"/>
                        </a:lnTo>
                        <a:lnTo>
                          <a:pt x="1582" y="828"/>
                        </a:lnTo>
                        <a:lnTo>
                          <a:pt x="1549" y="814"/>
                        </a:lnTo>
                        <a:lnTo>
                          <a:pt x="1517" y="802"/>
                        </a:lnTo>
                        <a:lnTo>
                          <a:pt x="1483" y="788"/>
                        </a:lnTo>
                        <a:lnTo>
                          <a:pt x="1451" y="774"/>
                        </a:lnTo>
                        <a:lnTo>
                          <a:pt x="1418" y="761"/>
                        </a:lnTo>
                        <a:lnTo>
                          <a:pt x="1384" y="748"/>
                        </a:lnTo>
                        <a:lnTo>
                          <a:pt x="1351" y="734"/>
                        </a:lnTo>
                        <a:lnTo>
                          <a:pt x="1318" y="721"/>
                        </a:lnTo>
                        <a:lnTo>
                          <a:pt x="1283" y="708"/>
                        </a:lnTo>
                        <a:lnTo>
                          <a:pt x="1247" y="696"/>
                        </a:lnTo>
                        <a:lnTo>
                          <a:pt x="1213" y="684"/>
                        </a:lnTo>
                        <a:lnTo>
                          <a:pt x="1176" y="674"/>
                        </a:lnTo>
                        <a:lnTo>
                          <a:pt x="1161" y="656"/>
                        </a:lnTo>
                        <a:lnTo>
                          <a:pt x="1147" y="637"/>
                        </a:lnTo>
                        <a:lnTo>
                          <a:pt x="1135" y="618"/>
                        </a:lnTo>
                        <a:lnTo>
                          <a:pt x="1121" y="598"/>
                        </a:lnTo>
                        <a:lnTo>
                          <a:pt x="1108" y="577"/>
                        </a:lnTo>
                        <a:lnTo>
                          <a:pt x="1094" y="558"/>
                        </a:lnTo>
                        <a:lnTo>
                          <a:pt x="1079" y="538"/>
                        </a:lnTo>
                        <a:lnTo>
                          <a:pt x="1062" y="519"/>
                        </a:lnTo>
                        <a:lnTo>
                          <a:pt x="1060" y="515"/>
                        </a:lnTo>
                        <a:lnTo>
                          <a:pt x="1057" y="511"/>
                        </a:lnTo>
                        <a:lnTo>
                          <a:pt x="1054" y="506"/>
                        </a:lnTo>
                        <a:lnTo>
                          <a:pt x="1053" y="500"/>
                        </a:lnTo>
                        <a:lnTo>
                          <a:pt x="1042" y="483"/>
                        </a:lnTo>
                        <a:lnTo>
                          <a:pt x="1031" y="466"/>
                        </a:lnTo>
                        <a:lnTo>
                          <a:pt x="1018" y="451"/>
                        </a:lnTo>
                        <a:lnTo>
                          <a:pt x="1004" y="438"/>
                        </a:lnTo>
                        <a:lnTo>
                          <a:pt x="988" y="425"/>
                        </a:lnTo>
                        <a:lnTo>
                          <a:pt x="972" y="414"/>
                        </a:lnTo>
                        <a:lnTo>
                          <a:pt x="954" y="405"/>
                        </a:lnTo>
                        <a:lnTo>
                          <a:pt x="935" y="395"/>
                        </a:lnTo>
                        <a:lnTo>
                          <a:pt x="916" y="387"/>
                        </a:lnTo>
                        <a:lnTo>
                          <a:pt x="896" y="381"/>
                        </a:lnTo>
                        <a:lnTo>
                          <a:pt x="875" y="374"/>
                        </a:lnTo>
                        <a:lnTo>
                          <a:pt x="855" y="368"/>
                        </a:lnTo>
                        <a:lnTo>
                          <a:pt x="833" y="363"/>
                        </a:lnTo>
                        <a:lnTo>
                          <a:pt x="812" y="359"/>
                        </a:lnTo>
                        <a:lnTo>
                          <a:pt x="790" y="355"/>
                        </a:lnTo>
                        <a:lnTo>
                          <a:pt x="769" y="352"/>
                        </a:lnTo>
                        <a:lnTo>
                          <a:pt x="763" y="352"/>
                        </a:lnTo>
                        <a:lnTo>
                          <a:pt x="756" y="352"/>
                        </a:lnTo>
                        <a:lnTo>
                          <a:pt x="749" y="351"/>
                        </a:lnTo>
                        <a:lnTo>
                          <a:pt x="742" y="349"/>
                        </a:lnTo>
                        <a:lnTo>
                          <a:pt x="735" y="348"/>
                        </a:lnTo>
                        <a:lnTo>
                          <a:pt x="728" y="347"/>
                        </a:lnTo>
                        <a:lnTo>
                          <a:pt x="721" y="347"/>
                        </a:lnTo>
                        <a:lnTo>
                          <a:pt x="715" y="347"/>
                        </a:lnTo>
                        <a:lnTo>
                          <a:pt x="708" y="348"/>
                        </a:lnTo>
                        <a:lnTo>
                          <a:pt x="704" y="353"/>
                        </a:lnTo>
                        <a:lnTo>
                          <a:pt x="698" y="356"/>
                        </a:lnTo>
                        <a:lnTo>
                          <a:pt x="690" y="359"/>
                        </a:lnTo>
                        <a:lnTo>
                          <a:pt x="684" y="364"/>
                        </a:lnTo>
                        <a:lnTo>
                          <a:pt x="679" y="369"/>
                        </a:lnTo>
                        <a:lnTo>
                          <a:pt x="673" y="382"/>
                        </a:lnTo>
                        <a:lnTo>
                          <a:pt x="670" y="395"/>
                        </a:lnTo>
                        <a:lnTo>
                          <a:pt x="669" y="410"/>
                        </a:lnTo>
                        <a:lnTo>
                          <a:pt x="669" y="424"/>
                        </a:lnTo>
                        <a:lnTo>
                          <a:pt x="672" y="438"/>
                        </a:lnTo>
                        <a:lnTo>
                          <a:pt x="675" y="451"/>
                        </a:lnTo>
                        <a:lnTo>
                          <a:pt x="680" y="461"/>
                        </a:lnTo>
                        <a:lnTo>
                          <a:pt x="684" y="471"/>
                        </a:lnTo>
                        <a:lnTo>
                          <a:pt x="689" y="481"/>
                        </a:lnTo>
                        <a:lnTo>
                          <a:pt x="695" y="490"/>
                        </a:lnTo>
                        <a:lnTo>
                          <a:pt x="700" y="498"/>
                        </a:lnTo>
                        <a:lnTo>
                          <a:pt x="705" y="507"/>
                        </a:lnTo>
                        <a:lnTo>
                          <a:pt x="696" y="511"/>
                        </a:lnTo>
                        <a:lnTo>
                          <a:pt x="662" y="502"/>
                        </a:lnTo>
                        <a:lnTo>
                          <a:pt x="629" y="494"/>
                        </a:lnTo>
                        <a:lnTo>
                          <a:pt x="596" y="485"/>
                        </a:lnTo>
                        <a:lnTo>
                          <a:pt x="562" y="475"/>
                        </a:lnTo>
                        <a:lnTo>
                          <a:pt x="530" y="465"/>
                        </a:lnTo>
                        <a:lnTo>
                          <a:pt x="498" y="454"/>
                        </a:lnTo>
                        <a:lnTo>
                          <a:pt x="467" y="443"/>
                        </a:lnTo>
                        <a:lnTo>
                          <a:pt x="436" y="431"/>
                        </a:lnTo>
                        <a:lnTo>
                          <a:pt x="403" y="418"/>
                        </a:lnTo>
                        <a:lnTo>
                          <a:pt x="372" y="406"/>
                        </a:lnTo>
                        <a:lnTo>
                          <a:pt x="341" y="393"/>
                        </a:lnTo>
                        <a:lnTo>
                          <a:pt x="311" y="379"/>
                        </a:lnTo>
                        <a:lnTo>
                          <a:pt x="280" y="367"/>
                        </a:lnTo>
                        <a:lnTo>
                          <a:pt x="249" y="353"/>
                        </a:lnTo>
                        <a:lnTo>
                          <a:pt x="219" y="339"/>
                        </a:lnTo>
                        <a:lnTo>
                          <a:pt x="188" y="325"/>
                        </a:lnTo>
                        <a:lnTo>
                          <a:pt x="182" y="320"/>
                        </a:lnTo>
                        <a:lnTo>
                          <a:pt x="175" y="314"/>
                        </a:lnTo>
                        <a:lnTo>
                          <a:pt x="168" y="309"/>
                        </a:lnTo>
                        <a:lnTo>
                          <a:pt x="163" y="305"/>
                        </a:lnTo>
                        <a:lnTo>
                          <a:pt x="142" y="294"/>
                        </a:lnTo>
                        <a:lnTo>
                          <a:pt x="122" y="283"/>
                        </a:lnTo>
                        <a:lnTo>
                          <a:pt x="103" y="270"/>
                        </a:lnTo>
                        <a:lnTo>
                          <a:pt x="84" y="256"/>
                        </a:lnTo>
                        <a:lnTo>
                          <a:pt x="66" y="240"/>
                        </a:lnTo>
                        <a:lnTo>
                          <a:pt x="49" y="224"/>
                        </a:lnTo>
                        <a:lnTo>
                          <a:pt x="33" y="206"/>
                        </a:lnTo>
                        <a:lnTo>
                          <a:pt x="16" y="186"/>
                        </a:lnTo>
                        <a:lnTo>
                          <a:pt x="13" y="178"/>
                        </a:lnTo>
                        <a:lnTo>
                          <a:pt x="8" y="169"/>
                        </a:lnTo>
                        <a:lnTo>
                          <a:pt x="5" y="160"/>
                        </a:lnTo>
                        <a:lnTo>
                          <a:pt x="1" y="149"/>
                        </a:lnTo>
                        <a:lnTo>
                          <a:pt x="0" y="12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5" name="Freeform 87"/>
                  <p:cNvSpPr>
                    <a:spLocks/>
                  </p:cNvSpPr>
                  <p:nvPr/>
                </p:nvSpPr>
                <p:spPr bwMode="auto">
                  <a:xfrm>
                    <a:off x="2165" y="1596"/>
                    <a:ext cx="327" cy="137"/>
                  </a:xfrm>
                  <a:custGeom>
                    <a:avLst/>
                    <a:gdLst>
                      <a:gd name="T0" fmla="*/ 1 w 654"/>
                      <a:gd name="T1" fmla="*/ 0 h 275"/>
                      <a:gd name="T2" fmla="*/ 1 w 654"/>
                      <a:gd name="T3" fmla="*/ 0 h 275"/>
                      <a:gd name="T4" fmla="*/ 1 w 654"/>
                      <a:gd name="T5" fmla="*/ 0 h 275"/>
                      <a:gd name="T6" fmla="*/ 1 w 654"/>
                      <a:gd name="T7" fmla="*/ 0 h 275"/>
                      <a:gd name="T8" fmla="*/ 1 w 654"/>
                      <a:gd name="T9" fmla="*/ 0 h 275"/>
                      <a:gd name="T10" fmla="*/ 1 w 654"/>
                      <a:gd name="T11" fmla="*/ 0 h 275"/>
                      <a:gd name="T12" fmla="*/ 1 w 654"/>
                      <a:gd name="T13" fmla="*/ 0 h 275"/>
                      <a:gd name="T14" fmla="*/ 1 w 654"/>
                      <a:gd name="T15" fmla="*/ 0 h 275"/>
                      <a:gd name="T16" fmla="*/ 1 w 654"/>
                      <a:gd name="T17" fmla="*/ 0 h 275"/>
                      <a:gd name="T18" fmla="*/ 1 w 654"/>
                      <a:gd name="T19" fmla="*/ 0 h 275"/>
                      <a:gd name="T20" fmla="*/ 1 w 654"/>
                      <a:gd name="T21" fmla="*/ 0 h 275"/>
                      <a:gd name="T22" fmla="*/ 1 w 654"/>
                      <a:gd name="T23" fmla="*/ 0 h 275"/>
                      <a:gd name="T24" fmla="*/ 1 w 654"/>
                      <a:gd name="T25" fmla="*/ 0 h 275"/>
                      <a:gd name="T26" fmla="*/ 1 w 654"/>
                      <a:gd name="T27" fmla="*/ 0 h 275"/>
                      <a:gd name="T28" fmla="*/ 1 w 654"/>
                      <a:gd name="T29" fmla="*/ 0 h 275"/>
                      <a:gd name="T30" fmla="*/ 1 w 654"/>
                      <a:gd name="T31" fmla="*/ 0 h 275"/>
                      <a:gd name="T32" fmla="*/ 1 w 654"/>
                      <a:gd name="T33" fmla="*/ 0 h 275"/>
                      <a:gd name="T34" fmla="*/ 1 w 654"/>
                      <a:gd name="T35" fmla="*/ 0 h 275"/>
                      <a:gd name="T36" fmla="*/ 1 w 654"/>
                      <a:gd name="T37" fmla="*/ 0 h 275"/>
                      <a:gd name="T38" fmla="*/ 1 w 654"/>
                      <a:gd name="T39" fmla="*/ 0 h 275"/>
                      <a:gd name="T40" fmla="*/ 1 w 654"/>
                      <a:gd name="T41" fmla="*/ 0 h 275"/>
                      <a:gd name="T42" fmla="*/ 1 w 654"/>
                      <a:gd name="T43" fmla="*/ 0 h 275"/>
                      <a:gd name="T44" fmla="*/ 1 w 654"/>
                      <a:gd name="T45" fmla="*/ 0 h 275"/>
                      <a:gd name="T46" fmla="*/ 1 w 654"/>
                      <a:gd name="T47" fmla="*/ 0 h 275"/>
                      <a:gd name="T48" fmla="*/ 1 w 654"/>
                      <a:gd name="T49" fmla="*/ 0 h 275"/>
                      <a:gd name="T50" fmla="*/ 1 w 654"/>
                      <a:gd name="T51" fmla="*/ 0 h 275"/>
                      <a:gd name="T52" fmla="*/ 1 w 654"/>
                      <a:gd name="T53" fmla="*/ 0 h 275"/>
                      <a:gd name="T54" fmla="*/ 1 w 654"/>
                      <a:gd name="T55" fmla="*/ 0 h 275"/>
                      <a:gd name="T56" fmla="*/ 1 w 654"/>
                      <a:gd name="T57" fmla="*/ 0 h 275"/>
                      <a:gd name="T58" fmla="*/ 1 w 654"/>
                      <a:gd name="T59" fmla="*/ 0 h 275"/>
                      <a:gd name="T60" fmla="*/ 1 w 654"/>
                      <a:gd name="T61" fmla="*/ 0 h 275"/>
                      <a:gd name="T62" fmla="*/ 1 w 654"/>
                      <a:gd name="T63" fmla="*/ 0 h 275"/>
                      <a:gd name="T64" fmla="*/ 1 w 654"/>
                      <a:gd name="T65" fmla="*/ 0 h 275"/>
                      <a:gd name="T66" fmla="*/ 1 w 654"/>
                      <a:gd name="T67" fmla="*/ 0 h 275"/>
                      <a:gd name="T68" fmla="*/ 1 w 654"/>
                      <a:gd name="T69" fmla="*/ 0 h 275"/>
                      <a:gd name="T70" fmla="*/ 1 w 654"/>
                      <a:gd name="T71" fmla="*/ 0 h 275"/>
                      <a:gd name="T72" fmla="*/ 1 w 654"/>
                      <a:gd name="T73" fmla="*/ 0 h 275"/>
                      <a:gd name="T74" fmla="*/ 1 w 654"/>
                      <a:gd name="T75" fmla="*/ 0 h 275"/>
                      <a:gd name="T76" fmla="*/ 1 w 654"/>
                      <a:gd name="T77" fmla="*/ 0 h 275"/>
                      <a:gd name="T78" fmla="*/ 1 w 654"/>
                      <a:gd name="T79" fmla="*/ 0 h 275"/>
                      <a:gd name="T80" fmla="*/ 1 w 654"/>
                      <a:gd name="T81" fmla="*/ 0 h 275"/>
                      <a:gd name="T82" fmla="*/ 1 w 654"/>
                      <a:gd name="T83" fmla="*/ 0 h 275"/>
                      <a:gd name="T84" fmla="*/ 1 w 654"/>
                      <a:gd name="T85" fmla="*/ 0 h 275"/>
                      <a:gd name="T86" fmla="*/ 1 w 654"/>
                      <a:gd name="T87" fmla="*/ 0 h 275"/>
                      <a:gd name="T88" fmla="*/ 1 w 654"/>
                      <a:gd name="T89" fmla="*/ 0 h 275"/>
                      <a:gd name="T90" fmla="*/ 1 w 654"/>
                      <a:gd name="T91" fmla="*/ 0 h 275"/>
                      <a:gd name="T92" fmla="*/ 0 w 654"/>
                      <a:gd name="T93" fmla="*/ 0 h 275"/>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654"/>
                      <a:gd name="T142" fmla="*/ 0 h 275"/>
                      <a:gd name="T143" fmla="*/ 654 w 654"/>
                      <a:gd name="T144" fmla="*/ 275 h 275"/>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654" h="275">
                        <a:moveTo>
                          <a:pt x="0" y="128"/>
                        </a:moveTo>
                        <a:lnTo>
                          <a:pt x="4" y="117"/>
                        </a:lnTo>
                        <a:lnTo>
                          <a:pt x="8" y="111"/>
                        </a:lnTo>
                        <a:lnTo>
                          <a:pt x="13" y="104"/>
                        </a:lnTo>
                        <a:lnTo>
                          <a:pt x="19" y="99"/>
                        </a:lnTo>
                        <a:lnTo>
                          <a:pt x="24" y="93"/>
                        </a:lnTo>
                        <a:lnTo>
                          <a:pt x="43" y="85"/>
                        </a:lnTo>
                        <a:lnTo>
                          <a:pt x="61" y="79"/>
                        </a:lnTo>
                        <a:lnTo>
                          <a:pt x="80" y="73"/>
                        </a:lnTo>
                        <a:lnTo>
                          <a:pt x="99" y="68"/>
                        </a:lnTo>
                        <a:lnTo>
                          <a:pt x="118" y="64"/>
                        </a:lnTo>
                        <a:lnTo>
                          <a:pt x="137" y="61"/>
                        </a:lnTo>
                        <a:lnTo>
                          <a:pt x="157" y="58"/>
                        </a:lnTo>
                        <a:lnTo>
                          <a:pt x="176" y="56"/>
                        </a:lnTo>
                        <a:lnTo>
                          <a:pt x="196" y="55"/>
                        </a:lnTo>
                        <a:lnTo>
                          <a:pt x="216" y="55"/>
                        </a:lnTo>
                        <a:lnTo>
                          <a:pt x="235" y="55"/>
                        </a:lnTo>
                        <a:lnTo>
                          <a:pt x="255" y="55"/>
                        </a:lnTo>
                        <a:lnTo>
                          <a:pt x="274" y="55"/>
                        </a:lnTo>
                        <a:lnTo>
                          <a:pt x="294" y="56"/>
                        </a:lnTo>
                        <a:lnTo>
                          <a:pt x="314" y="57"/>
                        </a:lnTo>
                        <a:lnTo>
                          <a:pt x="333" y="58"/>
                        </a:lnTo>
                        <a:lnTo>
                          <a:pt x="328" y="54"/>
                        </a:lnTo>
                        <a:lnTo>
                          <a:pt x="325" y="49"/>
                        </a:lnTo>
                        <a:lnTo>
                          <a:pt x="322" y="45"/>
                        </a:lnTo>
                        <a:lnTo>
                          <a:pt x="318" y="36"/>
                        </a:lnTo>
                        <a:lnTo>
                          <a:pt x="325" y="18"/>
                        </a:lnTo>
                        <a:lnTo>
                          <a:pt x="328" y="16"/>
                        </a:lnTo>
                        <a:lnTo>
                          <a:pt x="333" y="12"/>
                        </a:lnTo>
                        <a:lnTo>
                          <a:pt x="338" y="10"/>
                        </a:lnTo>
                        <a:lnTo>
                          <a:pt x="343" y="9"/>
                        </a:lnTo>
                        <a:lnTo>
                          <a:pt x="349" y="7"/>
                        </a:lnTo>
                        <a:lnTo>
                          <a:pt x="355" y="4"/>
                        </a:lnTo>
                        <a:lnTo>
                          <a:pt x="361" y="2"/>
                        </a:lnTo>
                        <a:lnTo>
                          <a:pt x="368" y="0"/>
                        </a:lnTo>
                        <a:lnTo>
                          <a:pt x="375" y="0"/>
                        </a:lnTo>
                        <a:lnTo>
                          <a:pt x="383" y="0"/>
                        </a:lnTo>
                        <a:lnTo>
                          <a:pt x="390" y="0"/>
                        </a:lnTo>
                        <a:lnTo>
                          <a:pt x="396" y="0"/>
                        </a:lnTo>
                        <a:lnTo>
                          <a:pt x="404" y="0"/>
                        </a:lnTo>
                        <a:lnTo>
                          <a:pt x="411" y="0"/>
                        </a:lnTo>
                        <a:lnTo>
                          <a:pt x="419" y="0"/>
                        </a:lnTo>
                        <a:lnTo>
                          <a:pt x="428" y="0"/>
                        </a:lnTo>
                        <a:lnTo>
                          <a:pt x="440" y="5"/>
                        </a:lnTo>
                        <a:lnTo>
                          <a:pt x="453" y="10"/>
                        </a:lnTo>
                        <a:lnTo>
                          <a:pt x="466" y="17"/>
                        </a:lnTo>
                        <a:lnTo>
                          <a:pt x="477" y="23"/>
                        </a:lnTo>
                        <a:lnTo>
                          <a:pt x="489" y="30"/>
                        </a:lnTo>
                        <a:lnTo>
                          <a:pt x="500" y="36"/>
                        </a:lnTo>
                        <a:lnTo>
                          <a:pt x="512" y="43"/>
                        </a:lnTo>
                        <a:lnTo>
                          <a:pt x="523" y="50"/>
                        </a:lnTo>
                        <a:lnTo>
                          <a:pt x="536" y="56"/>
                        </a:lnTo>
                        <a:lnTo>
                          <a:pt x="540" y="59"/>
                        </a:lnTo>
                        <a:lnTo>
                          <a:pt x="547" y="66"/>
                        </a:lnTo>
                        <a:lnTo>
                          <a:pt x="552" y="74"/>
                        </a:lnTo>
                        <a:lnTo>
                          <a:pt x="555" y="82"/>
                        </a:lnTo>
                        <a:lnTo>
                          <a:pt x="560" y="92"/>
                        </a:lnTo>
                        <a:lnTo>
                          <a:pt x="563" y="102"/>
                        </a:lnTo>
                        <a:lnTo>
                          <a:pt x="561" y="120"/>
                        </a:lnTo>
                        <a:lnTo>
                          <a:pt x="556" y="127"/>
                        </a:lnTo>
                        <a:lnTo>
                          <a:pt x="550" y="132"/>
                        </a:lnTo>
                        <a:lnTo>
                          <a:pt x="543" y="138"/>
                        </a:lnTo>
                        <a:lnTo>
                          <a:pt x="538" y="146"/>
                        </a:lnTo>
                        <a:lnTo>
                          <a:pt x="546" y="149"/>
                        </a:lnTo>
                        <a:lnTo>
                          <a:pt x="555" y="153"/>
                        </a:lnTo>
                        <a:lnTo>
                          <a:pt x="563" y="156"/>
                        </a:lnTo>
                        <a:lnTo>
                          <a:pt x="571" y="160"/>
                        </a:lnTo>
                        <a:lnTo>
                          <a:pt x="578" y="164"/>
                        </a:lnTo>
                        <a:lnTo>
                          <a:pt x="586" y="168"/>
                        </a:lnTo>
                        <a:lnTo>
                          <a:pt x="596" y="171"/>
                        </a:lnTo>
                        <a:lnTo>
                          <a:pt x="604" y="175"/>
                        </a:lnTo>
                        <a:lnTo>
                          <a:pt x="608" y="179"/>
                        </a:lnTo>
                        <a:lnTo>
                          <a:pt x="614" y="183"/>
                        </a:lnTo>
                        <a:lnTo>
                          <a:pt x="619" y="187"/>
                        </a:lnTo>
                        <a:lnTo>
                          <a:pt x="624" y="191"/>
                        </a:lnTo>
                        <a:lnTo>
                          <a:pt x="629" y="194"/>
                        </a:lnTo>
                        <a:lnTo>
                          <a:pt x="635" y="199"/>
                        </a:lnTo>
                        <a:lnTo>
                          <a:pt x="639" y="203"/>
                        </a:lnTo>
                        <a:lnTo>
                          <a:pt x="645" y="209"/>
                        </a:lnTo>
                        <a:lnTo>
                          <a:pt x="647" y="212"/>
                        </a:lnTo>
                        <a:lnTo>
                          <a:pt x="650" y="218"/>
                        </a:lnTo>
                        <a:lnTo>
                          <a:pt x="652" y="225"/>
                        </a:lnTo>
                        <a:lnTo>
                          <a:pt x="654" y="232"/>
                        </a:lnTo>
                        <a:lnTo>
                          <a:pt x="653" y="245"/>
                        </a:lnTo>
                        <a:lnTo>
                          <a:pt x="643" y="257"/>
                        </a:lnTo>
                        <a:lnTo>
                          <a:pt x="622" y="264"/>
                        </a:lnTo>
                        <a:lnTo>
                          <a:pt x="600" y="268"/>
                        </a:lnTo>
                        <a:lnTo>
                          <a:pt x="577" y="268"/>
                        </a:lnTo>
                        <a:lnTo>
                          <a:pt x="553" y="264"/>
                        </a:lnTo>
                        <a:lnTo>
                          <a:pt x="530" y="260"/>
                        </a:lnTo>
                        <a:lnTo>
                          <a:pt x="506" y="253"/>
                        </a:lnTo>
                        <a:lnTo>
                          <a:pt x="483" y="245"/>
                        </a:lnTo>
                        <a:lnTo>
                          <a:pt x="461" y="237"/>
                        </a:lnTo>
                        <a:lnTo>
                          <a:pt x="455" y="239"/>
                        </a:lnTo>
                        <a:lnTo>
                          <a:pt x="448" y="248"/>
                        </a:lnTo>
                        <a:lnTo>
                          <a:pt x="441" y="256"/>
                        </a:lnTo>
                        <a:lnTo>
                          <a:pt x="433" y="263"/>
                        </a:lnTo>
                        <a:lnTo>
                          <a:pt x="423" y="269"/>
                        </a:lnTo>
                        <a:lnTo>
                          <a:pt x="407" y="272"/>
                        </a:lnTo>
                        <a:lnTo>
                          <a:pt x="391" y="273"/>
                        </a:lnTo>
                        <a:lnTo>
                          <a:pt x="375" y="275"/>
                        </a:lnTo>
                        <a:lnTo>
                          <a:pt x="357" y="273"/>
                        </a:lnTo>
                        <a:lnTo>
                          <a:pt x="341" y="271"/>
                        </a:lnTo>
                        <a:lnTo>
                          <a:pt x="325" y="267"/>
                        </a:lnTo>
                        <a:lnTo>
                          <a:pt x="309" y="261"/>
                        </a:lnTo>
                        <a:lnTo>
                          <a:pt x="294" y="254"/>
                        </a:lnTo>
                        <a:lnTo>
                          <a:pt x="293" y="249"/>
                        </a:lnTo>
                        <a:lnTo>
                          <a:pt x="289" y="246"/>
                        </a:lnTo>
                        <a:lnTo>
                          <a:pt x="287" y="242"/>
                        </a:lnTo>
                        <a:lnTo>
                          <a:pt x="285" y="237"/>
                        </a:lnTo>
                        <a:lnTo>
                          <a:pt x="285" y="230"/>
                        </a:lnTo>
                        <a:lnTo>
                          <a:pt x="288" y="223"/>
                        </a:lnTo>
                        <a:lnTo>
                          <a:pt x="294" y="218"/>
                        </a:lnTo>
                        <a:lnTo>
                          <a:pt x="300" y="215"/>
                        </a:lnTo>
                        <a:lnTo>
                          <a:pt x="293" y="208"/>
                        </a:lnTo>
                        <a:lnTo>
                          <a:pt x="278" y="208"/>
                        </a:lnTo>
                        <a:lnTo>
                          <a:pt x="263" y="208"/>
                        </a:lnTo>
                        <a:lnTo>
                          <a:pt x="248" y="207"/>
                        </a:lnTo>
                        <a:lnTo>
                          <a:pt x="233" y="207"/>
                        </a:lnTo>
                        <a:lnTo>
                          <a:pt x="218" y="206"/>
                        </a:lnTo>
                        <a:lnTo>
                          <a:pt x="203" y="204"/>
                        </a:lnTo>
                        <a:lnTo>
                          <a:pt x="188" y="203"/>
                        </a:lnTo>
                        <a:lnTo>
                          <a:pt x="173" y="202"/>
                        </a:lnTo>
                        <a:lnTo>
                          <a:pt x="158" y="200"/>
                        </a:lnTo>
                        <a:lnTo>
                          <a:pt x="143" y="198"/>
                        </a:lnTo>
                        <a:lnTo>
                          <a:pt x="128" y="195"/>
                        </a:lnTo>
                        <a:lnTo>
                          <a:pt x="112" y="193"/>
                        </a:lnTo>
                        <a:lnTo>
                          <a:pt x="97" y="189"/>
                        </a:lnTo>
                        <a:lnTo>
                          <a:pt x="82" y="187"/>
                        </a:lnTo>
                        <a:lnTo>
                          <a:pt x="66" y="183"/>
                        </a:lnTo>
                        <a:lnTo>
                          <a:pt x="51" y="179"/>
                        </a:lnTo>
                        <a:lnTo>
                          <a:pt x="46" y="176"/>
                        </a:lnTo>
                        <a:lnTo>
                          <a:pt x="41" y="173"/>
                        </a:lnTo>
                        <a:lnTo>
                          <a:pt x="34" y="170"/>
                        </a:lnTo>
                        <a:lnTo>
                          <a:pt x="27" y="168"/>
                        </a:lnTo>
                        <a:lnTo>
                          <a:pt x="14" y="157"/>
                        </a:lnTo>
                        <a:lnTo>
                          <a:pt x="8" y="150"/>
                        </a:lnTo>
                        <a:lnTo>
                          <a:pt x="6" y="148"/>
                        </a:lnTo>
                        <a:lnTo>
                          <a:pt x="4" y="145"/>
                        </a:lnTo>
                        <a:lnTo>
                          <a:pt x="3" y="139"/>
                        </a:lnTo>
                        <a:lnTo>
                          <a:pt x="0" y="133"/>
                        </a:lnTo>
                        <a:lnTo>
                          <a:pt x="0" y="12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6" name="Freeform 88"/>
                  <p:cNvSpPr>
                    <a:spLocks/>
                  </p:cNvSpPr>
                  <p:nvPr/>
                </p:nvSpPr>
                <p:spPr bwMode="auto">
                  <a:xfrm>
                    <a:off x="2173" y="1604"/>
                    <a:ext cx="311" cy="123"/>
                  </a:xfrm>
                  <a:custGeom>
                    <a:avLst/>
                    <a:gdLst>
                      <a:gd name="T0" fmla="*/ 1 w 621"/>
                      <a:gd name="T1" fmla="*/ 1 h 246"/>
                      <a:gd name="T2" fmla="*/ 1 w 621"/>
                      <a:gd name="T3" fmla="*/ 1 h 246"/>
                      <a:gd name="T4" fmla="*/ 1 w 621"/>
                      <a:gd name="T5" fmla="*/ 1 h 246"/>
                      <a:gd name="T6" fmla="*/ 1 w 621"/>
                      <a:gd name="T7" fmla="*/ 1 h 246"/>
                      <a:gd name="T8" fmla="*/ 1 w 621"/>
                      <a:gd name="T9" fmla="*/ 1 h 246"/>
                      <a:gd name="T10" fmla="*/ 1 w 621"/>
                      <a:gd name="T11" fmla="*/ 1 h 246"/>
                      <a:gd name="T12" fmla="*/ 1 w 621"/>
                      <a:gd name="T13" fmla="*/ 1 h 246"/>
                      <a:gd name="T14" fmla="*/ 1 w 621"/>
                      <a:gd name="T15" fmla="*/ 1 h 246"/>
                      <a:gd name="T16" fmla="*/ 1 w 621"/>
                      <a:gd name="T17" fmla="*/ 1 h 246"/>
                      <a:gd name="T18" fmla="*/ 1 w 621"/>
                      <a:gd name="T19" fmla="*/ 1 h 246"/>
                      <a:gd name="T20" fmla="*/ 1 w 621"/>
                      <a:gd name="T21" fmla="*/ 1 h 246"/>
                      <a:gd name="T22" fmla="*/ 1 w 621"/>
                      <a:gd name="T23" fmla="*/ 1 h 246"/>
                      <a:gd name="T24" fmla="*/ 1 w 621"/>
                      <a:gd name="T25" fmla="*/ 0 h 246"/>
                      <a:gd name="T26" fmla="*/ 1 w 621"/>
                      <a:gd name="T27" fmla="*/ 0 h 246"/>
                      <a:gd name="T28" fmla="*/ 1 w 621"/>
                      <a:gd name="T29" fmla="*/ 1 h 246"/>
                      <a:gd name="T30" fmla="*/ 1 w 621"/>
                      <a:gd name="T31" fmla="*/ 1 h 246"/>
                      <a:gd name="T32" fmla="*/ 1 w 621"/>
                      <a:gd name="T33" fmla="*/ 1 h 246"/>
                      <a:gd name="T34" fmla="*/ 1 w 621"/>
                      <a:gd name="T35" fmla="*/ 1 h 246"/>
                      <a:gd name="T36" fmla="*/ 1 w 621"/>
                      <a:gd name="T37" fmla="*/ 1 h 246"/>
                      <a:gd name="T38" fmla="*/ 1 w 621"/>
                      <a:gd name="T39" fmla="*/ 1 h 246"/>
                      <a:gd name="T40" fmla="*/ 1 w 621"/>
                      <a:gd name="T41" fmla="*/ 1 h 246"/>
                      <a:gd name="T42" fmla="*/ 1 w 621"/>
                      <a:gd name="T43" fmla="*/ 1 h 246"/>
                      <a:gd name="T44" fmla="*/ 1 w 621"/>
                      <a:gd name="T45" fmla="*/ 1 h 246"/>
                      <a:gd name="T46" fmla="*/ 1 w 621"/>
                      <a:gd name="T47" fmla="*/ 1 h 246"/>
                      <a:gd name="T48" fmla="*/ 1 w 621"/>
                      <a:gd name="T49" fmla="*/ 1 h 246"/>
                      <a:gd name="T50" fmla="*/ 1 w 621"/>
                      <a:gd name="T51" fmla="*/ 1 h 246"/>
                      <a:gd name="T52" fmla="*/ 1 w 621"/>
                      <a:gd name="T53" fmla="*/ 1 h 246"/>
                      <a:gd name="T54" fmla="*/ 1 w 621"/>
                      <a:gd name="T55" fmla="*/ 1 h 246"/>
                      <a:gd name="T56" fmla="*/ 1 w 621"/>
                      <a:gd name="T57" fmla="*/ 1 h 246"/>
                      <a:gd name="T58" fmla="*/ 1 w 621"/>
                      <a:gd name="T59" fmla="*/ 1 h 246"/>
                      <a:gd name="T60" fmla="*/ 1 w 621"/>
                      <a:gd name="T61" fmla="*/ 1 h 246"/>
                      <a:gd name="T62" fmla="*/ 1 w 621"/>
                      <a:gd name="T63" fmla="*/ 1 h 246"/>
                      <a:gd name="T64" fmla="*/ 1 w 621"/>
                      <a:gd name="T65" fmla="*/ 1 h 246"/>
                      <a:gd name="T66" fmla="*/ 1 w 621"/>
                      <a:gd name="T67" fmla="*/ 1 h 246"/>
                      <a:gd name="T68" fmla="*/ 1 w 621"/>
                      <a:gd name="T69" fmla="*/ 1 h 246"/>
                      <a:gd name="T70" fmla="*/ 1 w 621"/>
                      <a:gd name="T71" fmla="*/ 1 h 246"/>
                      <a:gd name="T72" fmla="*/ 1 w 621"/>
                      <a:gd name="T73" fmla="*/ 1 h 246"/>
                      <a:gd name="T74" fmla="*/ 1 w 621"/>
                      <a:gd name="T75" fmla="*/ 1 h 246"/>
                      <a:gd name="T76" fmla="*/ 1 w 621"/>
                      <a:gd name="T77" fmla="*/ 1 h 246"/>
                      <a:gd name="T78" fmla="*/ 1 w 621"/>
                      <a:gd name="T79" fmla="*/ 1 h 246"/>
                      <a:gd name="T80" fmla="*/ 1 w 621"/>
                      <a:gd name="T81" fmla="*/ 1 h 246"/>
                      <a:gd name="T82" fmla="*/ 1 w 621"/>
                      <a:gd name="T83" fmla="*/ 1 h 246"/>
                      <a:gd name="T84" fmla="*/ 1 w 621"/>
                      <a:gd name="T85" fmla="*/ 1 h 246"/>
                      <a:gd name="T86" fmla="*/ 1 w 621"/>
                      <a:gd name="T87" fmla="*/ 1 h 246"/>
                      <a:gd name="T88" fmla="*/ 1 w 621"/>
                      <a:gd name="T89" fmla="*/ 1 h 246"/>
                      <a:gd name="T90" fmla="*/ 1 w 621"/>
                      <a:gd name="T91" fmla="*/ 1 h 246"/>
                      <a:gd name="T92" fmla="*/ 1 w 621"/>
                      <a:gd name="T93" fmla="*/ 1 h 246"/>
                      <a:gd name="T94" fmla="*/ 1 w 621"/>
                      <a:gd name="T95" fmla="*/ 1 h 246"/>
                      <a:gd name="T96" fmla="*/ 1 w 621"/>
                      <a:gd name="T97" fmla="*/ 1 h 24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621"/>
                      <a:gd name="T148" fmla="*/ 0 h 246"/>
                      <a:gd name="T149" fmla="*/ 621 w 621"/>
                      <a:gd name="T150" fmla="*/ 246 h 24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621" h="246">
                        <a:moveTo>
                          <a:pt x="0" y="117"/>
                        </a:moveTo>
                        <a:lnTo>
                          <a:pt x="2" y="110"/>
                        </a:lnTo>
                        <a:lnTo>
                          <a:pt x="5" y="104"/>
                        </a:lnTo>
                        <a:lnTo>
                          <a:pt x="7" y="99"/>
                        </a:lnTo>
                        <a:lnTo>
                          <a:pt x="12" y="93"/>
                        </a:lnTo>
                        <a:lnTo>
                          <a:pt x="30" y="84"/>
                        </a:lnTo>
                        <a:lnTo>
                          <a:pt x="50" y="76"/>
                        </a:lnTo>
                        <a:lnTo>
                          <a:pt x="71" y="70"/>
                        </a:lnTo>
                        <a:lnTo>
                          <a:pt x="91" y="64"/>
                        </a:lnTo>
                        <a:lnTo>
                          <a:pt x="112" y="61"/>
                        </a:lnTo>
                        <a:lnTo>
                          <a:pt x="134" y="57"/>
                        </a:lnTo>
                        <a:lnTo>
                          <a:pt x="156" y="55"/>
                        </a:lnTo>
                        <a:lnTo>
                          <a:pt x="178" y="54"/>
                        </a:lnTo>
                        <a:lnTo>
                          <a:pt x="200" y="54"/>
                        </a:lnTo>
                        <a:lnTo>
                          <a:pt x="222" y="54"/>
                        </a:lnTo>
                        <a:lnTo>
                          <a:pt x="243" y="54"/>
                        </a:lnTo>
                        <a:lnTo>
                          <a:pt x="266" y="55"/>
                        </a:lnTo>
                        <a:lnTo>
                          <a:pt x="287" y="57"/>
                        </a:lnTo>
                        <a:lnTo>
                          <a:pt x="309" y="58"/>
                        </a:lnTo>
                        <a:lnTo>
                          <a:pt x="331" y="61"/>
                        </a:lnTo>
                        <a:lnTo>
                          <a:pt x="352" y="63"/>
                        </a:lnTo>
                        <a:lnTo>
                          <a:pt x="357" y="53"/>
                        </a:lnTo>
                        <a:lnTo>
                          <a:pt x="354" y="50"/>
                        </a:lnTo>
                        <a:lnTo>
                          <a:pt x="349" y="48"/>
                        </a:lnTo>
                        <a:lnTo>
                          <a:pt x="345" y="45"/>
                        </a:lnTo>
                        <a:lnTo>
                          <a:pt x="340" y="41"/>
                        </a:lnTo>
                        <a:lnTo>
                          <a:pt x="337" y="37"/>
                        </a:lnTo>
                        <a:lnTo>
                          <a:pt x="332" y="33"/>
                        </a:lnTo>
                        <a:lnTo>
                          <a:pt x="327" y="30"/>
                        </a:lnTo>
                        <a:lnTo>
                          <a:pt x="323" y="26"/>
                        </a:lnTo>
                        <a:lnTo>
                          <a:pt x="321" y="22"/>
                        </a:lnTo>
                        <a:lnTo>
                          <a:pt x="322" y="17"/>
                        </a:lnTo>
                        <a:lnTo>
                          <a:pt x="324" y="12"/>
                        </a:lnTo>
                        <a:lnTo>
                          <a:pt x="327" y="9"/>
                        </a:lnTo>
                        <a:lnTo>
                          <a:pt x="336" y="7"/>
                        </a:lnTo>
                        <a:lnTo>
                          <a:pt x="345" y="4"/>
                        </a:lnTo>
                        <a:lnTo>
                          <a:pt x="354" y="2"/>
                        </a:lnTo>
                        <a:lnTo>
                          <a:pt x="363" y="1"/>
                        </a:lnTo>
                        <a:lnTo>
                          <a:pt x="372" y="0"/>
                        </a:lnTo>
                        <a:lnTo>
                          <a:pt x="382" y="0"/>
                        </a:lnTo>
                        <a:lnTo>
                          <a:pt x="390" y="0"/>
                        </a:lnTo>
                        <a:lnTo>
                          <a:pt x="399" y="0"/>
                        </a:lnTo>
                        <a:lnTo>
                          <a:pt x="417" y="5"/>
                        </a:lnTo>
                        <a:lnTo>
                          <a:pt x="433" y="12"/>
                        </a:lnTo>
                        <a:lnTo>
                          <a:pt x="450" y="19"/>
                        </a:lnTo>
                        <a:lnTo>
                          <a:pt x="464" y="27"/>
                        </a:lnTo>
                        <a:lnTo>
                          <a:pt x="478" y="37"/>
                        </a:lnTo>
                        <a:lnTo>
                          <a:pt x="492" y="46"/>
                        </a:lnTo>
                        <a:lnTo>
                          <a:pt x="506" y="55"/>
                        </a:lnTo>
                        <a:lnTo>
                          <a:pt x="520" y="64"/>
                        </a:lnTo>
                        <a:lnTo>
                          <a:pt x="521" y="71"/>
                        </a:lnTo>
                        <a:lnTo>
                          <a:pt x="523" y="77"/>
                        </a:lnTo>
                        <a:lnTo>
                          <a:pt x="527" y="83"/>
                        </a:lnTo>
                        <a:lnTo>
                          <a:pt x="530" y="88"/>
                        </a:lnTo>
                        <a:lnTo>
                          <a:pt x="522" y="107"/>
                        </a:lnTo>
                        <a:lnTo>
                          <a:pt x="517" y="109"/>
                        </a:lnTo>
                        <a:lnTo>
                          <a:pt x="513" y="110"/>
                        </a:lnTo>
                        <a:lnTo>
                          <a:pt x="508" y="112"/>
                        </a:lnTo>
                        <a:lnTo>
                          <a:pt x="502" y="114"/>
                        </a:lnTo>
                        <a:lnTo>
                          <a:pt x="497" y="116"/>
                        </a:lnTo>
                        <a:lnTo>
                          <a:pt x="491" y="118"/>
                        </a:lnTo>
                        <a:lnTo>
                          <a:pt x="485" y="122"/>
                        </a:lnTo>
                        <a:lnTo>
                          <a:pt x="481" y="125"/>
                        </a:lnTo>
                        <a:lnTo>
                          <a:pt x="485" y="137"/>
                        </a:lnTo>
                        <a:lnTo>
                          <a:pt x="502" y="142"/>
                        </a:lnTo>
                        <a:lnTo>
                          <a:pt x="519" y="148"/>
                        </a:lnTo>
                        <a:lnTo>
                          <a:pt x="535" y="154"/>
                        </a:lnTo>
                        <a:lnTo>
                          <a:pt x="551" y="161"/>
                        </a:lnTo>
                        <a:lnTo>
                          <a:pt x="565" y="168"/>
                        </a:lnTo>
                        <a:lnTo>
                          <a:pt x="578" y="175"/>
                        </a:lnTo>
                        <a:lnTo>
                          <a:pt x="592" y="184"/>
                        </a:lnTo>
                        <a:lnTo>
                          <a:pt x="605" y="193"/>
                        </a:lnTo>
                        <a:lnTo>
                          <a:pt x="616" y="206"/>
                        </a:lnTo>
                        <a:lnTo>
                          <a:pt x="621" y="222"/>
                        </a:lnTo>
                        <a:lnTo>
                          <a:pt x="613" y="232"/>
                        </a:lnTo>
                        <a:lnTo>
                          <a:pt x="592" y="234"/>
                        </a:lnTo>
                        <a:lnTo>
                          <a:pt x="570" y="234"/>
                        </a:lnTo>
                        <a:lnTo>
                          <a:pt x="549" y="232"/>
                        </a:lnTo>
                        <a:lnTo>
                          <a:pt x="526" y="229"/>
                        </a:lnTo>
                        <a:lnTo>
                          <a:pt x="504" y="223"/>
                        </a:lnTo>
                        <a:lnTo>
                          <a:pt x="483" y="216"/>
                        </a:lnTo>
                        <a:lnTo>
                          <a:pt x="462" y="208"/>
                        </a:lnTo>
                        <a:lnTo>
                          <a:pt x="444" y="198"/>
                        </a:lnTo>
                        <a:lnTo>
                          <a:pt x="430" y="202"/>
                        </a:lnTo>
                        <a:lnTo>
                          <a:pt x="426" y="210"/>
                        </a:lnTo>
                        <a:lnTo>
                          <a:pt x="423" y="219"/>
                        </a:lnTo>
                        <a:lnTo>
                          <a:pt x="418" y="229"/>
                        </a:lnTo>
                        <a:lnTo>
                          <a:pt x="410" y="237"/>
                        </a:lnTo>
                        <a:lnTo>
                          <a:pt x="407" y="238"/>
                        </a:lnTo>
                        <a:lnTo>
                          <a:pt x="402" y="239"/>
                        </a:lnTo>
                        <a:lnTo>
                          <a:pt x="399" y="241"/>
                        </a:lnTo>
                        <a:lnTo>
                          <a:pt x="394" y="244"/>
                        </a:lnTo>
                        <a:lnTo>
                          <a:pt x="387" y="244"/>
                        </a:lnTo>
                        <a:lnTo>
                          <a:pt x="380" y="244"/>
                        </a:lnTo>
                        <a:lnTo>
                          <a:pt x="374" y="245"/>
                        </a:lnTo>
                        <a:lnTo>
                          <a:pt x="367" y="245"/>
                        </a:lnTo>
                        <a:lnTo>
                          <a:pt x="360" y="245"/>
                        </a:lnTo>
                        <a:lnTo>
                          <a:pt x="353" y="246"/>
                        </a:lnTo>
                        <a:lnTo>
                          <a:pt x="346" y="246"/>
                        </a:lnTo>
                        <a:lnTo>
                          <a:pt x="339" y="246"/>
                        </a:lnTo>
                        <a:lnTo>
                          <a:pt x="333" y="245"/>
                        </a:lnTo>
                        <a:lnTo>
                          <a:pt x="327" y="243"/>
                        </a:lnTo>
                        <a:lnTo>
                          <a:pt x="323" y="240"/>
                        </a:lnTo>
                        <a:lnTo>
                          <a:pt x="318" y="238"/>
                        </a:lnTo>
                        <a:lnTo>
                          <a:pt x="312" y="236"/>
                        </a:lnTo>
                        <a:lnTo>
                          <a:pt x="308" y="233"/>
                        </a:lnTo>
                        <a:lnTo>
                          <a:pt x="302" y="231"/>
                        </a:lnTo>
                        <a:lnTo>
                          <a:pt x="295" y="230"/>
                        </a:lnTo>
                        <a:lnTo>
                          <a:pt x="287" y="217"/>
                        </a:lnTo>
                        <a:lnTo>
                          <a:pt x="288" y="211"/>
                        </a:lnTo>
                        <a:lnTo>
                          <a:pt x="294" y="209"/>
                        </a:lnTo>
                        <a:lnTo>
                          <a:pt x="298" y="207"/>
                        </a:lnTo>
                        <a:lnTo>
                          <a:pt x="301" y="203"/>
                        </a:lnTo>
                        <a:lnTo>
                          <a:pt x="306" y="201"/>
                        </a:lnTo>
                        <a:lnTo>
                          <a:pt x="311" y="199"/>
                        </a:lnTo>
                        <a:lnTo>
                          <a:pt x="315" y="194"/>
                        </a:lnTo>
                        <a:lnTo>
                          <a:pt x="319" y="190"/>
                        </a:lnTo>
                        <a:lnTo>
                          <a:pt x="324" y="185"/>
                        </a:lnTo>
                        <a:lnTo>
                          <a:pt x="329" y="180"/>
                        </a:lnTo>
                        <a:lnTo>
                          <a:pt x="324" y="177"/>
                        </a:lnTo>
                        <a:lnTo>
                          <a:pt x="309" y="177"/>
                        </a:lnTo>
                        <a:lnTo>
                          <a:pt x="293" y="177"/>
                        </a:lnTo>
                        <a:lnTo>
                          <a:pt x="278" y="176"/>
                        </a:lnTo>
                        <a:lnTo>
                          <a:pt x="263" y="176"/>
                        </a:lnTo>
                        <a:lnTo>
                          <a:pt x="248" y="175"/>
                        </a:lnTo>
                        <a:lnTo>
                          <a:pt x="233" y="175"/>
                        </a:lnTo>
                        <a:lnTo>
                          <a:pt x="218" y="173"/>
                        </a:lnTo>
                        <a:lnTo>
                          <a:pt x="203" y="172"/>
                        </a:lnTo>
                        <a:lnTo>
                          <a:pt x="187" y="171"/>
                        </a:lnTo>
                        <a:lnTo>
                          <a:pt x="172" y="169"/>
                        </a:lnTo>
                        <a:lnTo>
                          <a:pt x="157" y="168"/>
                        </a:lnTo>
                        <a:lnTo>
                          <a:pt x="142" y="165"/>
                        </a:lnTo>
                        <a:lnTo>
                          <a:pt x="127" y="163"/>
                        </a:lnTo>
                        <a:lnTo>
                          <a:pt x="112" y="162"/>
                        </a:lnTo>
                        <a:lnTo>
                          <a:pt x="96" y="159"/>
                        </a:lnTo>
                        <a:lnTo>
                          <a:pt x="81" y="156"/>
                        </a:lnTo>
                        <a:lnTo>
                          <a:pt x="75" y="155"/>
                        </a:lnTo>
                        <a:lnTo>
                          <a:pt x="68" y="153"/>
                        </a:lnTo>
                        <a:lnTo>
                          <a:pt x="61" y="152"/>
                        </a:lnTo>
                        <a:lnTo>
                          <a:pt x="55" y="150"/>
                        </a:lnTo>
                        <a:lnTo>
                          <a:pt x="48" y="148"/>
                        </a:lnTo>
                        <a:lnTo>
                          <a:pt x="41" y="146"/>
                        </a:lnTo>
                        <a:lnTo>
                          <a:pt x="33" y="144"/>
                        </a:lnTo>
                        <a:lnTo>
                          <a:pt x="26" y="141"/>
                        </a:lnTo>
                        <a:lnTo>
                          <a:pt x="20" y="136"/>
                        </a:lnTo>
                        <a:lnTo>
                          <a:pt x="13" y="131"/>
                        </a:lnTo>
                        <a:lnTo>
                          <a:pt x="6" y="125"/>
                        </a:lnTo>
                        <a:lnTo>
                          <a:pt x="0" y="11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7" name="Freeform 89"/>
                  <p:cNvSpPr>
                    <a:spLocks/>
                  </p:cNvSpPr>
                  <p:nvPr/>
                </p:nvSpPr>
                <p:spPr bwMode="auto">
                  <a:xfrm>
                    <a:off x="2232" y="1300"/>
                    <a:ext cx="85" cy="55"/>
                  </a:xfrm>
                  <a:custGeom>
                    <a:avLst/>
                    <a:gdLst>
                      <a:gd name="T0" fmla="*/ 0 w 170"/>
                      <a:gd name="T1" fmla="*/ 0 h 111"/>
                      <a:gd name="T2" fmla="*/ 1 w 170"/>
                      <a:gd name="T3" fmla="*/ 0 h 111"/>
                      <a:gd name="T4" fmla="*/ 1 w 170"/>
                      <a:gd name="T5" fmla="*/ 0 h 111"/>
                      <a:gd name="T6" fmla="*/ 1 w 170"/>
                      <a:gd name="T7" fmla="*/ 0 h 111"/>
                      <a:gd name="T8" fmla="*/ 1 w 170"/>
                      <a:gd name="T9" fmla="*/ 0 h 111"/>
                      <a:gd name="T10" fmla="*/ 1 w 170"/>
                      <a:gd name="T11" fmla="*/ 0 h 111"/>
                      <a:gd name="T12" fmla="*/ 1 w 170"/>
                      <a:gd name="T13" fmla="*/ 0 h 111"/>
                      <a:gd name="T14" fmla="*/ 1 w 170"/>
                      <a:gd name="T15" fmla="*/ 0 h 111"/>
                      <a:gd name="T16" fmla="*/ 1 w 170"/>
                      <a:gd name="T17" fmla="*/ 0 h 111"/>
                      <a:gd name="T18" fmla="*/ 1 w 170"/>
                      <a:gd name="T19" fmla="*/ 0 h 111"/>
                      <a:gd name="T20" fmla="*/ 1 w 170"/>
                      <a:gd name="T21" fmla="*/ 0 h 111"/>
                      <a:gd name="T22" fmla="*/ 1 w 170"/>
                      <a:gd name="T23" fmla="*/ 0 h 111"/>
                      <a:gd name="T24" fmla="*/ 1 w 170"/>
                      <a:gd name="T25" fmla="*/ 0 h 111"/>
                      <a:gd name="T26" fmla="*/ 1 w 170"/>
                      <a:gd name="T27" fmla="*/ 0 h 111"/>
                      <a:gd name="T28" fmla="*/ 1 w 170"/>
                      <a:gd name="T29" fmla="*/ 0 h 111"/>
                      <a:gd name="T30" fmla="*/ 1 w 170"/>
                      <a:gd name="T31" fmla="*/ 0 h 111"/>
                      <a:gd name="T32" fmla="*/ 1 w 170"/>
                      <a:gd name="T33" fmla="*/ 0 h 111"/>
                      <a:gd name="T34" fmla="*/ 1 w 170"/>
                      <a:gd name="T35" fmla="*/ 0 h 111"/>
                      <a:gd name="T36" fmla="*/ 1 w 170"/>
                      <a:gd name="T37" fmla="*/ 0 h 111"/>
                      <a:gd name="T38" fmla="*/ 1 w 170"/>
                      <a:gd name="T39" fmla="*/ 0 h 111"/>
                      <a:gd name="T40" fmla="*/ 1 w 170"/>
                      <a:gd name="T41" fmla="*/ 0 h 111"/>
                      <a:gd name="T42" fmla="*/ 1 w 170"/>
                      <a:gd name="T43" fmla="*/ 0 h 111"/>
                      <a:gd name="T44" fmla="*/ 1 w 170"/>
                      <a:gd name="T45" fmla="*/ 0 h 111"/>
                      <a:gd name="T46" fmla="*/ 1 w 170"/>
                      <a:gd name="T47" fmla="*/ 0 h 111"/>
                      <a:gd name="T48" fmla="*/ 1 w 170"/>
                      <a:gd name="T49" fmla="*/ 0 h 111"/>
                      <a:gd name="T50" fmla="*/ 1 w 170"/>
                      <a:gd name="T51" fmla="*/ 0 h 111"/>
                      <a:gd name="T52" fmla="*/ 1 w 170"/>
                      <a:gd name="T53" fmla="*/ 0 h 111"/>
                      <a:gd name="T54" fmla="*/ 1 w 170"/>
                      <a:gd name="T55" fmla="*/ 0 h 111"/>
                      <a:gd name="T56" fmla="*/ 1 w 170"/>
                      <a:gd name="T57" fmla="*/ 0 h 111"/>
                      <a:gd name="T58" fmla="*/ 1 w 170"/>
                      <a:gd name="T59" fmla="*/ 0 h 111"/>
                      <a:gd name="T60" fmla="*/ 1 w 170"/>
                      <a:gd name="T61" fmla="*/ 0 h 111"/>
                      <a:gd name="T62" fmla="*/ 1 w 170"/>
                      <a:gd name="T63" fmla="*/ 0 h 111"/>
                      <a:gd name="T64" fmla="*/ 1 w 170"/>
                      <a:gd name="T65" fmla="*/ 0 h 111"/>
                      <a:gd name="T66" fmla="*/ 1 w 170"/>
                      <a:gd name="T67" fmla="*/ 0 h 111"/>
                      <a:gd name="T68" fmla="*/ 1 w 170"/>
                      <a:gd name="T69" fmla="*/ 0 h 111"/>
                      <a:gd name="T70" fmla="*/ 1 w 170"/>
                      <a:gd name="T71" fmla="*/ 0 h 111"/>
                      <a:gd name="T72" fmla="*/ 1 w 170"/>
                      <a:gd name="T73" fmla="*/ 0 h 111"/>
                      <a:gd name="T74" fmla="*/ 1 w 170"/>
                      <a:gd name="T75" fmla="*/ 0 h 111"/>
                      <a:gd name="T76" fmla="*/ 1 w 170"/>
                      <a:gd name="T77" fmla="*/ 0 h 111"/>
                      <a:gd name="T78" fmla="*/ 1 w 170"/>
                      <a:gd name="T79" fmla="*/ 0 h 111"/>
                      <a:gd name="T80" fmla="*/ 1 w 170"/>
                      <a:gd name="T81" fmla="*/ 0 h 111"/>
                      <a:gd name="T82" fmla="*/ 1 w 170"/>
                      <a:gd name="T83" fmla="*/ 0 h 111"/>
                      <a:gd name="T84" fmla="*/ 1 w 170"/>
                      <a:gd name="T85" fmla="*/ 0 h 111"/>
                      <a:gd name="T86" fmla="*/ 1 w 170"/>
                      <a:gd name="T87" fmla="*/ 0 h 111"/>
                      <a:gd name="T88" fmla="*/ 1 w 170"/>
                      <a:gd name="T89" fmla="*/ 0 h 111"/>
                      <a:gd name="T90" fmla="*/ 0 w 170"/>
                      <a:gd name="T91" fmla="*/ 0 h 111"/>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70"/>
                      <a:gd name="T139" fmla="*/ 0 h 111"/>
                      <a:gd name="T140" fmla="*/ 170 w 170"/>
                      <a:gd name="T141" fmla="*/ 111 h 111"/>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70" h="111">
                        <a:moveTo>
                          <a:pt x="0" y="30"/>
                        </a:moveTo>
                        <a:lnTo>
                          <a:pt x="3" y="28"/>
                        </a:lnTo>
                        <a:lnTo>
                          <a:pt x="8" y="27"/>
                        </a:lnTo>
                        <a:lnTo>
                          <a:pt x="13" y="24"/>
                        </a:lnTo>
                        <a:lnTo>
                          <a:pt x="17" y="20"/>
                        </a:lnTo>
                        <a:lnTo>
                          <a:pt x="25" y="15"/>
                        </a:lnTo>
                        <a:lnTo>
                          <a:pt x="34" y="10"/>
                        </a:lnTo>
                        <a:lnTo>
                          <a:pt x="45" y="7"/>
                        </a:lnTo>
                        <a:lnTo>
                          <a:pt x="56" y="4"/>
                        </a:lnTo>
                        <a:lnTo>
                          <a:pt x="68" y="1"/>
                        </a:lnTo>
                        <a:lnTo>
                          <a:pt x="79" y="0"/>
                        </a:lnTo>
                        <a:lnTo>
                          <a:pt x="91" y="0"/>
                        </a:lnTo>
                        <a:lnTo>
                          <a:pt x="102" y="2"/>
                        </a:lnTo>
                        <a:lnTo>
                          <a:pt x="110" y="7"/>
                        </a:lnTo>
                        <a:lnTo>
                          <a:pt x="120" y="12"/>
                        </a:lnTo>
                        <a:lnTo>
                          <a:pt x="129" y="17"/>
                        </a:lnTo>
                        <a:lnTo>
                          <a:pt x="138" y="23"/>
                        </a:lnTo>
                        <a:lnTo>
                          <a:pt x="147" y="30"/>
                        </a:lnTo>
                        <a:lnTo>
                          <a:pt x="155" y="38"/>
                        </a:lnTo>
                        <a:lnTo>
                          <a:pt x="163" y="47"/>
                        </a:lnTo>
                        <a:lnTo>
                          <a:pt x="170" y="58"/>
                        </a:lnTo>
                        <a:lnTo>
                          <a:pt x="169" y="65"/>
                        </a:lnTo>
                        <a:lnTo>
                          <a:pt x="167" y="70"/>
                        </a:lnTo>
                        <a:lnTo>
                          <a:pt x="162" y="76"/>
                        </a:lnTo>
                        <a:lnTo>
                          <a:pt x="158" y="82"/>
                        </a:lnTo>
                        <a:lnTo>
                          <a:pt x="154" y="85"/>
                        </a:lnTo>
                        <a:lnTo>
                          <a:pt x="151" y="88"/>
                        </a:lnTo>
                        <a:lnTo>
                          <a:pt x="147" y="91"/>
                        </a:lnTo>
                        <a:lnTo>
                          <a:pt x="143" y="94"/>
                        </a:lnTo>
                        <a:lnTo>
                          <a:pt x="139" y="97"/>
                        </a:lnTo>
                        <a:lnTo>
                          <a:pt x="136" y="98"/>
                        </a:lnTo>
                        <a:lnTo>
                          <a:pt x="131" y="100"/>
                        </a:lnTo>
                        <a:lnTo>
                          <a:pt x="127" y="102"/>
                        </a:lnTo>
                        <a:lnTo>
                          <a:pt x="122" y="104"/>
                        </a:lnTo>
                        <a:lnTo>
                          <a:pt x="117" y="106"/>
                        </a:lnTo>
                        <a:lnTo>
                          <a:pt x="112" y="108"/>
                        </a:lnTo>
                        <a:lnTo>
                          <a:pt x="106" y="111"/>
                        </a:lnTo>
                        <a:lnTo>
                          <a:pt x="91" y="107"/>
                        </a:lnTo>
                        <a:lnTo>
                          <a:pt x="77" y="102"/>
                        </a:lnTo>
                        <a:lnTo>
                          <a:pt x="63" y="97"/>
                        </a:lnTo>
                        <a:lnTo>
                          <a:pt x="49" y="89"/>
                        </a:lnTo>
                        <a:lnTo>
                          <a:pt x="37" y="81"/>
                        </a:lnTo>
                        <a:lnTo>
                          <a:pt x="25" y="71"/>
                        </a:lnTo>
                        <a:lnTo>
                          <a:pt x="14" y="61"/>
                        </a:lnTo>
                        <a:lnTo>
                          <a:pt x="3" y="51"/>
                        </a:lnTo>
                        <a:lnTo>
                          <a:pt x="0" y="30"/>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8" name="Freeform 90"/>
                  <p:cNvSpPr>
                    <a:spLocks/>
                  </p:cNvSpPr>
                  <p:nvPr/>
                </p:nvSpPr>
                <p:spPr bwMode="auto">
                  <a:xfrm>
                    <a:off x="2243" y="1306"/>
                    <a:ext cx="66" cy="40"/>
                  </a:xfrm>
                  <a:custGeom>
                    <a:avLst/>
                    <a:gdLst>
                      <a:gd name="T0" fmla="*/ 0 w 131"/>
                      <a:gd name="T1" fmla="*/ 1 h 80"/>
                      <a:gd name="T2" fmla="*/ 1 w 131"/>
                      <a:gd name="T3" fmla="*/ 1 h 80"/>
                      <a:gd name="T4" fmla="*/ 1 w 131"/>
                      <a:gd name="T5" fmla="*/ 1 h 80"/>
                      <a:gd name="T6" fmla="*/ 1 w 131"/>
                      <a:gd name="T7" fmla="*/ 1 h 80"/>
                      <a:gd name="T8" fmla="*/ 1 w 131"/>
                      <a:gd name="T9" fmla="*/ 1 h 80"/>
                      <a:gd name="T10" fmla="*/ 1 w 131"/>
                      <a:gd name="T11" fmla="*/ 1 h 80"/>
                      <a:gd name="T12" fmla="*/ 1 w 131"/>
                      <a:gd name="T13" fmla="*/ 1 h 80"/>
                      <a:gd name="T14" fmla="*/ 1 w 131"/>
                      <a:gd name="T15" fmla="*/ 1 h 80"/>
                      <a:gd name="T16" fmla="*/ 1 w 131"/>
                      <a:gd name="T17" fmla="*/ 1 h 80"/>
                      <a:gd name="T18" fmla="*/ 1 w 131"/>
                      <a:gd name="T19" fmla="*/ 1 h 80"/>
                      <a:gd name="T20" fmla="*/ 1 w 131"/>
                      <a:gd name="T21" fmla="*/ 1 h 80"/>
                      <a:gd name="T22" fmla="*/ 1 w 131"/>
                      <a:gd name="T23" fmla="*/ 1 h 80"/>
                      <a:gd name="T24" fmla="*/ 1 w 131"/>
                      <a:gd name="T25" fmla="*/ 0 h 80"/>
                      <a:gd name="T26" fmla="*/ 1 w 131"/>
                      <a:gd name="T27" fmla="*/ 1 h 80"/>
                      <a:gd name="T28" fmla="*/ 1 w 131"/>
                      <a:gd name="T29" fmla="*/ 1 h 80"/>
                      <a:gd name="T30" fmla="*/ 1 w 131"/>
                      <a:gd name="T31" fmla="*/ 1 h 80"/>
                      <a:gd name="T32" fmla="*/ 1 w 131"/>
                      <a:gd name="T33" fmla="*/ 1 h 80"/>
                      <a:gd name="T34" fmla="*/ 1 w 131"/>
                      <a:gd name="T35" fmla="*/ 1 h 80"/>
                      <a:gd name="T36" fmla="*/ 1 w 131"/>
                      <a:gd name="T37" fmla="*/ 1 h 80"/>
                      <a:gd name="T38" fmla="*/ 1 w 131"/>
                      <a:gd name="T39" fmla="*/ 1 h 80"/>
                      <a:gd name="T40" fmla="*/ 1 w 131"/>
                      <a:gd name="T41" fmla="*/ 1 h 80"/>
                      <a:gd name="T42" fmla="*/ 1 w 131"/>
                      <a:gd name="T43" fmla="*/ 1 h 80"/>
                      <a:gd name="T44" fmla="*/ 1 w 131"/>
                      <a:gd name="T45" fmla="*/ 1 h 80"/>
                      <a:gd name="T46" fmla="*/ 1 w 131"/>
                      <a:gd name="T47" fmla="*/ 1 h 80"/>
                      <a:gd name="T48" fmla="*/ 1 w 131"/>
                      <a:gd name="T49" fmla="*/ 1 h 80"/>
                      <a:gd name="T50" fmla="*/ 1 w 131"/>
                      <a:gd name="T51" fmla="*/ 1 h 80"/>
                      <a:gd name="T52" fmla="*/ 1 w 131"/>
                      <a:gd name="T53" fmla="*/ 1 h 80"/>
                      <a:gd name="T54" fmla="*/ 1 w 131"/>
                      <a:gd name="T55" fmla="*/ 1 h 80"/>
                      <a:gd name="T56" fmla="*/ 1 w 131"/>
                      <a:gd name="T57" fmla="*/ 1 h 80"/>
                      <a:gd name="T58" fmla="*/ 1 w 131"/>
                      <a:gd name="T59" fmla="*/ 1 h 80"/>
                      <a:gd name="T60" fmla="*/ 1 w 131"/>
                      <a:gd name="T61" fmla="*/ 1 h 80"/>
                      <a:gd name="T62" fmla="*/ 1 w 131"/>
                      <a:gd name="T63" fmla="*/ 1 h 80"/>
                      <a:gd name="T64" fmla="*/ 1 w 131"/>
                      <a:gd name="T65" fmla="*/ 1 h 80"/>
                      <a:gd name="T66" fmla="*/ 1 w 131"/>
                      <a:gd name="T67" fmla="*/ 1 h 80"/>
                      <a:gd name="T68" fmla="*/ 1 w 131"/>
                      <a:gd name="T69" fmla="*/ 1 h 80"/>
                      <a:gd name="T70" fmla="*/ 1 w 131"/>
                      <a:gd name="T71" fmla="*/ 1 h 80"/>
                      <a:gd name="T72" fmla="*/ 1 w 131"/>
                      <a:gd name="T73" fmla="*/ 1 h 80"/>
                      <a:gd name="T74" fmla="*/ 1 w 131"/>
                      <a:gd name="T75" fmla="*/ 1 h 80"/>
                      <a:gd name="T76" fmla="*/ 1 w 131"/>
                      <a:gd name="T77" fmla="*/ 1 h 80"/>
                      <a:gd name="T78" fmla="*/ 0 w 131"/>
                      <a:gd name="T79" fmla="*/ 1 h 80"/>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31"/>
                      <a:gd name="T121" fmla="*/ 0 h 80"/>
                      <a:gd name="T122" fmla="*/ 131 w 131"/>
                      <a:gd name="T123" fmla="*/ 80 h 80"/>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31" h="80">
                        <a:moveTo>
                          <a:pt x="0" y="31"/>
                        </a:moveTo>
                        <a:lnTo>
                          <a:pt x="1" y="27"/>
                        </a:lnTo>
                        <a:lnTo>
                          <a:pt x="2" y="23"/>
                        </a:lnTo>
                        <a:lnTo>
                          <a:pt x="6" y="19"/>
                        </a:lnTo>
                        <a:lnTo>
                          <a:pt x="9" y="16"/>
                        </a:lnTo>
                        <a:lnTo>
                          <a:pt x="16" y="15"/>
                        </a:lnTo>
                        <a:lnTo>
                          <a:pt x="24" y="14"/>
                        </a:lnTo>
                        <a:lnTo>
                          <a:pt x="31" y="11"/>
                        </a:lnTo>
                        <a:lnTo>
                          <a:pt x="39" y="8"/>
                        </a:lnTo>
                        <a:lnTo>
                          <a:pt x="47" y="5"/>
                        </a:lnTo>
                        <a:lnTo>
                          <a:pt x="55" y="3"/>
                        </a:lnTo>
                        <a:lnTo>
                          <a:pt x="62" y="1"/>
                        </a:lnTo>
                        <a:lnTo>
                          <a:pt x="70" y="0"/>
                        </a:lnTo>
                        <a:lnTo>
                          <a:pt x="78" y="3"/>
                        </a:lnTo>
                        <a:lnTo>
                          <a:pt x="86" y="7"/>
                        </a:lnTo>
                        <a:lnTo>
                          <a:pt x="94" y="11"/>
                        </a:lnTo>
                        <a:lnTo>
                          <a:pt x="102" y="16"/>
                        </a:lnTo>
                        <a:lnTo>
                          <a:pt x="110" y="22"/>
                        </a:lnTo>
                        <a:lnTo>
                          <a:pt x="117" y="29"/>
                        </a:lnTo>
                        <a:lnTo>
                          <a:pt x="124" y="37"/>
                        </a:lnTo>
                        <a:lnTo>
                          <a:pt x="131" y="45"/>
                        </a:lnTo>
                        <a:lnTo>
                          <a:pt x="129" y="50"/>
                        </a:lnTo>
                        <a:lnTo>
                          <a:pt x="124" y="55"/>
                        </a:lnTo>
                        <a:lnTo>
                          <a:pt x="121" y="58"/>
                        </a:lnTo>
                        <a:lnTo>
                          <a:pt x="116" y="62"/>
                        </a:lnTo>
                        <a:lnTo>
                          <a:pt x="110" y="65"/>
                        </a:lnTo>
                        <a:lnTo>
                          <a:pt x="106" y="69"/>
                        </a:lnTo>
                        <a:lnTo>
                          <a:pt x="100" y="72"/>
                        </a:lnTo>
                        <a:lnTo>
                          <a:pt x="94" y="76"/>
                        </a:lnTo>
                        <a:lnTo>
                          <a:pt x="88" y="79"/>
                        </a:lnTo>
                        <a:lnTo>
                          <a:pt x="76" y="80"/>
                        </a:lnTo>
                        <a:lnTo>
                          <a:pt x="65" y="77"/>
                        </a:lnTo>
                        <a:lnTo>
                          <a:pt x="55" y="72"/>
                        </a:lnTo>
                        <a:lnTo>
                          <a:pt x="45" y="68"/>
                        </a:lnTo>
                        <a:lnTo>
                          <a:pt x="35" y="63"/>
                        </a:lnTo>
                        <a:lnTo>
                          <a:pt x="26" y="57"/>
                        </a:lnTo>
                        <a:lnTo>
                          <a:pt x="18" y="50"/>
                        </a:lnTo>
                        <a:lnTo>
                          <a:pt x="9" y="43"/>
                        </a:lnTo>
                        <a:lnTo>
                          <a:pt x="1" y="35"/>
                        </a:lnTo>
                        <a:lnTo>
                          <a:pt x="0" y="3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9" name="Freeform 91"/>
                  <p:cNvSpPr>
                    <a:spLocks/>
                  </p:cNvSpPr>
                  <p:nvPr/>
                </p:nvSpPr>
                <p:spPr bwMode="auto">
                  <a:xfrm>
                    <a:off x="2385" y="1371"/>
                    <a:ext cx="602" cy="272"/>
                  </a:xfrm>
                  <a:custGeom>
                    <a:avLst/>
                    <a:gdLst>
                      <a:gd name="T0" fmla="*/ 0 w 1205"/>
                      <a:gd name="T1" fmla="*/ 1 h 543"/>
                      <a:gd name="T2" fmla="*/ 0 w 1205"/>
                      <a:gd name="T3" fmla="*/ 1 h 543"/>
                      <a:gd name="T4" fmla="*/ 0 w 1205"/>
                      <a:gd name="T5" fmla="*/ 1 h 543"/>
                      <a:gd name="T6" fmla="*/ 0 w 1205"/>
                      <a:gd name="T7" fmla="*/ 1 h 543"/>
                      <a:gd name="T8" fmla="*/ 0 w 1205"/>
                      <a:gd name="T9" fmla="*/ 1 h 543"/>
                      <a:gd name="T10" fmla="*/ 0 w 1205"/>
                      <a:gd name="T11" fmla="*/ 1 h 543"/>
                      <a:gd name="T12" fmla="*/ 0 w 1205"/>
                      <a:gd name="T13" fmla="*/ 1 h 543"/>
                      <a:gd name="T14" fmla="*/ 0 w 1205"/>
                      <a:gd name="T15" fmla="*/ 1 h 543"/>
                      <a:gd name="T16" fmla="*/ 0 w 1205"/>
                      <a:gd name="T17" fmla="*/ 1 h 543"/>
                      <a:gd name="T18" fmla="*/ 0 w 1205"/>
                      <a:gd name="T19" fmla="*/ 1 h 543"/>
                      <a:gd name="T20" fmla="*/ 0 w 1205"/>
                      <a:gd name="T21" fmla="*/ 1 h 543"/>
                      <a:gd name="T22" fmla="*/ 0 w 1205"/>
                      <a:gd name="T23" fmla="*/ 1 h 543"/>
                      <a:gd name="T24" fmla="*/ 0 w 1205"/>
                      <a:gd name="T25" fmla="*/ 1 h 543"/>
                      <a:gd name="T26" fmla="*/ 0 w 1205"/>
                      <a:gd name="T27" fmla="*/ 1 h 543"/>
                      <a:gd name="T28" fmla="*/ 0 w 1205"/>
                      <a:gd name="T29" fmla="*/ 1 h 543"/>
                      <a:gd name="T30" fmla="*/ 0 w 1205"/>
                      <a:gd name="T31" fmla="*/ 1 h 543"/>
                      <a:gd name="T32" fmla="*/ 0 w 1205"/>
                      <a:gd name="T33" fmla="*/ 1 h 543"/>
                      <a:gd name="T34" fmla="*/ 0 w 1205"/>
                      <a:gd name="T35" fmla="*/ 1 h 543"/>
                      <a:gd name="T36" fmla="*/ 0 w 1205"/>
                      <a:gd name="T37" fmla="*/ 1 h 543"/>
                      <a:gd name="T38" fmla="*/ 0 w 1205"/>
                      <a:gd name="T39" fmla="*/ 1 h 543"/>
                      <a:gd name="T40" fmla="*/ 0 w 1205"/>
                      <a:gd name="T41" fmla="*/ 1 h 543"/>
                      <a:gd name="T42" fmla="*/ 0 w 1205"/>
                      <a:gd name="T43" fmla="*/ 1 h 543"/>
                      <a:gd name="T44" fmla="*/ 0 w 1205"/>
                      <a:gd name="T45" fmla="*/ 1 h 543"/>
                      <a:gd name="T46" fmla="*/ 0 w 1205"/>
                      <a:gd name="T47" fmla="*/ 1 h 543"/>
                      <a:gd name="T48" fmla="*/ 0 w 1205"/>
                      <a:gd name="T49" fmla="*/ 1 h 543"/>
                      <a:gd name="T50" fmla="*/ 0 w 1205"/>
                      <a:gd name="T51" fmla="*/ 1 h 543"/>
                      <a:gd name="T52" fmla="*/ 0 w 1205"/>
                      <a:gd name="T53" fmla="*/ 1 h 543"/>
                      <a:gd name="T54" fmla="*/ 0 w 1205"/>
                      <a:gd name="T55" fmla="*/ 1 h 543"/>
                      <a:gd name="T56" fmla="*/ 0 w 1205"/>
                      <a:gd name="T57" fmla="*/ 1 h 543"/>
                      <a:gd name="T58" fmla="*/ 0 w 1205"/>
                      <a:gd name="T59" fmla="*/ 1 h 543"/>
                      <a:gd name="T60" fmla="*/ 0 w 1205"/>
                      <a:gd name="T61" fmla="*/ 1 h 543"/>
                      <a:gd name="T62" fmla="*/ 0 w 1205"/>
                      <a:gd name="T63" fmla="*/ 1 h 543"/>
                      <a:gd name="T64" fmla="*/ 0 w 1205"/>
                      <a:gd name="T65" fmla="*/ 1 h 543"/>
                      <a:gd name="T66" fmla="*/ 0 w 1205"/>
                      <a:gd name="T67" fmla="*/ 1 h 543"/>
                      <a:gd name="T68" fmla="*/ 0 w 1205"/>
                      <a:gd name="T69" fmla="*/ 1 h 543"/>
                      <a:gd name="T70" fmla="*/ 0 w 1205"/>
                      <a:gd name="T71" fmla="*/ 1 h 543"/>
                      <a:gd name="T72" fmla="*/ 0 w 1205"/>
                      <a:gd name="T73" fmla="*/ 1 h 543"/>
                      <a:gd name="T74" fmla="*/ 0 w 1205"/>
                      <a:gd name="T75" fmla="*/ 1 h 543"/>
                      <a:gd name="T76" fmla="*/ 0 w 1205"/>
                      <a:gd name="T77" fmla="*/ 1 h 543"/>
                      <a:gd name="T78" fmla="*/ 0 w 1205"/>
                      <a:gd name="T79" fmla="*/ 1 h 543"/>
                      <a:gd name="T80" fmla="*/ 0 w 1205"/>
                      <a:gd name="T81" fmla="*/ 1 h 543"/>
                      <a:gd name="T82" fmla="*/ 0 w 1205"/>
                      <a:gd name="T83" fmla="*/ 1 h 543"/>
                      <a:gd name="T84" fmla="*/ 0 w 1205"/>
                      <a:gd name="T85" fmla="*/ 1 h 543"/>
                      <a:gd name="T86" fmla="*/ 0 w 1205"/>
                      <a:gd name="T87" fmla="*/ 1 h 543"/>
                      <a:gd name="T88" fmla="*/ 0 w 1205"/>
                      <a:gd name="T89" fmla="*/ 1 h 543"/>
                      <a:gd name="T90" fmla="*/ 0 w 1205"/>
                      <a:gd name="T91" fmla="*/ 1 h 543"/>
                      <a:gd name="T92" fmla="*/ 0 w 1205"/>
                      <a:gd name="T93" fmla="*/ 1 h 543"/>
                      <a:gd name="T94" fmla="*/ 0 w 1205"/>
                      <a:gd name="T95" fmla="*/ 1 h 543"/>
                      <a:gd name="T96" fmla="*/ 0 w 1205"/>
                      <a:gd name="T97" fmla="*/ 1 h 543"/>
                      <a:gd name="T98" fmla="*/ 0 w 1205"/>
                      <a:gd name="T99" fmla="*/ 1 h 543"/>
                      <a:gd name="T100" fmla="*/ 0 w 1205"/>
                      <a:gd name="T101" fmla="*/ 1 h 543"/>
                      <a:gd name="T102" fmla="*/ 0 w 1205"/>
                      <a:gd name="T103" fmla="*/ 1 h 543"/>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w 1205"/>
                      <a:gd name="T157" fmla="*/ 0 h 543"/>
                      <a:gd name="T158" fmla="*/ 1205 w 1205"/>
                      <a:gd name="T159" fmla="*/ 543 h 543"/>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T156" t="T157" r="T158" b="T159"/>
                    <a:pathLst>
                      <a:path w="1205" h="543">
                        <a:moveTo>
                          <a:pt x="0" y="37"/>
                        </a:moveTo>
                        <a:lnTo>
                          <a:pt x="5" y="29"/>
                        </a:lnTo>
                        <a:lnTo>
                          <a:pt x="12" y="23"/>
                        </a:lnTo>
                        <a:lnTo>
                          <a:pt x="21" y="17"/>
                        </a:lnTo>
                        <a:lnTo>
                          <a:pt x="29" y="10"/>
                        </a:lnTo>
                        <a:lnTo>
                          <a:pt x="32" y="8"/>
                        </a:lnTo>
                        <a:lnTo>
                          <a:pt x="36" y="5"/>
                        </a:lnTo>
                        <a:lnTo>
                          <a:pt x="39" y="2"/>
                        </a:lnTo>
                        <a:lnTo>
                          <a:pt x="46" y="0"/>
                        </a:lnTo>
                        <a:lnTo>
                          <a:pt x="94" y="18"/>
                        </a:lnTo>
                        <a:lnTo>
                          <a:pt x="143" y="37"/>
                        </a:lnTo>
                        <a:lnTo>
                          <a:pt x="191" y="55"/>
                        </a:lnTo>
                        <a:lnTo>
                          <a:pt x="238" y="76"/>
                        </a:lnTo>
                        <a:lnTo>
                          <a:pt x="286" y="95"/>
                        </a:lnTo>
                        <a:lnTo>
                          <a:pt x="332" y="116"/>
                        </a:lnTo>
                        <a:lnTo>
                          <a:pt x="378" y="137"/>
                        </a:lnTo>
                        <a:lnTo>
                          <a:pt x="425" y="158"/>
                        </a:lnTo>
                        <a:lnTo>
                          <a:pt x="470" y="179"/>
                        </a:lnTo>
                        <a:lnTo>
                          <a:pt x="516" y="200"/>
                        </a:lnTo>
                        <a:lnTo>
                          <a:pt x="562" y="222"/>
                        </a:lnTo>
                        <a:lnTo>
                          <a:pt x="608" y="244"/>
                        </a:lnTo>
                        <a:lnTo>
                          <a:pt x="654" y="266"/>
                        </a:lnTo>
                        <a:lnTo>
                          <a:pt x="700" y="288"/>
                        </a:lnTo>
                        <a:lnTo>
                          <a:pt x="746" y="308"/>
                        </a:lnTo>
                        <a:lnTo>
                          <a:pt x="792" y="330"/>
                        </a:lnTo>
                        <a:lnTo>
                          <a:pt x="812" y="338"/>
                        </a:lnTo>
                        <a:lnTo>
                          <a:pt x="830" y="346"/>
                        </a:lnTo>
                        <a:lnTo>
                          <a:pt x="850" y="354"/>
                        </a:lnTo>
                        <a:lnTo>
                          <a:pt x="869" y="363"/>
                        </a:lnTo>
                        <a:lnTo>
                          <a:pt x="888" y="372"/>
                        </a:lnTo>
                        <a:lnTo>
                          <a:pt x="906" y="381"/>
                        </a:lnTo>
                        <a:lnTo>
                          <a:pt x="925" y="391"/>
                        </a:lnTo>
                        <a:lnTo>
                          <a:pt x="942" y="401"/>
                        </a:lnTo>
                        <a:lnTo>
                          <a:pt x="958" y="407"/>
                        </a:lnTo>
                        <a:lnTo>
                          <a:pt x="974" y="413"/>
                        </a:lnTo>
                        <a:lnTo>
                          <a:pt x="990" y="420"/>
                        </a:lnTo>
                        <a:lnTo>
                          <a:pt x="1005" y="427"/>
                        </a:lnTo>
                        <a:lnTo>
                          <a:pt x="1020" y="434"/>
                        </a:lnTo>
                        <a:lnTo>
                          <a:pt x="1034" y="441"/>
                        </a:lnTo>
                        <a:lnTo>
                          <a:pt x="1049" y="447"/>
                        </a:lnTo>
                        <a:lnTo>
                          <a:pt x="1063" y="456"/>
                        </a:lnTo>
                        <a:lnTo>
                          <a:pt x="1077" y="462"/>
                        </a:lnTo>
                        <a:lnTo>
                          <a:pt x="1092" y="470"/>
                        </a:lnTo>
                        <a:lnTo>
                          <a:pt x="1105" y="477"/>
                        </a:lnTo>
                        <a:lnTo>
                          <a:pt x="1119" y="485"/>
                        </a:lnTo>
                        <a:lnTo>
                          <a:pt x="1133" y="492"/>
                        </a:lnTo>
                        <a:lnTo>
                          <a:pt x="1148" y="500"/>
                        </a:lnTo>
                        <a:lnTo>
                          <a:pt x="1163" y="507"/>
                        </a:lnTo>
                        <a:lnTo>
                          <a:pt x="1178" y="514"/>
                        </a:lnTo>
                        <a:lnTo>
                          <a:pt x="1185" y="518"/>
                        </a:lnTo>
                        <a:lnTo>
                          <a:pt x="1191" y="522"/>
                        </a:lnTo>
                        <a:lnTo>
                          <a:pt x="1196" y="527"/>
                        </a:lnTo>
                        <a:lnTo>
                          <a:pt x="1202" y="533"/>
                        </a:lnTo>
                        <a:lnTo>
                          <a:pt x="1205" y="540"/>
                        </a:lnTo>
                        <a:lnTo>
                          <a:pt x="1200" y="543"/>
                        </a:lnTo>
                        <a:lnTo>
                          <a:pt x="1187" y="542"/>
                        </a:lnTo>
                        <a:lnTo>
                          <a:pt x="1165" y="533"/>
                        </a:lnTo>
                        <a:lnTo>
                          <a:pt x="1145" y="522"/>
                        </a:lnTo>
                        <a:lnTo>
                          <a:pt x="1123" y="513"/>
                        </a:lnTo>
                        <a:lnTo>
                          <a:pt x="1101" y="503"/>
                        </a:lnTo>
                        <a:lnTo>
                          <a:pt x="1080" y="494"/>
                        </a:lnTo>
                        <a:lnTo>
                          <a:pt x="1058" y="483"/>
                        </a:lnTo>
                        <a:lnTo>
                          <a:pt x="1036" y="474"/>
                        </a:lnTo>
                        <a:lnTo>
                          <a:pt x="1016" y="464"/>
                        </a:lnTo>
                        <a:lnTo>
                          <a:pt x="994" y="454"/>
                        </a:lnTo>
                        <a:lnTo>
                          <a:pt x="972" y="444"/>
                        </a:lnTo>
                        <a:lnTo>
                          <a:pt x="950" y="434"/>
                        </a:lnTo>
                        <a:lnTo>
                          <a:pt x="928" y="423"/>
                        </a:lnTo>
                        <a:lnTo>
                          <a:pt x="906" y="414"/>
                        </a:lnTo>
                        <a:lnTo>
                          <a:pt x="884" y="404"/>
                        </a:lnTo>
                        <a:lnTo>
                          <a:pt x="863" y="393"/>
                        </a:lnTo>
                        <a:lnTo>
                          <a:pt x="841" y="383"/>
                        </a:lnTo>
                        <a:lnTo>
                          <a:pt x="813" y="373"/>
                        </a:lnTo>
                        <a:lnTo>
                          <a:pt x="787" y="362"/>
                        </a:lnTo>
                        <a:lnTo>
                          <a:pt x="760" y="351"/>
                        </a:lnTo>
                        <a:lnTo>
                          <a:pt x="734" y="339"/>
                        </a:lnTo>
                        <a:lnTo>
                          <a:pt x="707" y="328"/>
                        </a:lnTo>
                        <a:lnTo>
                          <a:pt x="681" y="316"/>
                        </a:lnTo>
                        <a:lnTo>
                          <a:pt x="654" y="304"/>
                        </a:lnTo>
                        <a:lnTo>
                          <a:pt x="628" y="291"/>
                        </a:lnTo>
                        <a:lnTo>
                          <a:pt x="601" y="279"/>
                        </a:lnTo>
                        <a:lnTo>
                          <a:pt x="575" y="267"/>
                        </a:lnTo>
                        <a:lnTo>
                          <a:pt x="548" y="255"/>
                        </a:lnTo>
                        <a:lnTo>
                          <a:pt x="521" y="243"/>
                        </a:lnTo>
                        <a:lnTo>
                          <a:pt x="494" y="231"/>
                        </a:lnTo>
                        <a:lnTo>
                          <a:pt x="466" y="220"/>
                        </a:lnTo>
                        <a:lnTo>
                          <a:pt x="439" y="208"/>
                        </a:lnTo>
                        <a:lnTo>
                          <a:pt x="411" y="197"/>
                        </a:lnTo>
                        <a:lnTo>
                          <a:pt x="385" y="186"/>
                        </a:lnTo>
                        <a:lnTo>
                          <a:pt x="359" y="176"/>
                        </a:lnTo>
                        <a:lnTo>
                          <a:pt x="334" y="166"/>
                        </a:lnTo>
                        <a:lnTo>
                          <a:pt x="307" y="155"/>
                        </a:lnTo>
                        <a:lnTo>
                          <a:pt x="282" y="145"/>
                        </a:lnTo>
                        <a:lnTo>
                          <a:pt x="257" y="136"/>
                        </a:lnTo>
                        <a:lnTo>
                          <a:pt x="231" y="125"/>
                        </a:lnTo>
                        <a:lnTo>
                          <a:pt x="206" y="116"/>
                        </a:lnTo>
                        <a:lnTo>
                          <a:pt x="181" y="106"/>
                        </a:lnTo>
                        <a:lnTo>
                          <a:pt x="155" y="97"/>
                        </a:lnTo>
                        <a:lnTo>
                          <a:pt x="131" y="87"/>
                        </a:lnTo>
                        <a:lnTo>
                          <a:pt x="106" y="77"/>
                        </a:lnTo>
                        <a:lnTo>
                          <a:pt x="81" y="68"/>
                        </a:lnTo>
                        <a:lnTo>
                          <a:pt x="55" y="59"/>
                        </a:lnTo>
                        <a:lnTo>
                          <a:pt x="31" y="49"/>
                        </a:lnTo>
                        <a:lnTo>
                          <a:pt x="6" y="40"/>
                        </a:lnTo>
                        <a:lnTo>
                          <a:pt x="0" y="3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0" name="Freeform 92"/>
                  <p:cNvSpPr>
                    <a:spLocks/>
                  </p:cNvSpPr>
                  <p:nvPr/>
                </p:nvSpPr>
                <p:spPr bwMode="auto">
                  <a:xfrm>
                    <a:off x="2399" y="1380"/>
                    <a:ext cx="394" cy="170"/>
                  </a:xfrm>
                  <a:custGeom>
                    <a:avLst/>
                    <a:gdLst>
                      <a:gd name="T0" fmla="*/ 1 w 787"/>
                      <a:gd name="T1" fmla="*/ 0 h 341"/>
                      <a:gd name="T2" fmla="*/ 1 w 787"/>
                      <a:gd name="T3" fmla="*/ 0 h 341"/>
                      <a:gd name="T4" fmla="*/ 1 w 787"/>
                      <a:gd name="T5" fmla="*/ 0 h 341"/>
                      <a:gd name="T6" fmla="*/ 1 w 787"/>
                      <a:gd name="T7" fmla="*/ 0 h 341"/>
                      <a:gd name="T8" fmla="*/ 1 w 787"/>
                      <a:gd name="T9" fmla="*/ 0 h 341"/>
                      <a:gd name="T10" fmla="*/ 1 w 787"/>
                      <a:gd name="T11" fmla="*/ 0 h 341"/>
                      <a:gd name="T12" fmla="*/ 1 w 787"/>
                      <a:gd name="T13" fmla="*/ 0 h 341"/>
                      <a:gd name="T14" fmla="*/ 1 w 787"/>
                      <a:gd name="T15" fmla="*/ 0 h 341"/>
                      <a:gd name="T16" fmla="*/ 1 w 787"/>
                      <a:gd name="T17" fmla="*/ 0 h 341"/>
                      <a:gd name="T18" fmla="*/ 1 w 787"/>
                      <a:gd name="T19" fmla="*/ 0 h 341"/>
                      <a:gd name="T20" fmla="*/ 1 w 787"/>
                      <a:gd name="T21" fmla="*/ 0 h 341"/>
                      <a:gd name="T22" fmla="*/ 1 w 787"/>
                      <a:gd name="T23" fmla="*/ 0 h 341"/>
                      <a:gd name="T24" fmla="*/ 1 w 787"/>
                      <a:gd name="T25" fmla="*/ 0 h 341"/>
                      <a:gd name="T26" fmla="*/ 1 w 787"/>
                      <a:gd name="T27" fmla="*/ 0 h 341"/>
                      <a:gd name="T28" fmla="*/ 1 w 787"/>
                      <a:gd name="T29" fmla="*/ 0 h 341"/>
                      <a:gd name="T30" fmla="*/ 1 w 787"/>
                      <a:gd name="T31" fmla="*/ 0 h 341"/>
                      <a:gd name="T32" fmla="*/ 1 w 787"/>
                      <a:gd name="T33" fmla="*/ 0 h 341"/>
                      <a:gd name="T34" fmla="*/ 1 w 787"/>
                      <a:gd name="T35" fmla="*/ 0 h 341"/>
                      <a:gd name="T36" fmla="*/ 1 w 787"/>
                      <a:gd name="T37" fmla="*/ 0 h 341"/>
                      <a:gd name="T38" fmla="*/ 1 w 787"/>
                      <a:gd name="T39" fmla="*/ 0 h 341"/>
                      <a:gd name="T40" fmla="*/ 1 w 787"/>
                      <a:gd name="T41" fmla="*/ 0 h 341"/>
                      <a:gd name="T42" fmla="*/ 1 w 787"/>
                      <a:gd name="T43" fmla="*/ 0 h 341"/>
                      <a:gd name="T44" fmla="*/ 1 w 787"/>
                      <a:gd name="T45" fmla="*/ 0 h 341"/>
                      <a:gd name="T46" fmla="*/ 1 w 787"/>
                      <a:gd name="T47" fmla="*/ 0 h 341"/>
                      <a:gd name="T48" fmla="*/ 1 w 787"/>
                      <a:gd name="T49" fmla="*/ 0 h 341"/>
                      <a:gd name="T50" fmla="*/ 1 w 787"/>
                      <a:gd name="T51" fmla="*/ 0 h 341"/>
                      <a:gd name="T52" fmla="*/ 1 w 787"/>
                      <a:gd name="T53" fmla="*/ 0 h 341"/>
                      <a:gd name="T54" fmla="*/ 1 w 787"/>
                      <a:gd name="T55" fmla="*/ 0 h 341"/>
                      <a:gd name="T56" fmla="*/ 1 w 787"/>
                      <a:gd name="T57" fmla="*/ 0 h 341"/>
                      <a:gd name="T58" fmla="*/ 1 w 787"/>
                      <a:gd name="T59" fmla="*/ 0 h 341"/>
                      <a:gd name="T60" fmla="*/ 1 w 787"/>
                      <a:gd name="T61" fmla="*/ 0 h 341"/>
                      <a:gd name="T62" fmla="*/ 1 w 787"/>
                      <a:gd name="T63" fmla="*/ 0 h 341"/>
                      <a:gd name="T64" fmla="*/ 1 w 787"/>
                      <a:gd name="T65" fmla="*/ 0 h 341"/>
                      <a:gd name="T66" fmla="*/ 1 w 787"/>
                      <a:gd name="T67" fmla="*/ 0 h 341"/>
                      <a:gd name="T68" fmla="*/ 0 w 787"/>
                      <a:gd name="T69" fmla="*/ 0 h 341"/>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787"/>
                      <a:gd name="T106" fmla="*/ 0 h 341"/>
                      <a:gd name="T107" fmla="*/ 787 w 787"/>
                      <a:gd name="T108" fmla="*/ 341 h 341"/>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787" h="341">
                        <a:moveTo>
                          <a:pt x="0" y="16"/>
                        </a:moveTo>
                        <a:lnTo>
                          <a:pt x="4" y="12"/>
                        </a:lnTo>
                        <a:lnTo>
                          <a:pt x="10" y="8"/>
                        </a:lnTo>
                        <a:lnTo>
                          <a:pt x="16" y="5"/>
                        </a:lnTo>
                        <a:lnTo>
                          <a:pt x="23" y="0"/>
                        </a:lnTo>
                        <a:lnTo>
                          <a:pt x="47" y="9"/>
                        </a:lnTo>
                        <a:lnTo>
                          <a:pt x="71" y="20"/>
                        </a:lnTo>
                        <a:lnTo>
                          <a:pt x="97" y="30"/>
                        </a:lnTo>
                        <a:lnTo>
                          <a:pt x="121" y="39"/>
                        </a:lnTo>
                        <a:lnTo>
                          <a:pt x="145" y="49"/>
                        </a:lnTo>
                        <a:lnTo>
                          <a:pt x="169" y="60"/>
                        </a:lnTo>
                        <a:lnTo>
                          <a:pt x="193" y="70"/>
                        </a:lnTo>
                        <a:lnTo>
                          <a:pt x="217" y="81"/>
                        </a:lnTo>
                        <a:lnTo>
                          <a:pt x="240" y="91"/>
                        </a:lnTo>
                        <a:lnTo>
                          <a:pt x="265" y="101"/>
                        </a:lnTo>
                        <a:lnTo>
                          <a:pt x="289" y="112"/>
                        </a:lnTo>
                        <a:lnTo>
                          <a:pt x="313" y="123"/>
                        </a:lnTo>
                        <a:lnTo>
                          <a:pt x="337" y="133"/>
                        </a:lnTo>
                        <a:lnTo>
                          <a:pt x="360" y="144"/>
                        </a:lnTo>
                        <a:lnTo>
                          <a:pt x="384" y="155"/>
                        </a:lnTo>
                        <a:lnTo>
                          <a:pt x="409" y="166"/>
                        </a:lnTo>
                        <a:lnTo>
                          <a:pt x="432" y="177"/>
                        </a:lnTo>
                        <a:lnTo>
                          <a:pt x="456" y="188"/>
                        </a:lnTo>
                        <a:lnTo>
                          <a:pt x="479" y="199"/>
                        </a:lnTo>
                        <a:lnTo>
                          <a:pt x="503" y="209"/>
                        </a:lnTo>
                        <a:lnTo>
                          <a:pt x="527" y="221"/>
                        </a:lnTo>
                        <a:lnTo>
                          <a:pt x="550" y="231"/>
                        </a:lnTo>
                        <a:lnTo>
                          <a:pt x="574" y="243"/>
                        </a:lnTo>
                        <a:lnTo>
                          <a:pt x="597" y="253"/>
                        </a:lnTo>
                        <a:lnTo>
                          <a:pt x="622" y="265"/>
                        </a:lnTo>
                        <a:lnTo>
                          <a:pt x="645" y="276"/>
                        </a:lnTo>
                        <a:lnTo>
                          <a:pt x="669" y="287"/>
                        </a:lnTo>
                        <a:lnTo>
                          <a:pt x="693" y="298"/>
                        </a:lnTo>
                        <a:lnTo>
                          <a:pt x="716" y="308"/>
                        </a:lnTo>
                        <a:lnTo>
                          <a:pt x="740" y="319"/>
                        </a:lnTo>
                        <a:lnTo>
                          <a:pt x="763" y="330"/>
                        </a:lnTo>
                        <a:lnTo>
                          <a:pt x="787" y="341"/>
                        </a:lnTo>
                        <a:lnTo>
                          <a:pt x="766" y="333"/>
                        </a:lnTo>
                        <a:lnTo>
                          <a:pt x="745" y="324"/>
                        </a:lnTo>
                        <a:lnTo>
                          <a:pt x="723" y="315"/>
                        </a:lnTo>
                        <a:lnTo>
                          <a:pt x="702" y="306"/>
                        </a:lnTo>
                        <a:lnTo>
                          <a:pt x="683" y="297"/>
                        </a:lnTo>
                        <a:lnTo>
                          <a:pt x="662" y="288"/>
                        </a:lnTo>
                        <a:lnTo>
                          <a:pt x="642" y="278"/>
                        </a:lnTo>
                        <a:lnTo>
                          <a:pt x="623" y="268"/>
                        </a:lnTo>
                        <a:lnTo>
                          <a:pt x="602" y="259"/>
                        </a:lnTo>
                        <a:lnTo>
                          <a:pt x="582" y="249"/>
                        </a:lnTo>
                        <a:lnTo>
                          <a:pt x="562" y="239"/>
                        </a:lnTo>
                        <a:lnTo>
                          <a:pt x="542" y="230"/>
                        </a:lnTo>
                        <a:lnTo>
                          <a:pt x="521" y="221"/>
                        </a:lnTo>
                        <a:lnTo>
                          <a:pt x="500" y="213"/>
                        </a:lnTo>
                        <a:lnTo>
                          <a:pt x="479" y="205"/>
                        </a:lnTo>
                        <a:lnTo>
                          <a:pt x="457" y="197"/>
                        </a:lnTo>
                        <a:lnTo>
                          <a:pt x="428" y="185"/>
                        </a:lnTo>
                        <a:lnTo>
                          <a:pt x="401" y="174"/>
                        </a:lnTo>
                        <a:lnTo>
                          <a:pt x="372" y="162"/>
                        </a:lnTo>
                        <a:lnTo>
                          <a:pt x="344" y="151"/>
                        </a:lnTo>
                        <a:lnTo>
                          <a:pt x="316" y="139"/>
                        </a:lnTo>
                        <a:lnTo>
                          <a:pt x="288" y="128"/>
                        </a:lnTo>
                        <a:lnTo>
                          <a:pt x="260" y="115"/>
                        </a:lnTo>
                        <a:lnTo>
                          <a:pt x="232" y="104"/>
                        </a:lnTo>
                        <a:lnTo>
                          <a:pt x="205" y="92"/>
                        </a:lnTo>
                        <a:lnTo>
                          <a:pt x="176" y="82"/>
                        </a:lnTo>
                        <a:lnTo>
                          <a:pt x="148" y="70"/>
                        </a:lnTo>
                        <a:lnTo>
                          <a:pt x="120" y="60"/>
                        </a:lnTo>
                        <a:lnTo>
                          <a:pt x="91" y="49"/>
                        </a:lnTo>
                        <a:lnTo>
                          <a:pt x="61" y="39"/>
                        </a:lnTo>
                        <a:lnTo>
                          <a:pt x="31" y="30"/>
                        </a:lnTo>
                        <a:lnTo>
                          <a:pt x="1" y="21"/>
                        </a:lnTo>
                        <a:lnTo>
                          <a:pt x="0" y="1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1" name="Freeform 93"/>
                  <p:cNvSpPr>
                    <a:spLocks/>
                  </p:cNvSpPr>
                  <p:nvPr/>
                </p:nvSpPr>
                <p:spPr bwMode="auto">
                  <a:xfrm>
                    <a:off x="2467" y="1484"/>
                    <a:ext cx="374" cy="376"/>
                  </a:xfrm>
                  <a:custGeom>
                    <a:avLst/>
                    <a:gdLst>
                      <a:gd name="T0" fmla="*/ 1 w 748"/>
                      <a:gd name="T1" fmla="*/ 1 h 752"/>
                      <a:gd name="T2" fmla="*/ 1 w 748"/>
                      <a:gd name="T3" fmla="*/ 0 h 752"/>
                      <a:gd name="T4" fmla="*/ 1 w 748"/>
                      <a:gd name="T5" fmla="*/ 1 h 752"/>
                      <a:gd name="T6" fmla="*/ 1 w 748"/>
                      <a:gd name="T7" fmla="*/ 1 h 752"/>
                      <a:gd name="T8" fmla="*/ 1 w 748"/>
                      <a:gd name="T9" fmla="*/ 1 h 752"/>
                      <a:gd name="T10" fmla="*/ 1 w 748"/>
                      <a:gd name="T11" fmla="*/ 1 h 752"/>
                      <a:gd name="T12" fmla="*/ 1 w 748"/>
                      <a:gd name="T13" fmla="*/ 1 h 752"/>
                      <a:gd name="T14" fmla="*/ 1 w 748"/>
                      <a:gd name="T15" fmla="*/ 1 h 752"/>
                      <a:gd name="T16" fmla="*/ 1 w 748"/>
                      <a:gd name="T17" fmla="*/ 1 h 752"/>
                      <a:gd name="T18" fmla="*/ 1 w 748"/>
                      <a:gd name="T19" fmla="*/ 1 h 752"/>
                      <a:gd name="T20" fmla="*/ 1 w 748"/>
                      <a:gd name="T21" fmla="*/ 1 h 752"/>
                      <a:gd name="T22" fmla="*/ 1 w 748"/>
                      <a:gd name="T23" fmla="*/ 1 h 752"/>
                      <a:gd name="T24" fmla="*/ 1 w 748"/>
                      <a:gd name="T25" fmla="*/ 1 h 752"/>
                      <a:gd name="T26" fmla="*/ 1 w 748"/>
                      <a:gd name="T27" fmla="*/ 1 h 752"/>
                      <a:gd name="T28" fmla="*/ 1 w 748"/>
                      <a:gd name="T29" fmla="*/ 1 h 752"/>
                      <a:gd name="T30" fmla="*/ 1 w 748"/>
                      <a:gd name="T31" fmla="*/ 1 h 752"/>
                      <a:gd name="T32" fmla="*/ 1 w 748"/>
                      <a:gd name="T33" fmla="*/ 1 h 752"/>
                      <a:gd name="T34" fmla="*/ 1 w 748"/>
                      <a:gd name="T35" fmla="*/ 1 h 752"/>
                      <a:gd name="T36" fmla="*/ 1 w 748"/>
                      <a:gd name="T37" fmla="*/ 1 h 752"/>
                      <a:gd name="T38" fmla="*/ 1 w 748"/>
                      <a:gd name="T39" fmla="*/ 1 h 752"/>
                      <a:gd name="T40" fmla="*/ 1 w 748"/>
                      <a:gd name="T41" fmla="*/ 1 h 752"/>
                      <a:gd name="T42" fmla="*/ 1 w 748"/>
                      <a:gd name="T43" fmla="*/ 1 h 752"/>
                      <a:gd name="T44" fmla="*/ 1 w 748"/>
                      <a:gd name="T45" fmla="*/ 1 h 752"/>
                      <a:gd name="T46" fmla="*/ 1 w 748"/>
                      <a:gd name="T47" fmla="*/ 1 h 752"/>
                      <a:gd name="T48" fmla="*/ 1 w 748"/>
                      <a:gd name="T49" fmla="*/ 1 h 752"/>
                      <a:gd name="T50" fmla="*/ 1 w 748"/>
                      <a:gd name="T51" fmla="*/ 1 h 752"/>
                      <a:gd name="T52" fmla="*/ 1 w 748"/>
                      <a:gd name="T53" fmla="*/ 1 h 752"/>
                      <a:gd name="T54" fmla="*/ 1 w 748"/>
                      <a:gd name="T55" fmla="*/ 1 h 752"/>
                      <a:gd name="T56" fmla="*/ 1 w 748"/>
                      <a:gd name="T57" fmla="*/ 1 h 752"/>
                      <a:gd name="T58" fmla="*/ 1 w 748"/>
                      <a:gd name="T59" fmla="*/ 1 h 752"/>
                      <a:gd name="T60" fmla="*/ 1 w 748"/>
                      <a:gd name="T61" fmla="*/ 1 h 752"/>
                      <a:gd name="T62" fmla="*/ 1 w 748"/>
                      <a:gd name="T63" fmla="*/ 1 h 752"/>
                      <a:gd name="T64" fmla="*/ 1 w 748"/>
                      <a:gd name="T65" fmla="*/ 1 h 752"/>
                      <a:gd name="T66" fmla="*/ 1 w 748"/>
                      <a:gd name="T67" fmla="*/ 1 h 752"/>
                      <a:gd name="T68" fmla="*/ 1 w 748"/>
                      <a:gd name="T69" fmla="*/ 1 h 752"/>
                      <a:gd name="T70" fmla="*/ 1 w 748"/>
                      <a:gd name="T71" fmla="*/ 1 h 752"/>
                      <a:gd name="T72" fmla="*/ 1 w 748"/>
                      <a:gd name="T73" fmla="*/ 1 h 752"/>
                      <a:gd name="T74" fmla="*/ 1 w 748"/>
                      <a:gd name="T75" fmla="*/ 1 h 752"/>
                      <a:gd name="T76" fmla="*/ 0 w 748"/>
                      <a:gd name="T77" fmla="*/ 1 h 75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48"/>
                      <a:gd name="T118" fmla="*/ 0 h 752"/>
                      <a:gd name="T119" fmla="*/ 748 w 748"/>
                      <a:gd name="T120" fmla="*/ 752 h 752"/>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48" h="752">
                        <a:moveTo>
                          <a:pt x="0" y="11"/>
                        </a:moveTo>
                        <a:lnTo>
                          <a:pt x="3" y="6"/>
                        </a:lnTo>
                        <a:lnTo>
                          <a:pt x="10" y="0"/>
                        </a:lnTo>
                        <a:lnTo>
                          <a:pt x="27" y="0"/>
                        </a:lnTo>
                        <a:lnTo>
                          <a:pt x="45" y="2"/>
                        </a:lnTo>
                        <a:lnTo>
                          <a:pt x="62" y="3"/>
                        </a:lnTo>
                        <a:lnTo>
                          <a:pt x="80" y="5"/>
                        </a:lnTo>
                        <a:lnTo>
                          <a:pt x="99" y="7"/>
                        </a:lnTo>
                        <a:lnTo>
                          <a:pt x="117" y="10"/>
                        </a:lnTo>
                        <a:lnTo>
                          <a:pt x="136" y="13"/>
                        </a:lnTo>
                        <a:lnTo>
                          <a:pt x="154" y="18"/>
                        </a:lnTo>
                        <a:lnTo>
                          <a:pt x="171" y="22"/>
                        </a:lnTo>
                        <a:lnTo>
                          <a:pt x="190" y="28"/>
                        </a:lnTo>
                        <a:lnTo>
                          <a:pt x="207" y="34"/>
                        </a:lnTo>
                        <a:lnTo>
                          <a:pt x="224" y="41"/>
                        </a:lnTo>
                        <a:lnTo>
                          <a:pt x="240" y="48"/>
                        </a:lnTo>
                        <a:lnTo>
                          <a:pt x="256" y="56"/>
                        </a:lnTo>
                        <a:lnTo>
                          <a:pt x="271" y="64"/>
                        </a:lnTo>
                        <a:lnTo>
                          <a:pt x="286" y="73"/>
                        </a:lnTo>
                        <a:lnTo>
                          <a:pt x="298" y="88"/>
                        </a:lnTo>
                        <a:lnTo>
                          <a:pt x="308" y="103"/>
                        </a:lnTo>
                        <a:lnTo>
                          <a:pt x="319" y="117"/>
                        </a:lnTo>
                        <a:lnTo>
                          <a:pt x="329" y="130"/>
                        </a:lnTo>
                        <a:lnTo>
                          <a:pt x="339" y="145"/>
                        </a:lnTo>
                        <a:lnTo>
                          <a:pt x="351" y="160"/>
                        </a:lnTo>
                        <a:lnTo>
                          <a:pt x="361" y="175"/>
                        </a:lnTo>
                        <a:lnTo>
                          <a:pt x="372" y="191"/>
                        </a:lnTo>
                        <a:lnTo>
                          <a:pt x="389" y="218"/>
                        </a:lnTo>
                        <a:lnTo>
                          <a:pt x="407" y="244"/>
                        </a:lnTo>
                        <a:lnTo>
                          <a:pt x="426" y="272"/>
                        </a:lnTo>
                        <a:lnTo>
                          <a:pt x="444" y="298"/>
                        </a:lnTo>
                        <a:lnTo>
                          <a:pt x="463" y="325"/>
                        </a:lnTo>
                        <a:lnTo>
                          <a:pt x="482" y="351"/>
                        </a:lnTo>
                        <a:lnTo>
                          <a:pt x="502" y="377"/>
                        </a:lnTo>
                        <a:lnTo>
                          <a:pt x="522" y="403"/>
                        </a:lnTo>
                        <a:lnTo>
                          <a:pt x="537" y="425"/>
                        </a:lnTo>
                        <a:lnTo>
                          <a:pt x="552" y="446"/>
                        </a:lnTo>
                        <a:lnTo>
                          <a:pt x="567" y="466"/>
                        </a:lnTo>
                        <a:lnTo>
                          <a:pt x="582" y="487"/>
                        </a:lnTo>
                        <a:lnTo>
                          <a:pt x="597" y="508"/>
                        </a:lnTo>
                        <a:lnTo>
                          <a:pt x="611" y="529"/>
                        </a:lnTo>
                        <a:lnTo>
                          <a:pt x="626" y="549"/>
                        </a:lnTo>
                        <a:lnTo>
                          <a:pt x="640" y="570"/>
                        </a:lnTo>
                        <a:lnTo>
                          <a:pt x="654" y="591"/>
                        </a:lnTo>
                        <a:lnTo>
                          <a:pt x="668" y="611"/>
                        </a:lnTo>
                        <a:lnTo>
                          <a:pt x="681" y="632"/>
                        </a:lnTo>
                        <a:lnTo>
                          <a:pt x="695" y="653"/>
                        </a:lnTo>
                        <a:lnTo>
                          <a:pt x="708" y="674"/>
                        </a:lnTo>
                        <a:lnTo>
                          <a:pt x="722" y="694"/>
                        </a:lnTo>
                        <a:lnTo>
                          <a:pt x="736" y="715"/>
                        </a:lnTo>
                        <a:lnTo>
                          <a:pt x="748" y="737"/>
                        </a:lnTo>
                        <a:lnTo>
                          <a:pt x="746" y="749"/>
                        </a:lnTo>
                        <a:lnTo>
                          <a:pt x="729" y="752"/>
                        </a:lnTo>
                        <a:lnTo>
                          <a:pt x="670" y="731"/>
                        </a:lnTo>
                        <a:lnTo>
                          <a:pt x="616" y="706"/>
                        </a:lnTo>
                        <a:lnTo>
                          <a:pt x="564" y="675"/>
                        </a:lnTo>
                        <a:lnTo>
                          <a:pt x="516" y="641"/>
                        </a:lnTo>
                        <a:lnTo>
                          <a:pt x="471" y="603"/>
                        </a:lnTo>
                        <a:lnTo>
                          <a:pt x="427" y="563"/>
                        </a:lnTo>
                        <a:lnTo>
                          <a:pt x="385" y="520"/>
                        </a:lnTo>
                        <a:lnTo>
                          <a:pt x="345" y="474"/>
                        </a:lnTo>
                        <a:lnTo>
                          <a:pt x="307" y="428"/>
                        </a:lnTo>
                        <a:lnTo>
                          <a:pt x="269" y="381"/>
                        </a:lnTo>
                        <a:lnTo>
                          <a:pt x="231" y="334"/>
                        </a:lnTo>
                        <a:lnTo>
                          <a:pt x="193" y="286"/>
                        </a:lnTo>
                        <a:lnTo>
                          <a:pt x="156" y="239"/>
                        </a:lnTo>
                        <a:lnTo>
                          <a:pt x="117" y="193"/>
                        </a:lnTo>
                        <a:lnTo>
                          <a:pt x="78" y="148"/>
                        </a:lnTo>
                        <a:lnTo>
                          <a:pt x="37" y="105"/>
                        </a:lnTo>
                        <a:lnTo>
                          <a:pt x="31" y="99"/>
                        </a:lnTo>
                        <a:lnTo>
                          <a:pt x="26" y="91"/>
                        </a:lnTo>
                        <a:lnTo>
                          <a:pt x="22" y="83"/>
                        </a:lnTo>
                        <a:lnTo>
                          <a:pt x="16" y="75"/>
                        </a:lnTo>
                        <a:lnTo>
                          <a:pt x="12" y="64"/>
                        </a:lnTo>
                        <a:lnTo>
                          <a:pt x="9" y="52"/>
                        </a:lnTo>
                        <a:lnTo>
                          <a:pt x="4" y="41"/>
                        </a:lnTo>
                        <a:lnTo>
                          <a:pt x="0" y="27"/>
                        </a:lnTo>
                        <a:lnTo>
                          <a:pt x="0" y="1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2" name="Freeform 94"/>
                  <p:cNvSpPr>
                    <a:spLocks/>
                  </p:cNvSpPr>
                  <p:nvPr/>
                </p:nvSpPr>
                <p:spPr bwMode="auto">
                  <a:xfrm>
                    <a:off x="2467" y="1583"/>
                    <a:ext cx="65" cy="65"/>
                  </a:xfrm>
                  <a:custGeom>
                    <a:avLst/>
                    <a:gdLst>
                      <a:gd name="T0" fmla="*/ 0 w 131"/>
                      <a:gd name="T1" fmla="*/ 0 h 131"/>
                      <a:gd name="T2" fmla="*/ 0 w 131"/>
                      <a:gd name="T3" fmla="*/ 0 h 131"/>
                      <a:gd name="T4" fmla="*/ 0 w 131"/>
                      <a:gd name="T5" fmla="*/ 0 h 131"/>
                      <a:gd name="T6" fmla="*/ 0 w 131"/>
                      <a:gd name="T7" fmla="*/ 0 h 131"/>
                      <a:gd name="T8" fmla="*/ 0 w 131"/>
                      <a:gd name="T9" fmla="*/ 0 h 131"/>
                      <a:gd name="T10" fmla="*/ 0 w 131"/>
                      <a:gd name="T11" fmla="*/ 0 h 131"/>
                      <a:gd name="T12" fmla="*/ 0 w 131"/>
                      <a:gd name="T13" fmla="*/ 0 h 131"/>
                      <a:gd name="T14" fmla="*/ 0 w 131"/>
                      <a:gd name="T15" fmla="*/ 0 h 131"/>
                      <a:gd name="T16" fmla="*/ 0 w 131"/>
                      <a:gd name="T17" fmla="*/ 0 h 131"/>
                      <a:gd name="T18" fmla="*/ 0 w 131"/>
                      <a:gd name="T19" fmla="*/ 0 h 131"/>
                      <a:gd name="T20" fmla="*/ 0 w 131"/>
                      <a:gd name="T21" fmla="*/ 0 h 131"/>
                      <a:gd name="T22" fmla="*/ 0 w 131"/>
                      <a:gd name="T23" fmla="*/ 0 h 131"/>
                      <a:gd name="T24" fmla="*/ 0 w 131"/>
                      <a:gd name="T25" fmla="*/ 0 h 131"/>
                      <a:gd name="T26" fmla="*/ 0 w 131"/>
                      <a:gd name="T27" fmla="*/ 0 h 131"/>
                      <a:gd name="T28" fmla="*/ 0 w 131"/>
                      <a:gd name="T29" fmla="*/ 0 h 131"/>
                      <a:gd name="T30" fmla="*/ 0 w 131"/>
                      <a:gd name="T31" fmla="*/ 0 h 131"/>
                      <a:gd name="T32" fmla="*/ 0 w 131"/>
                      <a:gd name="T33" fmla="*/ 0 h 131"/>
                      <a:gd name="T34" fmla="*/ 0 w 131"/>
                      <a:gd name="T35" fmla="*/ 0 h 131"/>
                      <a:gd name="T36" fmla="*/ 0 w 131"/>
                      <a:gd name="T37" fmla="*/ 0 h 131"/>
                      <a:gd name="T38" fmla="*/ 0 w 131"/>
                      <a:gd name="T39" fmla="*/ 0 h 131"/>
                      <a:gd name="T40" fmla="*/ 0 w 131"/>
                      <a:gd name="T41" fmla="*/ 0 h 131"/>
                      <a:gd name="T42" fmla="*/ 0 w 131"/>
                      <a:gd name="T43" fmla="*/ 0 h 131"/>
                      <a:gd name="T44" fmla="*/ 0 w 131"/>
                      <a:gd name="T45" fmla="*/ 0 h 131"/>
                      <a:gd name="T46" fmla="*/ 0 w 131"/>
                      <a:gd name="T47" fmla="*/ 0 h 131"/>
                      <a:gd name="T48" fmla="*/ 0 w 131"/>
                      <a:gd name="T49" fmla="*/ 0 h 131"/>
                      <a:gd name="T50" fmla="*/ 0 w 131"/>
                      <a:gd name="T51" fmla="*/ 0 h 131"/>
                      <a:gd name="T52" fmla="*/ 0 w 131"/>
                      <a:gd name="T53" fmla="*/ 0 h 131"/>
                      <a:gd name="T54" fmla="*/ 0 w 131"/>
                      <a:gd name="T55" fmla="*/ 0 h 131"/>
                      <a:gd name="T56" fmla="*/ 0 w 131"/>
                      <a:gd name="T57" fmla="*/ 0 h 131"/>
                      <a:gd name="T58" fmla="*/ 0 w 131"/>
                      <a:gd name="T59" fmla="*/ 0 h 131"/>
                      <a:gd name="T60" fmla="*/ 0 w 131"/>
                      <a:gd name="T61" fmla="*/ 0 h 131"/>
                      <a:gd name="T62" fmla="*/ 0 w 131"/>
                      <a:gd name="T63" fmla="*/ 0 h 131"/>
                      <a:gd name="T64" fmla="*/ 0 w 131"/>
                      <a:gd name="T65" fmla="*/ 0 h 131"/>
                      <a:gd name="T66" fmla="*/ 0 w 131"/>
                      <a:gd name="T67" fmla="*/ 0 h 131"/>
                      <a:gd name="T68" fmla="*/ 0 w 131"/>
                      <a:gd name="T69" fmla="*/ 0 h 131"/>
                      <a:gd name="T70" fmla="*/ 0 w 131"/>
                      <a:gd name="T71" fmla="*/ 0 h 131"/>
                      <a:gd name="T72" fmla="*/ 0 w 131"/>
                      <a:gd name="T73" fmla="*/ 0 h 131"/>
                      <a:gd name="T74" fmla="*/ 0 w 131"/>
                      <a:gd name="T75" fmla="*/ 0 h 131"/>
                      <a:gd name="T76" fmla="*/ 0 w 131"/>
                      <a:gd name="T77" fmla="*/ 0 h 131"/>
                      <a:gd name="T78" fmla="*/ 0 w 131"/>
                      <a:gd name="T79" fmla="*/ 0 h 131"/>
                      <a:gd name="T80" fmla="*/ 0 w 131"/>
                      <a:gd name="T81" fmla="*/ 0 h 131"/>
                      <a:gd name="T82" fmla="*/ 0 w 131"/>
                      <a:gd name="T83" fmla="*/ 0 h 131"/>
                      <a:gd name="T84" fmla="*/ 0 w 131"/>
                      <a:gd name="T85" fmla="*/ 0 h 131"/>
                      <a:gd name="T86" fmla="*/ 0 w 131"/>
                      <a:gd name="T87" fmla="*/ 0 h 131"/>
                      <a:gd name="T88" fmla="*/ 0 w 131"/>
                      <a:gd name="T89" fmla="*/ 0 h 131"/>
                      <a:gd name="T90" fmla="*/ 0 w 131"/>
                      <a:gd name="T91" fmla="*/ 0 h 131"/>
                      <a:gd name="T92" fmla="*/ 0 w 131"/>
                      <a:gd name="T93" fmla="*/ 0 h 131"/>
                      <a:gd name="T94" fmla="*/ 0 w 131"/>
                      <a:gd name="T95" fmla="*/ 0 h 131"/>
                      <a:gd name="T96" fmla="*/ 0 w 131"/>
                      <a:gd name="T97" fmla="*/ 0 h 131"/>
                      <a:gd name="T98" fmla="*/ 0 w 131"/>
                      <a:gd name="T99" fmla="*/ 0 h 131"/>
                      <a:gd name="T100" fmla="*/ 0 w 131"/>
                      <a:gd name="T101" fmla="*/ 0 h 131"/>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131"/>
                      <a:gd name="T154" fmla="*/ 0 h 131"/>
                      <a:gd name="T155" fmla="*/ 131 w 131"/>
                      <a:gd name="T156" fmla="*/ 131 h 131"/>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131" h="131">
                        <a:moveTo>
                          <a:pt x="0" y="73"/>
                        </a:moveTo>
                        <a:lnTo>
                          <a:pt x="3" y="63"/>
                        </a:lnTo>
                        <a:lnTo>
                          <a:pt x="5" y="55"/>
                        </a:lnTo>
                        <a:lnTo>
                          <a:pt x="9" y="46"/>
                        </a:lnTo>
                        <a:lnTo>
                          <a:pt x="12" y="37"/>
                        </a:lnTo>
                        <a:lnTo>
                          <a:pt x="15" y="32"/>
                        </a:lnTo>
                        <a:lnTo>
                          <a:pt x="18" y="28"/>
                        </a:lnTo>
                        <a:lnTo>
                          <a:pt x="23" y="24"/>
                        </a:lnTo>
                        <a:lnTo>
                          <a:pt x="28" y="19"/>
                        </a:lnTo>
                        <a:lnTo>
                          <a:pt x="35" y="15"/>
                        </a:lnTo>
                        <a:lnTo>
                          <a:pt x="42" y="12"/>
                        </a:lnTo>
                        <a:lnTo>
                          <a:pt x="50" y="8"/>
                        </a:lnTo>
                        <a:lnTo>
                          <a:pt x="57" y="6"/>
                        </a:lnTo>
                        <a:lnTo>
                          <a:pt x="65" y="4"/>
                        </a:lnTo>
                        <a:lnTo>
                          <a:pt x="73" y="1"/>
                        </a:lnTo>
                        <a:lnTo>
                          <a:pt x="80" y="0"/>
                        </a:lnTo>
                        <a:lnTo>
                          <a:pt x="88" y="1"/>
                        </a:lnTo>
                        <a:lnTo>
                          <a:pt x="96" y="4"/>
                        </a:lnTo>
                        <a:lnTo>
                          <a:pt x="103" y="8"/>
                        </a:lnTo>
                        <a:lnTo>
                          <a:pt x="109" y="14"/>
                        </a:lnTo>
                        <a:lnTo>
                          <a:pt x="115" y="21"/>
                        </a:lnTo>
                        <a:lnTo>
                          <a:pt x="119" y="27"/>
                        </a:lnTo>
                        <a:lnTo>
                          <a:pt x="123" y="35"/>
                        </a:lnTo>
                        <a:lnTo>
                          <a:pt x="126" y="43"/>
                        </a:lnTo>
                        <a:lnTo>
                          <a:pt x="130" y="52"/>
                        </a:lnTo>
                        <a:lnTo>
                          <a:pt x="131" y="72"/>
                        </a:lnTo>
                        <a:lnTo>
                          <a:pt x="130" y="82"/>
                        </a:lnTo>
                        <a:lnTo>
                          <a:pt x="126" y="90"/>
                        </a:lnTo>
                        <a:lnTo>
                          <a:pt x="122" y="98"/>
                        </a:lnTo>
                        <a:lnTo>
                          <a:pt x="116" y="105"/>
                        </a:lnTo>
                        <a:lnTo>
                          <a:pt x="110" y="113"/>
                        </a:lnTo>
                        <a:lnTo>
                          <a:pt x="107" y="115"/>
                        </a:lnTo>
                        <a:lnTo>
                          <a:pt x="102" y="119"/>
                        </a:lnTo>
                        <a:lnTo>
                          <a:pt x="98" y="121"/>
                        </a:lnTo>
                        <a:lnTo>
                          <a:pt x="92" y="122"/>
                        </a:lnTo>
                        <a:lnTo>
                          <a:pt x="86" y="124"/>
                        </a:lnTo>
                        <a:lnTo>
                          <a:pt x="80" y="127"/>
                        </a:lnTo>
                        <a:lnTo>
                          <a:pt x="73" y="129"/>
                        </a:lnTo>
                        <a:lnTo>
                          <a:pt x="68" y="131"/>
                        </a:lnTo>
                        <a:lnTo>
                          <a:pt x="61" y="130"/>
                        </a:lnTo>
                        <a:lnTo>
                          <a:pt x="53" y="129"/>
                        </a:lnTo>
                        <a:lnTo>
                          <a:pt x="46" y="126"/>
                        </a:lnTo>
                        <a:lnTo>
                          <a:pt x="37" y="123"/>
                        </a:lnTo>
                        <a:lnTo>
                          <a:pt x="30" y="120"/>
                        </a:lnTo>
                        <a:lnTo>
                          <a:pt x="23" y="113"/>
                        </a:lnTo>
                        <a:lnTo>
                          <a:pt x="15" y="105"/>
                        </a:lnTo>
                        <a:lnTo>
                          <a:pt x="7" y="99"/>
                        </a:lnTo>
                        <a:lnTo>
                          <a:pt x="4" y="93"/>
                        </a:lnTo>
                        <a:lnTo>
                          <a:pt x="2" y="86"/>
                        </a:lnTo>
                        <a:lnTo>
                          <a:pt x="1" y="80"/>
                        </a:lnTo>
                        <a:lnTo>
                          <a:pt x="0" y="7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3" name="Freeform 95"/>
                  <p:cNvSpPr>
                    <a:spLocks/>
                  </p:cNvSpPr>
                  <p:nvPr/>
                </p:nvSpPr>
                <p:spPr bwMode="auto">
                  <a:xfrm>
                    <a:off x="2473" y="1493"/>
                    <a:ext cx="354" cy="355"/>
                  </a:xfrm>
                  <a:custGeom>
                    <a:avLst/>
                    <a:gdLst>
                      <a:gd name="T0" fmla="*/ 0 w 709"/>
                      <a:gd name="T1" fmla="*/ 0 h 710"/>
                      <a:gd name="T2" fmla="*/ 0 w 709"/>
                      <a:gd name="T3" fmla="*/ 1 h 710"/>
                      <a:gd name="T4" fmla="*/ 0 w 709"/>
                      <a:gd name="T5" fmla="*/ 1 h 710"/>
                      <a:gd name="T6" fmla="*/ 0 w 709"/>
                      <a:gd name="T7" fmla="*/ 1 h 710"/>
                      <a:gd name="T8" fmla="*/ 0 w 709"/>
                      <a:gd name="T9" fmla="*/ 1 h 710"/>
                      <a:gd name="T10" fmla="*/ 0 w 709"/>
                      <a:gd name="T11" fmla="*/ 1 h 710"/>
                      <a:gd name="T12" fmla="*/ 0 w 709"/>
                      <a:gd name="T13" fmla="*/ 1 h 710"/>
                      <a:gd name="T14" fmla="*/ 0 w 709"/>
                      <a:gd name="T15" fmla="*/ 1 h 710"/>
                      <a:gd name="T16" fmla="*/ 0 w 709"/>
                      <a:gd name="T17" fmla="*/ 1 h 710"/>
                      <a:gd name="T18" fmla="*/ 0 w 709"/>
                      <a:gd name="T19" fmla="*/ 1 h 710"/>
                      <a:gd name="T20" fmla="*/ 0 w 709"/>
                      <a:gd name="T21" fmla="*/ 1 h 710"/>
                      <a:gd name="T22" fmla="*/ 0 w 709"/>
                      <a:gd name="T23" fmla="*/ 1 h 710"/>
                      <a:gd name="T24" fmla="*/ 0 w 709"/>
                      <a:gd name="T25" fmla="*/ 1 h 710"/>
                      <a:gd name="T26" fmla="*/ 0 w 709"/>
                      <a:gd name="T27" fmla="*/ 1 h 710"/>
                      <a:gd name="T28" fmla="*/ 0 w 709"/>
                      <a:gd name="T29" fmla="*/ 1 h 710"/>
                      <a:gd name="T30" fmla="*/ 0 w 709"/>
                      <a:gd name="T31" fmla="*/ 1 h 710"/>
                      <a:gd name="T32" fmla="*/ 0 w 709"/>
                      <a:gd name="T33" fmla="*/ 1 h 710"/>
                      <a:gd name="T34" fmla="*/ 0 w 709"/>
                      <a:gd name="T35" fmla="*/ 1 h 710"/>
                      <a:gd name="T36" fmla="*/ 0 w 709"/>
                      <a:gd name="T37" fmla="*/ 1 h 710"/>
                      <a:gd name="T38" fmla="*/ 0 w 709"/>
                      <a:gd name="T39" fmla="*/ 1 h 710"/>
                      <a:gd name="T40" fmla="*/ 0 w 709"/>
                      <a:gd name="T41" fmla="*/ 1 h 710"/>
                      <a:gd name="T42" fmla="*/ 0 w 709"/>
                      <a:gd name="T43" fmla="*/ 1 h 710"/>
                      <a:gd name="T44" fmla="*/ 0 w 709"/>
                      <a:gd name="T45" fmla="*/ 1 h 710"/>
                      <a:gd name="T46" fmla="*/ 0 w 709"/>
                      <a:gd name="T47" fmla="*/ 1 h 710"/>
                      <a:gd name="T48" fmla="*/ 0 w 709"/>
                      <a:gd name="T49" fmla="*/ 1 h 710"/>
                      <a:gd name="T50" fmla="*/ 0 w 709"/>
                      <a:gd name="T51" fmla="*/ 1 h 710"/>
                      <a:gd name="T52" fmla="*/ 0 w 709"/>
                      <a:gd name="T53" fmla="*/ 1 h 710"/>
                      <a:gd name="T54" fmla="*/ 0 w 709"/>
                      <a:gd name="T55" fmla="*/ 1 h 710"/>
                      <a:gd name="T56" fmla="*/ 0 w 709"/>
                      <a:gd name="T57" fmla="*/ 1 h 710"/>
                      <a:gd name="T58" fmla="*/ 0 w 709"/>
                      <a:gd name="T59" fmla="*/ 1 h 710"/>
                      <a:gd name="T60" fmla="*/ 0 w 709"/>
                      <a:gd name="T61" fmla="*/ 1 h 710"/>
                      <a:gd name="T62" fmla="*/ 0 w 709"/>
                      <a:gd name="T63" fmla="*/ 1 h 710"/>
                      <a:gd name="T64" fmla="*/ 0 w 709"/>
                      <a:gd name="T65" fmla="*/ 1 h 710"/>
                      <a:gd name="T66" fmla="*/ 0 w 709"/>
                      <a:gd name="T67" fmla="*/ 1 h 710"/>
                      <a:gd name="T68" fmla="*/ 0 w 709"/>
                      <a:gd name="T69" fmla="*/ 1 h 710"/>
                      <a:gd name="T70" fmla="*/ 0 w 709"/>
                      <a:gd name="T71" fmla="*/ 1 h 710"/>
                      <a:gd name="T72" fmla="*/ 0 w 709"/>
                      <a:gd name="T73" fmla="*/ 1 h 710"/>
                      <a:gd name="T74" fmla="*/ 0 w 709"/>
                      <a:gd name="T75" fmla="*/ 1 h 710"/>
                      <a:gd name="T76" fmla="*/ 0 w 709"/>
                      <a:gd name="T77" fmla="*/ 0 h 710"/>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709"/>
                      <a:gd name="T118" fmla="*/ 0 h 710"/>
                      <a:gd name="T119" fmla="*/ 709 w 709"/>
                      <a:gd name="T120" fmla="*/ 710 h 710"/>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709" h="710">
                        <a:moveTo>
                          <a:pt x="0" y="0"/>
                        </a:moveTo>
                        <a:lnTo>
                          <a:pt x="15" y="0"/>
                        </a:lnTo>
                        <a:lnTo>
                          <a:pt x="29" y="0"/>
                        </a:lnTo>
                        <a:lnTo>
                          <a:pt x="44" y="1"/>
                        </a:lnTo>
                        <a:lnTo>
                          <a:pt x="59" y="2"/>
                        </a:lnTo>
                        <a:lnTo>
                          <a:pt x="74" y="4"/>
                        </a:lnTo>
                        <a:lnTo>
                          <a:pt x="88" y="7"/>
                        </a:lnTo>
                        <a:lnTo>
                          <a:pt x="103" y="10"/>
                        </a:lnTo>
                        <a:lnTo>
                          <a:pt x="118" y="14"/>
                        </a:lnTo>
                        <a:lnTo>
                          <a:pt x="133" y="17"/>
                        </a:lnTo>
                        <a:lnTo>
                          <a:pt x="148" y="21"/>
                        </a:lnTo>
                        <a:lnTo>
                          <a:pt x="163" y="25"/>
                        </a:lnTo>
                        <a:lnTo>
                          <a:pt x="179" y="30"/>
                        </a:lnTo>
                        <a:lnTo>
                          <a:pt x="194" y="34"/>
                        </a:lnTo>
                        <a:lnTo>
                          <a:pt x="209" y="38"/>
                        </a:lnTo>
                        <a:lnTo>
                          <a:pt x="224" y="42"/>
                        </a:lnTo>
                        <a:lnTo>
                          <a:pt x="239" y="47"/>
                        </a:lnTo>
                        <a:lnTo>
                          <a:pt x="243" y="50"/>
                        </a:lnTo>
                        <a:lnTo>
                          <a:pt x="248" y="53"/>
                        </a:lnTo>
                        <a:lnTo>
                          <a:pt x="253" y="57"/>
                        </a:lnTo>
                        <a:lnTo>
                          <a:pt x="257" y="61"/>
                        </a:lnTo>
                        <a:lnTo>
                          <a:pt x="262" y="65"/>
                        </a:lnTo>
                        <a:lnTo>
                          <a:pt x="268" y="70"/>
                        </a:lnTo>
                        <a:lnTo>
                          <a:pt x="272" y="75"/>
                        </a:lnTo>
                        <a:lnTo>
                          <a:pt x="277" y="79"/>
                        </a:lnTo>
                        <a:lnTo>
                          <a:pt x="282" y="92"/>
                        </a:lnTo>
                        <a:lnTo>
                          <a:pt x="291" y="103"/>
                        </a:lnTo>
                        <a:lnTo>
                          <a:pt x="299" y="115"/>
                        </a:lnTo>
                        <a:lnTo>
                          <a:pt x="307" y="126"/>
                        </a:lnTo>
                        <a:lnTo>
                          <a:pt x="315" y="138"/>
                        </a:lnTo>
                        <a:lnTo>
                          <a:pt x="323" y="149"/>
                        </a:lnTo>
                        <a:lnTo>
                          <a:pt x="331" y="161"/>
                        </a:lnTo>
                        <a:lnTo>
                          <a:pt x="339" y="172"/>
                        </a:lnTo>
                        <a:lnTo>
                          <a:pt x="348" y="183"/>
                        </a:lnTo>
                        <a:lnTo>
                          <a:pt x="368" y="214"/>
                        </a:lnTo>
                        <a:lnTo>
                          <a:pt x="388" y="246"/>
                        </a:lnTo>
                        <a:lnTo>
                          <a:pt x="409" y="276"/>
                        </a:lnTo>
                        <a:lnTo>
                          <a:pt x="430" y="307"/>
                        </a:lnTo>
                        <a:lnTo>
                          <a:pt x="452" y="337"/>
                        </a:lnTo>
                        <a:lnTo>
                          <a:pt x="475" y="368"/>
                        </a:lnTo>
                        <a:lnTo>
                          <a:pt x="498" y="398"/>
                        </a:lnTo>
                        <a:lnTo>
                          <a:pt x="522" y="429"/>
                        </a:lnTo>
                        <a:lnTo>
                          <a:pt x="535" y="446"/>
                        </a:lnTo>
                        <a:lnTo>
                          <a:pt x="547" y="464"/>
                        </a:lnTo>
                        <a:lnTo>
                          <a:pt x="560" y="481"/>
                        </a:lnTo>
                        <a:lnTo>
                          <a:pt x="573" y="498"/>
                        </a:lnTo>
                        <a:lnTo>
                          <a:pt x="585" y="515"/>
                        </a:lnTo>
                        <a:lnTo>
                          <a:pt x="597" y="533"/>
                        </a:lnTo>
                        <a:lnTo>
                          <a:pt x="608" y="550"/>
                        </a:lnTo>
                        <a:lnTo>
                          <a:pt x="621" y="567"/>
                        </a:lnTo>
                        <a:lnTo>
                          <a:pt x="631" y="584"/>
                        </a:lnTo>
                        <a:lnTo>
                          <a:pt x="643" y="602"/>
                        </a:lnTo>
                        <a:lnTo>
                          <a:pt x="654" y="619"/>
                        </a:lnTo>
                        <a:lnTo>
                          <a:pt x="666" y="637"/>
                        </a:lnTo>
                        <a:lnTo>
                          <a:pt x="676" y="655"/>
                        </a:lnTo>
                        <a:lnTo>
                          <a:pt x="687" y="673"/>
                        </a:lnTo>
                        <a:lnTo>
                          <a:pt x="698" y="691"/>
                        </a:lnTo>
                        <a:lnTo>
                          <a:pt x="709" y="710"/>
                        </a:lnTo>
                        <a:lnTo>
                          <a:pt x="651" y="689"/>
                        </a:lnTo>
                        <a:lnTo>
                          <a:pt x="598" y="663"/>
                        </a:lnTo>
                        <a:lnTo>
                          <a:pt x="547" y="633"/>
                        </a:lnTo>
                        <a:lnTo>
                          <a:pt x="500" y="597"/>
                        </a:lnTo>
                        <a:lnTo>
                          <a:pt x="455" y="559"/>
                        </a:lnTo>
                        <a:lnTo>
                          <a:pt x="413" y="519"/>
                        </a:lnTo>
                        <a:lnTo>
                          <a:pt x="371" y="475"/>
                        </a:lnTo>
                        <a:lnTo>
                          <a:pt x="332" y="429"/>
                        </a:lnTo>
                        <a:lnTo>
                          <a:pt x="293" y="382"/>
                        </a:lnTo>
                        <a:lnTo>
                          <a:pt x="256" y="335"/>
                        </a:lnTo>
                        <a:lnTo>
                          <a:pt x="218" y="285"/>
                        </a:lnTo>
                        <a:lnTo>
                          <a:pt x="181" y="237"/>
                        </a:lnTo>
                        <a:lnTo>
                          <a:pt x="143" y="190"/>
                        </a:lnTo>
                        <a:lnTo>
                          <a:pt x="104" y="142"/>
                        </a:lnTo>
                        <a:lnTo>
                          <a:pt x="64" y="98"/>
                        </a:lnTo>
                        <a:lnTo>
                          <a:pt x="22" y="54"/>
                        </a:lnTo>
                        <a:lnTo>
                          <a:pt x="16" y="42"/>
                        </a:lnTo>
                        <a:lnTo>
                          <a:pt x="12" y="29"/>
                        </a:lnTo>
                        <a:lnTo>
                          <a:pt x="6" y="14"/>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4" name="Freeform 96"/>
                  <p:cNvSpPr>
                    <a:spLocks/>
                  </p:cNvSpPr>
                  <p:nvPr/>
                </p:nvSpPr>
                <p:spPr bwMode="auto">
                  <a:xfrm>
                    <a:off x="2475" y="1591"/>
                    <a:ext cx="48" cy="48"/>
                  </a:xfrm>
                  <a:custGeom>
                    <a:avLst/>
                    <a:gdLst>
                      <a:gd name="T0" fmla="*/ 0 w 96"/>
                      <a:gd name="T1" fmla="*/ 0 h 97"/>
                      <a:gd name="T2" fmla="*/ 1 w 96"/>
                      <a:gd name="T3" fmla="*/ 0 h 97"/>
                      <a:gd name="T4" fmla="*/ 1 w 96"/>
                      <a:gd name="T5" fmla="*/ 0 h 97"/>
                      <a:gd name="T6" fmla="*/ 1 w 96"/>
                      <a:gd name="T7" fmla="*/ 0 h 97"/>
                      <a:gd name="T8" fmla="*/ 1 w 96"/>
                      <a:gd name="T9" fmla="*/ 0 h 97"/>
                      <a:gd name="T10" fmla="*/ 1 w 96"/>
                      <a:gd name="T11" fmla="*/ 0 h 97"/>
                      <a:gd name="T12" fmla="*/ 1 w 96"/>
                      <a:gd name="T13" fmla="*/ 0 h 97"/>
                      <a:gd name="T14" fmla="*/ 1 w 96"/>
                      <a:gd name="T15" fmla="*/ 0 h 97"/>
                      <a:gd name="T16" fmla="*/ 1 w 96"/>
                      <a:gd name="T17" fmla="*/ 0 h 97"/>
                      <a:gd name="T18" fmla="*/ 1 w 96"/>
                      <a:gd name="T19" fmla="*/ 0 h 97"/>
                      <a:gd name="T20" fmla="*/ 1 w 96"/>
                      <a:gd name="T21" fmla="*/ 0 h 97"/>
                      <a:gd name="T22" fmla="*/ 1 w 96"/>
                      <a:gd name="T23" fmla="*/ 0 h 97"/>
                      <a:gd name="T24" fmla="*/ 1 w 96"/>
                      <a:gd name="T25" fmla="*/ 0 h 97"/>
                      <a:gd name="T26" fmla="*/ 1 w 96"/>
                      <a:gd name="T27" fmla="*/ 0 h 97"/>
                      <a:gd name="T28" fmla="*/ 1 w 96"/>
                      <a:gd name="T29" fmla="*/ 0 h 97"/>
                      <a:gd name="T30" fmla="*/ 1 w 96"/>
                      <a:gd name="T31" fmla="*/ 0 h 97"/>
                      <a:gd name="T32" fmla="*/ 1 w 96"/>
                      <a:gd name="T33" fmla="*/ 0 h 97"/>
                      <a:gd name="T34" fmla="*/ 1 w 96"/>
                      <a:gd name="T35" fmla="*/ 0 h 97"/>
                      <a:gd name="T36" fmla="*/ 1 w 96"/>
                      <a:gd name="T37" fmla="*/ 0 h 97"/>
                      <a:gd name="T38" fmla="*/ 1 w 96"/>
                      <a:gd name="T39" fmla="*/ 0 h 97"/>
                      <a:gd name="T40" fmla="*/ 1 w 96"/>
                      <a:gd name="T41" fmla="*/ 0 h 97"/>
                      <a:gd name="T42" fmla="*/ 1 w 96"/>
                      <a:gd name="T43" fmla="*/ 0 h 97"/>
                      <a:gd name="T44" fmla="*/ 1 w 96"/>
                      <a:gd name="T45" fmla="*/ 0 h 97"/>
                      <a:gd name="T46" fmla="*/ 1 w 96"/>
                      <a:gd name="T47" fmla="*/ 0 h 97"/>
                      <a:gd name="T48" fmla="*/ 1 w 96"/>
                      <a:gd name="T49" fmla="*/ 0 h 97"/>
                      <a:gd name="T50" fmla="*/ 1 w 96"/>
                      <a:gd name="T51" fmla="*/ 0 h 97"/>
                      <a:gd name="T52" fmla="*/ 1 w 96"/>
                      <a:gd name="T53" fmla="*/ 0 h 97"/>
                      <a:gd name="T54" fmla="*/ 1 w 96"/>
                      <a:gd name="T55" fmla="*/ 0 h 97"/>
                      <a:gd name="T56" fmla="*/ 1 w 96"/>
                      <a:gd name="T57" fmla="*/ 0 h 97"/>
                      <a:gd name="T58" fmla="*/ 1 w 96"/>
                      <a:gd name="T59" fmla="*/ 0 h 97"/>
                      <a:gd name="T60" fmla="*/ 1 w 96"/>
                      <a:gd name="T61" fmla="*/ 0 h 97"/>
                      <a:gd name="T62" fmla="*/ 1 w 96"/>
                      <a:gd name="T63" fmla="*/ 0 h 97"/>
                      <a:gd name="T64" fmla="*/ 1 w 96"/>
                      <a:gd name="T65" fmla="*/ 0 h 97"/>
                      <a:gd name="T66" fmla="*/ 0 w 96"/>
                      <a:gd name="T67" fmla="*/ 0 h 9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96"/>
                      <a:gd name="T103" fmla="*/ 0 h 97"/>
                      <a:gd name="T104" fmla="*/ 96 w 96"/>
                      <a:gd name="T105" fmla="*/ 97 h 9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96" h="97">
                        <a:moveTo>
                          <a:pt x="0" y="62"/>
                        </a:moveTo>
                        <a:lnTo>
                          <a:pt x="13" y="51"/>
                        </a:lnTo>
                        <a:lnTo>
                          <a:pt x="13" y="27"/>
                        </a:lnTo>
                        <a:lnTo>
                          <a:pt x="23" y="15"/>
                        </a:lnTo>
                        <a:lnTo>
                          <a:pt x="26" y="13"/>
                        </a:lnTo>
                        <a:lnTo>
                          <a:pt x="30" y="12"/>
                        </a:lnTo>
                        <a:lnTo>
                          <a:pt x="35" y="9"/>
                        </a:lnTo>
                        <a:lnTo>
                          <a:pt x="39" y="7"/>
                        </a:lnTo>
                        <a:lnTo>
                          <a:pt x="44" y="6"/>
                        </a:lnTo>
                        <a:lnTo>
                          <a:pt x="49" y="4"/>
                        </a:lnTo>
                        <a:lnTo>
                          <a:pt x="54" y="3"/>
                        </a:lnTo>
                        <a:lnTo>
                          <a:pt x="60" y="0"/>
                        </a:lnTo>
                        <a:lnTo>
                          <a:pt x="77" y="5"/>
                        </a:lnTo>
                        <a:lnTo>
                          <a:pt x="83" y="11"/>
                        </a:lnTo>
                        <a:lnTo>
                          <a:pt x="87" y="19"/>
                        </a:lnTo>
                        <a:lnTo>
                          <a:pt x="92" y="29"/>
                        </a:lnTo>
                        <a:lnTo>
                          <a:pt x="96" y="41"/>
                        </a:lnTo>
                        <a:lnTo>
                          <a:pt x="96" y="58"/>
                        </a:lnTo>
                        <a:lnTo>
                          <a:pt x="92" y="70"/>
                        </a:lnTo>
                        <a:lnTo>
                          <a:pt x="87" y="76"/>
                        </a:lnTo>
                        <a:lnTo>
                          <a:pt x="83" y="83"/>
                        </a:lnTo>
                        <a:lnTo>
                          <a:pt x="76" y="85"/>
                        </a:lnTo>
                        <a:lnTo>
                          <a:pt x="68" y="89"/>
                        </a:lnTo>
                        <a:lnTo>
                          <a:pt x="60" y="92"/>
                        </a:lnTo>
                        <a:lnTo>
                          <a:pt x="53" y="97"/>
                        </a:lnTo>
                        <a:lnTo>
                          <a:pt x="45" y="96"/>
                        </a:lnTo>
                        <a:lnTo>
                          <a:pt x="38" y="95"/>
                        </a:lnTo>
                        <a:lnTo>
                          <a:pt x="30" y="91"/>
                        </a:lnTo>
                        <a:lnTo>
                          <a:pt x="22" y="89"/>
                        </a:lnTo>
                        <a:lnTo>
                          <a:pt x="18" y="88"/>
                        </a:lnTo>
                        <a:lnTo>
                          <a:pt x="14" y="84"/>
                        </a:lnTo>
                        <a:lnTo>
                          <a:pt x="9" y="80"/>
                        </a:lnTo>
                        <a:lnTo>
                          <a:pt x="5" y="75"/>
                        </a:lnTo>
                        <a:lnTo>
                          <a:pt x="0" y="6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5" name="Freeform 97"/>
                  <p:cNvSpPr>
                    <a:spLocks/>
                  </p:cNvSpPr>
                  <p:nvPr/>
                </p:nvSpPr>
                <p:spPr bwMode="auto">
                  <a:xfrm>
                    <a:off x="2488" y="1603"/>
                    <a:ext cx="25" cy="22"/>
                  </a:xfrm>
                  <a:custGeom>
                    <a:avLst/>
                    <a:gdLst>
                      <a:gd name="T0" fmla="*/ 0 w 51"/>
                      <a:gd name="T1" fmla="*/ 0 h 45"/>
                      <a:gd name="T2" fmla="*/ 0 w 51"/>
                      <a:gd name="T3" fmla="*/ 0 h 45"/>
                      <a:gd name="T4" fmla="*/ 0 w 51"/>
                      <a:gd name="T5" fmla="*/ 0 h 45"/>
                      <a:gd name="T6" fmla="*/ 0 w 51"/>
                      <a:gd name="T7" fmla="*/ 0 h 45"/>
                      <a:gd name="T8" fmla="*/ 0 w 51"/>
                      <a:gd name="T9" fmla="*/ 0 h 45"/>
                      <a:gd name="T10" fmla="*/ 0 w 51"/>
                      <a:gd name="T11" fmla="*/ 0 h 45"/>
                      <a:gd name="T12" fmla="*/ 0 w 51"/>
                      <a:gd name="T13" fmla="*/ 0 h 45"/>
                      <a:gd name="T14" fmla="*/ 0 w 51"/>
                      <a:gd name="T15" fmla="*/ 0 h 45"/>
                      <a:gd name="T16" fmla="*/ 0 w 51"/>
                      <a:gd name="T17" fmla="*/ 0 h 45"/>
                      <a:gd name="T18" fmla="*/ 0 w 51"/>
                      <a:gd name="T19" fmla="*/ 0 h 45"/>
                      <a:gd name="T20" fmla="*/ 0 w 51"/>
                      <a:gd name="T21" fmla="*/ 0 h 45"/>
                      <a:gd name="T22" fmla="*/ 0 w 51"/>
                      <a:gd name="T23" fmla="*/ 0 h 45"/>
                      <a:gd name="T24" fmla="*/ 0 w 51"/>
                      <a:gd name="T25" fmla="*/ 0 h 45"/>
                      <a:gd name="T26" fmla="*/ 0 w 51"/>
                      <a:gd name="T27" fmla="*/ 0 h 45"/>
                      <a:gd name="T28" fmla="*/ 0 w 51"/>
                      <a:gd name="T29" fmla="*/ 0 h 45"/>
                      <a:gd name="T30" fmla="*/ 0 w 51"/>
                      <a:gd name="T31" fmla="*/ 0 h 45"/>
                      <a:gd name="T32" fmla="*/ 0 w 51"/>
                      <a:gd name="T33" fmla="*/ 0 h 45"/>
                      <a:gd name="T34" fmla="*/ 0 w 51"/>
                      <a:gd name="T35" fmla="*/ 0 h 4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1"/>
                      <a:gd name="T55" fmla="*/ 0 h 45"/>
                      <a:gd name="T56" fmla="*/ 51 w 51"/>
                      <a:gd name="T57" fmla="*/ 45 h 4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1" h="45">
                        <a:moveTo>
                          <a:pt x="0" y="34"/>
                        </a:moveTo>
                        <a:lnTo>
                          <a:pt x="3" y="17"/>
                        </a:lnTo>
                        <a:lnTo>
                          <a:pt x="5" y="13"/>
                        </a:lnTo>
                        <a:lnTo>
                          <a:pt x="7" y="8"/>
                        </a:lnTo>
                        <a:lnTo>
                          <a:pt x="11" y="4"/>
                        </a:lnTo>
                        <a:lnTo>
                          <a:pt x="16" y="0"/>
                        </a:lnTo>
                        <a:lnTo>
                          <a:pt x="41" y="0"/>
                        </a:lnTo>
                        <a:lnTo>
                          <a:pt x="49" y="8"/>
                        </a:lnTo>
                        <a:lnTo>
                          <a:pt x="51" y="15"/>
                        </a:lnTo>
                        <a:lnTo>
                          <a:pt x="51" y="23"/>
                        </a:lnTo>
                        <a:lnTo>
                          <a:pt x="49" y="32"/>
                        </a:lnTo>
                        <a:lnTo>
                          <a:pt x="45" y="38"/>
                        </a:lnTo>
                        <a:lnTo>
                          <a:pt x="33" y="44"/>
                        </a:lnTo>
                        <a:lnTo>
                          <a:pt x="26" y="45"/>
                        </a:lnTo>
                        <a:lnTo>
                          <a:pt x="19" y="44"/>
                        </a:lnTo>
                        <a:lnTo>
                          <a:pt x="12" y="43"/>
                        </a:lnTo>
                        <a:lnTo>
                          <a:pt x="3" y="42"/>
                        </a:lnTo>
                        <a:lnTo>
                          <a:pt x="0" y="3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6" name="Freeform 98"/>
                  <p:cNvSpPr>
                    <a:spLocks/>
                  </p:cNvSpPr>
                  <p:nvPr/>
                </p:nvSpPr>
                <p:spPr bwMode="auto">
                  <a:xfrm>
                    <a:off x="2497" y="1610"/>
                    <a:ext cx="8" cy="4"/>
                  </a:xfrm>
                  <a:custGeom>
                    <a:avLst/>
                    <a:gdLst>
                      <a:gd name="T0" fmla="*/ 0 w 17"/>
                      <a:gd name="T1" fmla="*/ 1 h 7"/>
                      <a:gd name="T2" fmla="*/ 0 w 17"/>
                      <a:gd name="T3" fmla="*/ 1 h 7"/>
                      <a:gd name="T4" fmla="*/ 0 w 17"/>
                      <a:gd name="T5" fmla="*/ 0 h 7"/>
                      <a:gd name="T6" fmla="*/ 0 w 17"/>
                      <a:gd name="T7" fmla="*/ 0 h 7"/>
                      <a:gd name="T8" fmla="*/ 0 w 17"/>
                      <a:gd name="T9" fmla="*/ 1 h 7"/>
                      <a:gd name="T10" fmla="*/ 0 w 17"/>
                      <a:gd name="T11" fmla="*/ 1 h 7"/>
                      <a:gd name="T12" fmla="*/ 0 60000 65536"/>
                      <a:gd name="T13" fmla="*/ 0 60000 65536"/>
                      <a:gd name="T14" fmla="*/ 0 60000 65536"/>
                      <a:gd name="T15" fmla="*/ 0 60000 65536"/>
                      <a:gd name="T16" fmla="*/ 0 60000 65536"/>
                      <a:gd name="T17" fmla="*/ 0 60000 65536"/>
                      <a:gd name="T18" fmla="*/ 0 w 17"/>
                      <a:gd name="T19" fmla="*/ 0 h 7"/>
                      <a:gd name="T20" fmla="*/ 17 w 17"/>
                      <a:gd name="T21" fmla="*/ 7 h 7"/>
                    </a:gdLst>
                    <a:ahLst/>
                    <a:cxnLst>
                      <a:cxn ang="T12">
                        <a:pos x="T0" y="T1"/>
                      </a:cxn>
                      <a:cxn ang="T13">
                        <a:pos x="T2" y="T3"/>
                      </a:cxn>
                      <a:cxn ang="T14">
                        <a:pos x="T4" y="T5"/>
                      </a:cxn>
                      <a:cxn ang="T15">
                        <a:pos x="T6" y="T7"/>
                      </a:cxn>
                      <a:cxn ang="T16">
                        <a:pos x="T8" y="T9"/>
                      </a:cxn>
                      <a:cxn ang="T17">
                        <a:pos x="T10" y="T11"/>
                      </a:cxn>
                    </a:cxnLst>
                    <a:rect l="T18" t="T19" r="T20" b="T21"/>
                    <a:pathLst>
                      <a:path w="17" h="7">
                        <a:moveTo>
                          <a:pt x="0" y="7"/>
                        </a:moveTo>
                        <a:lnTo>
                          <a:pt x="2" y="4"/>
                        </a:lnTo>
                        <a:lnTo>
                          <a:pt x="6" y="0"/>
                        </a:lnTo>
                        <a:lnTo>
                          <a:pt x="12" y="0"/>
                        </a:lnTo>
                        <a:lnTo>
                          <a:pt x="17" y="5"/>
                        </a:lnTo>
                        <a:lnTo>
                          <a:pt x="0" y="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7" name="Freeform 99"/>
                  <p:cNvSpPr>
                    <a:spLocks/>
                  </p:cNvSpPr>
                  <p:nvPr/>
                </p:nvSpPr>
                <p:spPr bwMode="auto">
                  <a:xfrm>
                    <a:off x="2514" y="1612"/>
                    <a:ext cx="86" cy="87"/>
                  </a:xfrm>
                  <a:custGeom>
                    <a:avLst/>
                    <a:gdLst>
                      <a:gd name="T0" fmla="*/ 0 w 173"/>
                      <a:gd name="T1" fmla="*/ 1 h 174"/>
                      <a:gd name="T2" fmla="*/ 0 w 173"/>
                      <a:gd name="T3" fmla="*/ 1 h 174"/>
                      <a:gd name="T4" fmla="*/ 0 w 173"/>
                      <a:gd name="T5" fmla="*/ 1 h 174"/>
                      <a:gd name="T6" fmla="*/ 0 w 173"/>
                      <a:gd name="T7" fmla="*/ 1 h 174"/>
                      <a:gd name="T8" fmla="*/ 0 w 173"/>
                      <a:gd name="T9" fmla="*/ 1 h 174"/>
                      <a:gd name="T10" fmla="*/ 0 w 173"/>
                      <a:gd name="T11" fmla="*/ 1 h 174"/>
                      <a:gd name="T12" fmla="*/ 0 w 173"/>
                      <a:gd name="T13" fmla="*/ 1 h 174"/>
                      <a:gd name="T14" fmla="*/ 0 w 173"/>
                      <a:gd name="T15" fmla="*/ 1 h 174"/>
                      <a:gd name="T16" fmla="*/ 0 w 173"/>
                      <a:gd name="T17" fmla="*/ 1 h 174"/>
                      <a:gd name="T18" fmla="*/ 0 w 173"/>
                      <a:gd name="T19" fmla="*/ 1 h 174"/>
                      <a:gd name="T20" fmla="*/ 0 w 173"/>
                      <a:gd name="T21" fmla="*/ 1 h 174"/>
                      <a:gd name="T22" fmla="*/ 0 w 173"/>
                      <a:gd name="T23" fmla="*/ 1 h 174"/>
                      <a:gd name="T24" fmla="*/ 0 w 173"/>
                      <a:gd name="T25" fmla="*/ 1 h 174"/>
                      <a:gd name="T26" fmla="*/ 0 w 173"/>
                      <a:gd name="T27" fmla="*/ 0 h 174"/>
                      <a:gd name="T28" fmla="*/ 0 w 173"/>
                      <a:gd name="T29" fmla="*/ 1 h 174"/>
                      <a:gd name="T30" fmla="*/ 0 w 173"/>
                      <a:gd name="T31" fmla="*/ 1 h 174"/>
                      <a:gd name="T32" fmla="*/ 0 w 173"/>
                      <a:gd name="T33" fmla="*/ 1 h 174"/>
                      <a:gd name="T34" fmla="*/ 0 w 173"/>
                      <a:gd name="T35" fmla="*/ 1 h 174"/>
                      <a:gd name="T36" fmla="*/ 0 w 173"/>
                      <a:gd name="T37" fmla="*/ 1 h 174"/>
                      <a:gd name="T38" fmla="*/ 0 w 173"/>
                      <a:gd name="T39" fmla="*/ 1 h 174"/>
                      <a:gd name="T40" fmla="*/ 0 w 173"/>
                      <a:gd name="T41" fmla="*/ 1 h 174"/>
                      <a:gd name="T42" fmla="*/ 0 w 173"/>
                      <a:gd name="T43" fmla="*/ 1 h 174"/>
                      <a:gd name="T44" fmla="*/ 0 w 173"/>
                      <a:gd name="T45" fmla="*/ 1 h 174"/>
                      <a:gd name="T46" fmla="*/ 0 w 173"/>
                      <a:gd name="T47" fmla="*/ 1 h 174"/>
                      <a:gd name="T48" fmla="*/ 0 w 173"/>
                      <a:gd name="T49" fmla="*/ 1 h 174"/>
                      <a:gd name="T50" fmla="*/ 0 w 173"/>
                      <a:gd name="T51" fmla="*/ 1 h 174"/>
                      <a:gd name="T52" fmla="*/ 0 w 173"/>
                      <a:gd name="T53" fmla="*/ 1 h 174"/>
                      <a:gd name="T54" fmla="*/ 0 w 173"/>
                      <a:gd name="T55" fmla="*/ 1 h 174"/>
                      <a:gd name="T56" fmla="*/ 0 w 173"/>
                      <a:gd name="T57" fmla="*/ 1 h 174"/>
                      <a:gd name="T58" fmla="*/ 0 w 173"/>
                      <a:gd name="T59" fmla="*/ 1 h 174"/>
                      <a:gd name="T60" fmla="*/ 0 w 173"/>
                      <a:gd name="T61" fmla="*/ 1 h 174"/>
                      <a:gd name="T62" fmla="*/ 0 w 173"/>
                      <a:gd name="T63" fmla="*/ 1 h 174"/>
                      <a:gd name="T64" fmla="*/ 0 w 173"/>
                      <a:gd name="T65" fmla="*/ 1 h 174"/>
                      <a:gd name="T66" fmla="*/ 0 w 173"/>
                      <a:gd name="T67" fmla="*/ 1 h 174"/>
                      <a:gd name="T68" fmla="*/ 0 w 173"/>
                      <a:gd name="T69" fmla="*/ 1 h 174"/>
                      <a:gd name="T70" fmla="*/ 0 w 173"/>
                      <a:gd name="T71" fmla="*/ 1 h 174"/>
                      <a:gd name="T72" fmla="*/ 0 w 173"/>
                      <a:gd name="T73" fmla="*/ 1 h 174"/>
                      <a:gd name="T74" fmla="*/ 0 w 173"/>
                      <a:gd name="T75" fmla="*/ 1 h 174"/>
                      <a:gd name="T76" fmla="*/ 0 w 173"/>
                      <a:gd name="T77" fmla="*/ 1 h 174"/>
                      <a:gd name="T78" fmla="*/ 0 w 173"/>
                      <a:gd name="T79" fmla="*/ 1 h 17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73"/>
                      <a:gd name="T121" fmla="*/ 0 h 174"/>
                      <a:gd name="T122" fmla="*/ 173 w 173"/>
                      <a:gd name="T123" fmla="*/ 174 h 17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73" h="174">
                        <a:moveTo>
                          <a:pt x="0" y="90"/>
                        </a:moveTo>
                        <a:lnTo>
                          <a:pt x="5" y="85"/>
                        </a:lnTo>
                        <a:lnTo>
                          <a:pt x="10" y="83"/>
                        </a:lnTo>
                        <a:lnTo>
                          <a:pt x="17" y="81"/>
                        </a:lnTo>
                        <a:lnTo>
                          <a:pt x="24" y="77"/>
                        </a:lnTo>
                        <a:lnTo>
                          <a:pt x="31" y="68"/>
                        </a:lnTo>
                        <a:lnTo>
                          <a:pt x="37" y="61"/>
                        </a:lnTo>
                        <a:lnTo>
                          <a:pt x="43" y="52"/>
                        </a:lnTo>
                        <a:lnTo>
                          <a:pt x="47" y="41"/>
                        </a:lnTo>
                        <a:lnTo>
                          <a:pt x="47" y="32"/>
                        </a:lnTo>
                        <a:lnTo>
                          <a:pt x="50" y="23"/>
                        </a:lnTo>
                        <a:lnTo>
                          <a:pt x="52" y="15"/>
                        </a:lnTo>
                        <a:lnTo>
                          <a:pt x="53" y="5"/>
                        </a:lnTo>
                        <a:lnTo>
                          <a:pt x="60" y="0"/>
                        </a:lnTo>
                        <a:lnTo>
                          <a:pt x="66" y="2"/>
                        </a:lnTo>
                        <a:lnTo>
                          <a:pt x="78" y="20"/>
                        </a:lnTo>
                        <a:lnTo>
                          <a:pt x="90" y="38"/>
                        </a:lnTo>
                        <a:lnTo>
                          <a:pt x="101" y="55"/>
                        </a:lnTo>
                        <a:lnTo>
                          <a:pt x="113" y="75"/>
                        </a:lnTo>
                        <a:lnTo>
                          <a:pt x="126" y="93"/>
                        </a:lnTo>
                        <a:lnTo>
                          <a:pt x="137" y="112"/>
                        </a:lnTo>
                        <a:lnTo>
                          <a:pt x="150" y="130"/>
                        </a:lnTo>
                        <a:lnTo>
                          <a:pt x="164" y="147"/>
                        </a:lnTo>
                        <a:lnTo>
                          <a:pt x="166" y="151"/>
                        </a:lnTo>
                        <a:lnTo>
                          <a:pt x="168" y="154"/>
                        </a:lnTo>
                        <a:lnTo>
                          <a:pt x="172" y="159"/>
                        </a:lnTo>
                        <a:lnTo>
                          <a:pt x="173" y="166"/>
                        </a:lnTo>
                        <a:lnTo>
                          <a:pt x="167" y="174"/>
                        </a:lnTo>
                        <a:lnTo>
                          <a:pt x="149" y="167"/>
                        </a:lnTo>
                        <a:lnTo>
                          <a:pt x="131" y="160"/>
                        </a:lnTo>
                        <a:lnTo>
                          <a:pt x="114" y="152"/>
                        </a:lnTo>
                        <a:lnTo>
                          <a:pt x="98" y="144"/>
                        </a:lnTo>
                        <a:lnTo>
                          <a:pt x="81" y="136"/>
                        </a:lnTo>
                        <a:lnTo>
                          <a:pt x="63" y="128"/>
                        </a:lnTo>
                        <a:lnTo>
                          <a:pt x="46" y="120"/>
                        </a:lnTo>
                        <a:lnTo>
                          <a:pt x="28" y="113"/>
                        </a:lnTo>
                        <a:lnTo>
                          <a:pt x="22" y="108"/>
                        </a:lnTo>
                        <a:lnTo>
                          <a:pt x="14" y="102"/>
                        </a:lnTo>
                        <a:lnTo>
                          <a:pt x="7" y="97"/>
                        </a:lnTo>
                        <a:lnTo>
                          <a:pt x="0" y="9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8" name="Freeform 100"/>
                  <p:cNvSpPr>
                    <a:spLocks/>
                  </p:cNvSpPr>
                  <p:nvPr/>
                </p:nvSpPr>
                <p:spPr bwMode="auto">
                  <a:xfrm>
                    <a:off x="2520" y="1325"/>
                    <a:ext cx="264" cy="94"/>
                  </a:xfrm>
                  <a:custGeom>
                    <a:avLst/>
                    <a:gdLst>
                      <a:gd name="T0" fmla="*/ 0 w 527"/>
                      <a:gd name="T1" fmla="*/ 1 h 187"/>
                      <a:gd name="T2" fmla="*/ 1 w 527"/>
                      <a:gd name="T3" fmla="*/ 1 h 187"/>
                      <a:gd name="T4" fmla="*/ 1 w 527"/>
                      <a:gd name="T5" fmla="*/ 1 h 187"/>
                      <a:gd name="T6" fmla="*/ 1 w 527"/>
                      <a:gd name="T7" fmla="*/ 1 h 187"/>
                      <a:gd name="T8" fmla="*/ 1 w 527"/>
                      <a:gd name="T9" fmla="*/ 1 h 187"/>
                      <a:gd name="T10" fmla="*/ 1 w 527"/>
                      <a:gd name="T11" fmla="*/ 1 h 187"/>
                      <a:gd name="T12" fmla="*/ 1 w 527"/>
                      <a:gd name="T13" fmla="*/ 1 h 187"/>
                      <a:gd name="T14" fmla="*/ 1 w 527"/>
                      <a:gd name="T15" fmla="*/ 1 h 187"/>
                      <a:gd name="T16" fmla="*/ 1 w 527"/>
                      <a:gd name="T17" fmla="*/ 1 h 187"/>
                      <a:gd name="T18" fmla="*/ 1 w 527"/>
                      <a:gd name="T19" fmla="*/ 1 h 187"/>
                      <a:gd name="T20" fmla="*/ 1 w 527"/>
                      <a:gd name="T21" fmla="*/ 1 h 187"/>
                      <a:gd name="T22" fmla="*/ 1 w 527"/>
                      <a:gd name="T23" fmla="*/ 1 h 187"/>
                      <a:gd name="T24" fmla="*/ 1 w 527"/>
                      <a:gd name="T25" fmla="*/ 0 h 187"/>
                      <a:gd name="T26" fmla="*/ 1 w 527"/>
                      <a:gd name="T27" fmla="*/ 1 h 187"/>
                      <a:gd name="T28" fmla="*/ 1 w 527"/>
                      <a:gd name="T29" fmla="*/ 1 h 187"/>
                      <a:gd name="T30" fmla="*/ 1 w 527"/>
                      <a:gd name="T31" fmla="*/ 1 h 187"/>
                      <a:gd name="T32" fmla="*/ 1 w 527"/>
                      <a:gd name="T33" fmla="*/ 1 h 187"/>
                      <a:gd name="T34" fmla="*/ 1 w 527"/>
                      <a:gd name="T35" fmla="*/ 1 h 187"/>
                      <a:gd name="T36" fmla="*/ 1 w 527"/>
                      <a:gd name="T37" fmla="*/ 1 h 187"/>
                      <a:gd name="T38" fmla="*/ 1 w 527"/>
                      <a:gd name="T39" fmla="*/ 1 h 187"/>
                      <a:gd name="T40" fmla="*/ 1 w 527"/>
                      <a:gd name="T41" fmla="*/ 1 h 187"/>
                      <a:gd name="T42" fmla="*/ 1 w 527"/>
                      <a:gd name="T43" fmla="*/ 1 h 187"/>
                      <a:gd name="T44" fmla="*/ 1 w 527"/>
                      <a:gd name="T45" fmla="*/ 1 h 187"/>
                      <a:gd name="T46" fmla="*/ 1 w 527"/>
                      <a:gd name="T47" fmla="*/ 1 h 187"/>
                      <a:gd name="T48" fmla="*/ 1 w 527"/>
                      <a:gd name="T49" fmla="*/ 1 h 187"/>
                      <a:gd name="T50" fmla="*/ 1 w 527"/>
                      <a:gd name="T51" fmla="*/ 1 h 187"/>
                      <a:gd name="T52" fmla="*/ 1 w 527"/>
                      <a:gd name="T53" fmla="*/ 1 h 187"/>
                      <a:gd name="T54" fmla="*/ 1 w 527"/>
                      <a:gd name="T55" fmla="*/ 1 h 187"/>
                      <a:gd name="T56" fmla="*/ 1 w 527"/>
                      <a:gd name="T57" fmla="*/ 1 h 187"/>
                      <a:gd name="T58" fmla="*/ 1 w 527"/>
                      <a:gd name="T59" fmla="*/ 1 h 187"/>
                      <a:gd name="T60" fmla="*/ 1 w 527"/>
                      <a:gd name="T61" fmla="*/ 1 h 187"/>
                      <a:gd name="T62" fmla="*/ 1 w 527"/>
                      <a:gd name="T63" fmla="*/ 1 h 187"/>
                      <a:gd name="T64" fmla="*/ 1 w 527"/>
                      <a:gd name="T65" fmla="*/ 1 h 187"/>
                      <a:gd name="T66" fmla="*/ 1 w 527"/>
                      <a:gd name="T67" fmla="*/ 1 h 187"/>
                      <a:gd name="T68" fmla="*/ 1 w 527"/>
                      <a:gd name="T69" fmla="*/ 1 h 187"/>
                      <a:gd name="T70" fmla="*/ 1 w 527"/>
                      <a:gd name="T71" fmla="*/ 1 h 187"/>
                      <a:gd name="T72" fmla="*/ 1 w 527"/>
                      <a:gd name="T73" fmla="*/ 1 h 187"/>
                      <a:gd name="T74" fmla="*/ 1 w 527"/>
                      <a:gd name="T75" fmla="*/ 1 h 187"/>
                      <a:gd name="T76" fmla="*/ 1 w 527"/>
                      <a:gd name="T77" fmla="*/ 1 h 187"/>
                      <a:gd name="T78" fmla="*/ 1 w 527"/>
                      <a:gd name="T79" fmla="*/ 1 h 187"/>
                      <a:gd name="T80" fmla="*/ 1 w 527"/>
                      <a:gd name="T81" fmla="*/ 1 h 187"/>
                      <a:gd name="T82" fmla="*/ 1 w 527"/>
                      <a:gd name="T83" fmla="*/ 1 h 187"/>
                      <a:gd name="T84" fmla="*/ 1 w 527"/>
                      <a:gd name="T85" fmla="*/ 1 h 187"/>
                      <a:gd name="T86" fmla="*/ 1 w 527"/>
                      <a:gd name="T87" fmla="*/ 1 h 187"/>
                      <a:gd name="T88" fmla="*/ 1 w 527"/>
                      <a:gd name="T89" fmla="*/ 1 h 187"/>
                      <a:gd name="T90" fmla="*/ 1 w 527"/>
                      <a:gd name="T91" fmla="*/ 1 h 187"/>
                      <a:gd name="T92" fmla="*/ 1 w 527"/>
                      <a:gd name="T93" fmla="*/ 1 h 187"/>
                      <a:gd name="T94" fmla="*/ 1 w 527"/>
                      <a:gd name="T95" fmla="*/ 1 h 187"/>
                      <a:gd name="T96" fmla="*/ 1 w 527"/>
                      <a:gd name="T97" fmla="*/ 1 h 187"/>
                      <a:gd name="T98" fmla="*/ 1 w 527"/>
                      <a:gd name="T99" fmla="*/ 1 h 187"/>
                      <a:gd name="T100" fmla="*/ 1 w 527"/>
                      <a:gd name="T101" fmla="*/ 1 h 187"/>
                      <a:gd name="T102" fmla="*/ 1 w 527"/>
                      <a:gd name="T103" fmla="*/ 1 h 187"/>
                      <a:gd name="T104" fmla="*/ 1 w 527"/>
                      <a:gd name="T105" fmla="*/ 1 h 187"/>
                      <a:gd name="T106" fmla="*/ 1 w 527"/>
                      <a:gd name="T107" fmla="*/ 1 h 187"/>
                      <a:gd name="T108" fmla="*/ 1 w 527"/>
                      <a:gd name="T109" fmla="*/ 1 h 187"/>
                      <a:gd name="T110" fmla="*/ 0 w 527"/>
                      <a:gd name="T111" fmla="*/ 1 h 18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527"/>
                      <a:gd name="T169" fmla="*/ 0 h 187"/>
                      <a:gd name="T170" fmla="*/ 527 w 527"/>
                      <a:gd name="T171" fmla="*/ 187 h 18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527" h="187">
                        <a:moveTo>
                          <a:pt x="0" y="99"/>
                        </a:moveTo>
                        <a:lnTo>
                          <a:pt x="28" y="85"/>
                        </a:lnTo>
                        <a:lnTo>
                          <a:pt x="57" y="71"/>
                        </a:lnTo>
                        <a:lnTo>
                          <a:pt x="87" y="58"/>
                        </a:lnTo>
                        <a:lnTo>
                          <a:pt x="118" y="47"/>
                        </a:lnTo>
                        <a:lnTo>
                          <a:pt x="149" y="37"/>
                        </a:lnTo>
                        <a:lnTo>
                          <a:pt x="180" y="27"/>
                        </a:lnTo>
                        <a:lnTo>
                          <a:pt x="213" y="20"/>
                        </a:lnTo>
                        <a:lnTo>
                          <a:pt x="245" y="14"/>
                        </a:lnTo>
                        <a:lnTo>
                          <a:pt x="277" y="8"/>
                        </a:lnTo>
                        <a:lnTo>
                          <a:pt x="309" y="4"/>
                        </a:lnTo>
                        <a:lnTo>
                          <a:pt x="342" y="1"/>
                        </a:lnTo>
                        <a:lnTo>
                          <a:pt x="375" y="0"/>
                        </a:lnTo>
                        <a:lnTo>
                          <a:pt x="407" y="1"/>
                        </a:lnTo>
                        <a:lnTo>
                          <a:pt x="440" y="3"/>
                        </a:lnTo>
                        <a:lnTo>
                          <a:pt x="472" y="7"/>
                        </a:lnTo>
                        <a:lnTo>
                          <a:pt x="504" y="12"/>
                        </a:lnTo>
                        <a:lnTo>
                          <a:pt x="509" y="15"/>
                        </a:lnTo>
                        <a:lnTo>
                          <a:pt x="514" y="18"/>
                        </a:lnTo>
                        <a:lnTo>
                          <a:pt x="520" y="24"/>
                        </a:lnTo>
                        <a:lnTo>
                          <a:pt x="526" y="30"/>
                        </a:lnTo>
                        <a:lnTo>
                          <a:pt x="527" y="35"/>
                        </a:lnTo>
                        <a:lnTo>
                          <a:pt x="522" y="49"/>
                        </a:lnTo>
                        <a:lnTo>
                          <a:pt x="504" y="58"/>
                        </a:lnTo>
                        <a:lnTo>
                          <a:pt x="486" y="68"/>
                        </a:lnTo>
                        <a:lnTo>
                          <a:pt x="467" y="77"/>
                        </a:lnTo>
                        <a:lnTo>
                          <a:pt x="448" y="86"/>
                        </a:lnTo>
                        <a:lnTo>
                          <a:pt x="428" y="95"/>
                        </a:lnTo>
                        <a:lnTo>
                          <a:pt x="408" y="103"/>
                        </a:lnTo>
                        <a:lnTo>
                          <a:pt x="388" y="112"/>
                        </a:lnTo>
                        <a:lnTo>
                          <a:pt x="368" y="121"/>
                        </a:lnTo>
                        <a:lnTo>
                          <a:pt x="347" y="129"/>
                        </a:lnTo>
                        <a:lnTo>
                          <a:pt x="327" y="137"/>
                        </a:lnTo>
                        <a:lnTo>
                          <a:pt x="306" y="146"/>
                        </a:lnTo>
                        <a:lnTo>
                          <a:pt x="285" y="154"/>
                        </a:lnTo>
                        <a:lnTo>
                          <a:pt x="264" y="162"/>
                        </a:lnTo>
                        <a:lnTo>
                          <a:pt x="244" y="170"/>
                        </a:lnTo>
                        <a:lnTo>
                          <a:pt x="223" y="179"/>
                        </a:lnTo>
                        <a:lnTo>
                          <a:pt x="202" y="187"/>
                        </a:lnTo>
                        <a:lnTo>
                          <a:pt x="190" y="183"/>
                        </a:lnTo>
                        <a:lnTo>
                          <a:pt x="177" y="178"/>
                        </a:lnTo>
                        <a:lnTo>
                          <a:pt x="164" y="173"/>
                        </a:lnTo>
                        <a:lnTo>
                          <a:pt x="152" y="168"/>
                        </a:lnTo>
                        <a:lnTo>
                          <a:pt x="139" y="163"/>
                        </a:lnTo>
                        <a:lnTo>
                          <a:pt x="126" y="157"/>
                        </a:lnTo>
                        <a:lnTo>
                          <a:pt x="115" y="152"/>
                        </a:lnTo>
                        <a:lnTo>
                          <a:pt x="102" y="146"/>
                        </a:lnTo>
                        <a:lnTo>
                          <a:pt x="89" y="141"/>
                        </a:lnTo>
                        <a:lnTo>
                          <a:pt x="77" y="135"/>
                        </a:lnTo>
                        <a:lnTo>
                          <a:pt x="65" y="130"/>
                        </a:lnTo>
                        <a:lnTo>
                          <a:pt x="53" y="124"/>
                        </a:lnTo>
                        <a:lnTo>
                          <a:pt x="40" y="118"/>
                        </a:lnTo>
                        <a:lnTo>
                          <a:pt x="27" y="112"/>
                        </a:lnTo>
                        <a:lnTo>
                          <a:pt x="13" y="108"/>
                        </a:lnTo>
                        <a:lnTo>
                          <a:pt x="1" y="102"/>
                        </a:lnTo>
                        <a:lnTo>
                          <a:pt x="0" y="9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39" name="Freeform 101"/>
                  <p:cNvSpPr>
                    <a:spLocks/>
                  </p:cNvSpPr>
                  <p:nvPr/>
                </p:nvSpPr>
                <p:spPr bwMode="auto">
                  <a:xfrm>
                    <a:off x="2531" y="1629"/>
                    <a:ext cx="51" cy="54"/>
                  </a:xfrm>
                  <a:custGeom>
                    <a:avLst/>
                    <a:gdLst>
                      <a:gd name="T0" fmla="*/ 0 w 101"/>
                      <a:gd name="T1" fmla="*/ 0 h 110"/>
                      <a:gd name="T2" fmla="*/ 1 w 101"/>
                      <a:gd name="T3" fmla="*/ 0 h 110"/>
                      <a:gd name="T4" fmla="*/ 1 w 101"/>
                      <a:gd name="T5" fmla="*/ 0 h 110"/>
                      <a:gd name="T6" fmla="*/ 1 w 101"/>
                      <a:gd name="T7" fmla="*/ 0 h 110"/>
                      <a:gd name="T8" fmla="*/ 1 w 101"/>
                      <a:gd name="T9" fmla="*/ 0 h 110"/>
                      <a:gd name="T10" fmla="*/ 1 w 101"/>
                      <a:gd name="T11" fmla="*/ 0 h 110"/>
                      <a:gd name="T12" fmla="*/ 1 w 101"/>
                      <a:gd name="T13" fmla="*/ 0 h 110"/>
                      <a:gd name="T14" fmla="*/ 1 w 101"/>
                      <a:gd name="T15" fmla="*/ 0 h 110"/>
                      <a:gd name="T16" fmla="*/ 1 w 101"/>
                      <a:gd name="T17" fmla="*/ 0 h 110"/>
                      <a:gd name="T18" fmla="*/ 1 w 101"/>
                      <a:gd name="T19" fmla="*/ 0 h 110"/>
                      <a:gd name="T20" fmla="*/ 1 w 101"/>
                      <a:gd name="T21" fmla="*/ 0 h 110"/>
                      <a:gd name="T22" fmla="*/ 1 w 101"/>
                      <a:gd name="T23" fmla="*/ 0 h 110"/>
                      <a:gd name="T24" fmla="*/ 1 w 101"/>
                      <a:gd name="T25" fmla="*/ 0 h 110"/>
                      <a:gd name="T26" fmla="*/ 1 w 101"/>
                      <a:gd name="T27" fmla="*/ 0 h 110"/>
                      <a:gd name="T28" fmla="*/ 1 w 101"/>
                      <a:gd name="T29" fmla="*/ 0 h 110"/>
                      <a:gd name="T30" fmla="*/ 1 w 101"/>
                      <a:gd name="T31" fmla="*/ 0 h 110"/>
                      <a:gd name="T32" fmla="*/ 1 w 101"/>
                      <a:gd name="T33" fmla="*/ 0 h 110"/>
                      <a:gd name="T34" fmla="*/ 1 w 101"/>
                      <a:gd name="T35" fmla="*/ 0 h 110"/>
                      <a:gd name="T36" fmla="*/ 1 w 101"/>
                      <a:gd name="T37" fmla="*/ 0 h 110"/>
                      <a:gd name="T38" fmla="*/ 1 w 101"/>
                      <a:gd name="T39" fmla="*/ 0 h 110"/>
                      <a:gd name="T40" fmla="*/ 1 w 101"/>
                      <a:gd name="T41" fmla="*/ 0 h 110"/>
                      <a:gd name="T42" fmla="*/ 1 w 101"/>
                      <a:gd name="T43" fmla="*/ 0 h 110"/>
                      <a:gd name="T44" fmla="*/ 1 w 101"/>
                      <a:gd name="T45" fmla="*/ 0 h 110"/>
                      <a:gd name="T46" fmla="*/ 1 w 101"/>
                      <a:gd name="T47" fmla="*/ 0 h 110"/>
                      <a:gd name="T48" fmla="*/ 1 w 101"/>
                      <a:gd name="T49" fmla="*/ 0 h 110"/>
                      <a:gd name="T50" fmla="*/ 0 w 101"/>
                      <a:gd name="T51" fmla="*/ 0 h 110"/>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01"/>
                      <a:gd name="T79" fmla="*/ 0 h 110"/>
                      <a:gd name="T80" fmla="*/ 101 w 101"/>
                      <a:gd name="T81" fmla="*/ 110 h 110"/>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01" h="110">
                        <a:moveTo>
                          <a:pt x="0" y="60"/>
                        </a:moveTo>
                        <a:lnTo>
                          <a:pt x="9" y="49"/>
                        </a:lnTo>
                        <a:lnTo>
                          <a:pt x="19" y="35"/>
                        </a:lnTo>
                        <a:lnTo>
                          <a:pt x="27" y="19"/>
                        </a:lnTo>
                        <a:lnTo>
                          <a:pt x="33" y="0"/>
                        </a:lnTo>
                        <a:lnTo>
                          <a:pt x="35" y="5"/>
                        </a:lnTo>
                        <a:lnTo>
                          <a:pt x="39" y="11"/>
                        </a:lnTo>
                        <a:lnTo>
                          <a:pt x="42" y="17"/>
                        </a:lnTo>
                        <a:lnTo>
                          <a:pt x="46" y="24"/>
                        </a:lnTo>
                        <a:lnTo>
                          <a:pt x="53" y="35"/>
                        </a:lnTo>
                        <a:lnTo>
                          <a:pt x="60" y="45"/>
                        </a:lnTo>
                        <a:lnTo>
                          <a:pt x="66" y="55"/>
                        </a:lnTo>
                        <a:lnTo>
                          <a:pt x="73" y="65"/>
                        </a:lnTo>
                        <a:lnTo>
                          <a:pt x="80" y="76"/>
                        </a:lnTo>
                        <a:lnTo>
                          <a:pt x="87" y="87"/>
                        </a:lnTo>
                        <a:lnTo>
                          <a:pt x="94" y="98"/>
                        </a:lnTo>
                        <a:lnTo>
                          <a:pt x="101" y="110"/>
                        </a:lnTo>
                        <a:lnTo>
                          <a:pt x="88" y="105"/>
                        </a:lnTo>
                        <a:lnTo>
                          <a:pt x="77" y="100"/>
                        </a:lnTo>
                        <a:lnTo>
                          <a:pt x="65" y="95"/>
                        </a:lnTo>
                        <a:lnTo>
                          <a:pt x="54" y="89"/>
                        </a:lnTo>
                        <a:lnTo>
                          <a:pt x="42" y="83"/>
                        </a:lnTo>
                        <a:lnTo>
                          <a:pt x="31" y="78"/>
                        </a:lnTo>
                        <a:lnTo>
                          <a:pt x="18" y="73"/>
                        </a:lnTo>
                        <a:lnTo>
                          <a:pt x="5" y="68"/>
                        </a:lnTo>
                        <a:lnTo>
                          <a:pt x="0" y="6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0" name="Freeform 102"/>
                  <p:cNvSpPr>
                    <a:spLocks/>
                  </p:cNvSpPr>
                  <p:nvPr/>
                </p:nvSpPr>
                <p:spPr bwMode="auto">
                  <a:xfrm>
                    <a:off x="2537" y="1333"/>
                    <a:ext cx="236" cy="75"/>
                  </a:xfrm>
                  <a:custGeom>
                    <a:avLst/>
                    <a:gdLst>
                      <a:gd name="T0" fmla="*/ 0 w 473"/>
                      <a:gd name="T1" fmla="*/ 0 h 151"/>
                      <a:gd name="T2" fmla="*/ 0 w 473"/>
                      <a:gd name="T3" fmla="*/ 0 h 151"/>
                      <a:gd name="T4" fmla="*/ 0 w 473"/>
                      <a:gd name="T5" fmla="*/ 0 h 151"/>
                      <a:gd name="T6" fmla="*/ 0 w 473"/>
                      <a:gd name="T7" fmla="*/ 0 h 151"/>
                      <a:gd name="T8" fmla="*/ 0 w 473"/>
                      <a:gd name="T9" fmla="*/ 0 h 151"/>
                      <a:gd name="T10" fmla="*/ 0 w 473"/>
                      <a:gd name="T11" fmla="*/ 0 h 151"/>
                      <a:gd name="T12" fmla="*/ 0 w 473"/>
                      <a:gd name="T13" fmla="*/ 0 h 151"/>
                      <a:gd name="T14" fmla="*/ 0 w 473"/>
                      <a:gd name="T15" fmla="*/ 0 h 151"/>
                      <a:gd name="T16" fmla="*/ 0 w 473"/>
                      <a:gd name="T17" fmla="*/ 0 h 151"/>
                      <a:gd name="T18" fmla="*/ 0 w 473"/>
                      <a:gd name="T19" fmla="*/ 0 h 151"/>
                      <a:gd name="T20" fmla="*/ 0 w 473"/>
                      <a:gd name="T21" fmla="*/ 0 h 151"/>
                      <a:gd name="T22" fmla="*/ 0 w 473"/>
                      <a:gd name="T23" fmla="*/ 0 h 151"/>
                      <a:gd name="T24" fmla="*/ 0 w 473"/>
                      <a:gd name="T25" fmla="*/ 0 h 151"/>
                      <a:gd name="T26" fmla="*/ 0 w 473"/>
                      <a:gd name="T27" fmla="*/ 0 h 151"/>
                      <a:gd name="T28" fmla="*/ 0 w 473"/>
                      <a:gd name="T29" fmla="*/ 0 h 151"/>
                      <a:gd name="T30" fmla="*/ 0 w 473"/>
                      <a:gd name="T31" fmla="*/ 0 h 151"/>
                      <a:gd name="T32" fmla="*/ 0 w 473"/>
                      <a:gd name="T33" fmla="*/ 0 h 151"/>
                      <a:gd name="T34" fmla="*/ 0 w 473"/>
                      <a:gd name="T35" fmla="*/ 0 h 151"/>
                      <a:gd name="T36" fmla="*/ 0 w 473"/>
                      <a:gd name="T37" fmla="*/ 0 h 151"/>
                      <a:gd name="T38" fmla="*/ 0 w 473"/>
                      <a:gd name="T39" fmla="*/ 0 h 151"/>
                      <a:gd name="T40" fmla="*/ 0 w 473"/>
                      <a:gd name="T41" fmla="*/ 0 h 151"/>
                      <a:gd name="T42" fmla="*/ 0 w 473"/>
                      <a:gd name="T43" fmla="*/ 0 h 151"/>
                      <a:gd name="T44" fmla="*/ 0 w 473"/>
                      <a:gd name="T45" fmla="*/ 0 h 151"/>
                      <a:gd name="T46" fmla="*/ 0 w 473"/>
                      <a:gd name="T47" fmla="*/ 0 h 151"/>
                      <a:gd name="T48" fmla="*/ 0 w 473"/>
                      <a:gd name="T49" fmla="*/ 0 h 151"/>
                      <a:gd name="T50" fmla="*/ 0 w 473"/>
                      <a:gd name="T51" fmla="*/ 0 h 151"/>
                      <a:gd name="T52" fmla="*/ 0 w 473"/>
                      <a:gd name="T53" fmla="*/ 0 h 151"/>
                      <a:gd name="T54" fmla="*/ 0 w 473"/>
                      <a:gd name="T55" fmla="*/ 0 h 151"/>
                      <a:gd name="T56" fmla="*/ 0 w 473"/>
                      <a:gd name="T57" fmla="*/ 0 h 151"/>
                      <a:gd name="T58" fmla="*/ 0 w 473"/>
                      <a:gd name="T59" fmla="*/ 0 h 151"/>
                      <a:gd name="T60" fmla="*/ 0 w 473"/>
                      <a:gd name="T61" fmla="*/ 0 h 151"/>
                      <a:gd name="T62" fmla="*/ 0 w 473"/>
                      <a:gd name="T63" fmla="*/ 0 h 151"/>
                      <a:gd name="T64" fmla="*/ 0 w 473"/>
                      <a:gd name="T65" fmla="*/ 0 h 151"/>
                      <a:gd name="T66" fmla="*/ 0 w 473"/>
                      <a:gd name="T67" fmla="*/ 0 h 151"/>
                      <a:gd name="T68" fmla="*/ 0 w 473"/>
                      <a:gd name="T69" fmla="*/ 0 h 151"/>
                      <a:gd name="T70" fmla="*/ 0 w 473"/>
                      <a:gd name="T71" fmla="*/ 0 h 151"/>
                      <a:gd name="T72" fmla="*/ 0 w 473"/>
                      <a:gd name="T73" fmla="*/ 0 h 151"/>
                      <a:gd name="T74" fmla="*/ 0 w 473"/>
                      <a:gd name="T75" fmla="*/ 0 h 151"/>
                      <a:gd name="T76" fmla="*/ 0 w 473"/>
                      <a:gd name="T77" fmla="*/ 0 h 151"/>
                      <a:gd name="T78" fmla="*/ 0 w 473"/>
                      <a:gd name="T79" fmla="*/ 0 h 151"/>
                      <a:gd name="T80" fmla="*/ 0 w 473"/>
                      <a:gd name="T81" fmla="*/ 0 h 151"/>
                      <a:gd name="T82" fmla="*/ 0 w 473"/>
                      <a:gd name="T83" fmla="*/ 0 h 151"/>
                      <a:gd name="T84" fmla="*/ 0 w 473"/>
                      <a:gd name="T85" fmla="*/ 0 h 151"/>
                      <a:gd name="T86" fmla="*/ 0 w 473"/>
                      <a:gd name="T87" fmla="*/ 0 h 151"/>
                      <a:gd name="T88" fmla="*/ 0 w 473"/>
                      <a:gd name="T89" fmla="*/ 0 h 151"/>
                      <a:gd name="T90" fmla="*/ 0 w 473"/>
                      <a:gd name="T91" fmla="*/ 0 h 151"/>
                      <a:gd name="T92" fmla="*/ 0 w 473"/>
                      <a:gd name="T93" fmla="*/ 0 h 151"/>
                      <a:gd name="T94" fmla="*/ 0 w 473"/>
                      <a:gd name="T95" fmla="*/ 0 h 151"/>
                      <a:gd name="T96" fmla="*/ 0 w 473"/>
                      <a:gd name="T97" fmla="*/ 0 h 151"/>
                      <a:gd name="T98" fmla="*/ 0 w 473"/>
                      <a:gd name="T99" fmla="*/ 0 h 151"/>
                      <a:gd name="T100" fmla="*/ 0 w 473"/>
                      <a:gd name="T101" fmla="*/ 0 h 151"/>
                      <a:gd name="T102" fmla="*/ 0 w 473"/>
                      <a:gd name="T103" fmla="*/ 0 h 151"/>
                      <a:gd name="T104" fmla="*/ 0 w 473"/>
                      <a:gd name="T105" fmla="*/ 0 h 151"/>
                      <a:gd name="T106" fmla="*/ 0 w 473"/>
                      <a:gd name="T107" fmla="*/ 0 h 151"/>
                      <a:gd name="T108" fmla="*/ 0 w 473"/>
                      <a:gd name="T109" fmla="*/ 0 h 151"/>
                      <a:gd name="T110" fmla="*/ 0 w 473"/>
                      <a:gd name="T111" fmla="*/ 0 h 151"/>
                      <a:gd name="T112" fmla="*/ 0 w 473"/>
                      <a:gd name="T113" fmla="*/ 0 h 151"/>
                      <a:gd name="T114" fmla="*/ 0 w 473"/>
                      <a:gd name="T115" fmla="*/ 0 h 151"/>
                      <a:gd name="T116" fmla="*/ 0 w 473"/>
                      <a:gd name="T117" fmla="*/ 0 h 151"/>
                      <a:gd name="T118" fmla="*/ 0 w 473"/>
                      <a:gd name="T119" fmla="*/ 0 h 151"/>
                      <a:gd name="T120" fmla="*/ 0 w 473"/>
                      <a:gd name="T121" fmla="*/ 0 h 15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473"/>
                      <a:gd name="T184" fmla="*/ 0 h 151"/>
                      <a:gd name="T185" fmla="*/ 473 w 473"/>
                      <a:gd name="T186" fmla="*/ 151 h 15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473" h="151">
                        <a:moveTo>
                          <a:pt x="0" y="83"/>
                        </a:moveTo>
                        <a:lnTo>
                          <a:pt x="10" y="77"/>
                        </a:lnTo>
                        <a:lnTo>
                          <a:pt x="22" y="72"/>
                        </a:lnTo>
                        <a:lnTo>
                          <a:pt x="33" y="68"/>
                        </a:lnTo>
                        <a:lnTo>
                          <a:pt x="45" y="63"/>
                        </a:lnTo>
                        <a:lnTo>
                          <a:pt x="56" y="58"/>
                        </a:lnTo>
                        <a:lnTo>
                          <a:pt x="69" y="54"/>
                        </a:lnTo>
                        <a:lnTo>
                          <a:pt x="82" y="50"/>
                        </a:lnTo>
                        <a:lnTo>
                          <a:pt x="94" y="46"/>
                        </a:lnTo>
                        <a:lnTo>
                          <a:pt x="107" y="42"/>
                        </a:lnTo>
                        <a:lnTo>
                          <a:pt x="120" y="38"/>
                        </a:lnTo>
                        <a:lnTo>
                          <a:pt x="132" y="34"/>
                        </a:lnTo>
                        <a:lnTo>
                          <a:pt x="145" y="31"/>
                        </a:lnTo>
                        <a:lnTo>
                          <a:pt x="158" y="26"/>
                        </a:lnTo>
                        <a:lnTo>
                          <a:pt x="170" y="23"/>
                        </a:lnTo>
                        <a:lnTo>
                          <a:pt x="182" y="19"/>
                        </a:lnTo>
                        <a:lnTo>
                          <a:pt x="195" y="15"/>
                        </a:lnTo>
                        <a:lnTo>
                          <a:pt x="211" y="14"/>
                        </a:lnTo>
                        <a:lnTo>
                          <a:pt x="228" y="12"/>
                        </a:lnTo>
                        <a:lnTo>
                          <a:pt x="244" y="11"/>
                        </a:lnTo>
                        <a:lnTo>
                          <a:pt x="260" y="9"/>
                        </a:lnTo>
                        <a:lnTo>
                          <a:pt x="278" y="7"/>
                        </a:lnTo>
                        <a:lnTo>
                          <a:pt x="294" y="6"/>
                        </a:lnTo>
                        <a:lnTo>
                          <a:pt x="310" y="3"/>
                        </a:lnTo>
                        <a:lnTo>
                          <a:pt x="327" y="2"/>
                        </a:lnTo>
                        <a:lnTo>
                          <a:pt x="343" y="1"/>
                        </a:lnTo>
                        <a:lnTo>
                          <a:pt x="359" y="0"/>
                        </a:lnTo>
                        <a:lnTo>
                          <a:pt x="377" y="0"/>
                        </a:lnTo>
                        <a:lnTo>
                          <a:pt x="393" y="0"/>
                        </a:lnTo>
                        <a:lnTo>
                          <a:pt x="410" y="1"/>
                        </a:lnTo>
                        <a:lnTo>
                          <a:pt x="427" y="2"/>
                        </a:lnTo>
                        <a:lnTo>
                          <a:pt x="443" y="4"/>
                        </a:lnTo>
                        <a:lnTo>
                          <a:pt x="461" y="8"/>
                        </a:lnTo>
                        <a:lnTo>
                          <a:pt x="463" y="11"/>
                        </a:lnTo>
                        <a:lnTo>
                          <a:pt x="468" y="14"/>
                        </a:lnTo>
                        <a:lnTo>
                          <a:pt x="471" y="17"/>
                        </a:lnTo>
                        <a:lnTo>
                          <a:pt x="473" y="23"/>
                        </a:lnTo>
                        <a:lnTo>
                          <a:pt x="456" y="32"/>
                        </a:lnTo>
                        <a:lnTo>
                          <a:pt x="438" y="41"/>
                        </a:lnTo>
                        <a:lnTo>
                          <a:pt x="419" y="50"/>
                        </a:lnTo>
                        <a:lnTo>
                          <a:pt x="400" y="60"/>
                        </a:lnTo>
                        <a:lnTo>
                          <a:pt x="381" y="69"/>
                        </a:lnTo>
                        <a:lnTo>
                          <a:pt x="362" y="78"/>
                        </a:lnTo>
                        <a:lnTo>
                          <a:pt x="341" y="87"/>
                        </a:lnTo>
                        <a:lnTo>
                          <a:pt x="321" y="95"/>
                        </a:lnTo>
                        <a:lnTo>
                          <a:pt x="301" y="105"/>
                        </a:lnTo>
                        <a:lnTo>
                          <a:pt x="280" y="113"/>
                        </a:lnTo>
                        <a:lnTo>
                          <a:pt x="259" y="119"/>
                        </a:lnTo>
                        <a:lnTo>
                          <a:pt x="238" y="126"/>
                        </a:lnTo>
                        <a:lnTo>
                          <a:pt x="218" y="133"/>
                        </a:lnTo>
                        <a:lnTo>
                          <a:pt x="197" y="140"/>
                        </a:lnTo>
                        <a:lnTo>
                          <a:pt x="175" y="146"/>
                        </a:lnTo>
                        <a:lnTo>
                          <a:pt x="154" y="151"/>
                        </a:lnTo>
                        <a:lnTo>
                          <a:pt x="136" y="141"/>
                        </a:lnTo>
                        <a:lnTo>
                          <a:pt x="119" y="133"/>
                        </a:lnTo>
                        <a:lnTo>
                          <a:pt x="99" y="125"/>
                        </a:lnTo>
                        <a:lnTo>
                          <a:pt x="81" y="116"/>
                        </a:lnTo>
                        <a:lnTo>
                          <a:pt x="61" y="108"/>
                        </a:lnTo>
                        <a:lnTo>
                          <a:pt x="40" y="100"/>
                        </a:lnTo>
                        <a:lnTo>
                          <a:pt x="21" y="92"/>
                        </a:lnTo>
                        <a:lnTo>
                          <a:pt x="0" y="8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1" name="Freeform 103"/>
                  <p:cNvSpPr>
                    <a:spLocks/>
                  </p:cNvSpPr>
                  <p:nvPr/>
                </p:nvSpPr>
                <p:spPr bwMode="auto">
                  <a:xfrm>
                    <a:off x="2587" y="1713"/>
                    <a:ext cx="55" cy="54"/>
                  </a:xfrm>
                  <a:custGeom>
                    <a:avLst/>
                    <a:gdLst>
                      <a:gd name="T0" fmla="*/ 0 w 111"/>
                      <a:gd name="T1" fmla="*/ 1 h 107"/>
                      <a:gd name="T2" fmla="*/ 0 w 111"/>
                      <a:gd name="T3" fmla="*/ 1 h 107"/>
                      <a:gd name="T4" fmla="*/ 0 w 111"/>
                      <a:gd name="T5" fmla="*/ 1 h 107"/>
                      <a:gd name="T6" fmla="*/ 0 w 111"/>
                      <a:gd name="T7" fmla="*/ 1 h 107"/>
                      <a:gd name="T8" fmla="*/ 0 w 111"/>
                      <a:gd name="T9" fmla="*/ 1 h 107"/>
                      <a:gd name="T10" fmla="*/ 0 w 111"/>
                      <a:gd name="T11" fmla="*/ 1 h 107"/>
                      <a:gd name="T12" fmla="*/ 0 w 111"/>
                      <a:gd name="T13" fmla="*/ 1 h 107"/>
                      <a:gd name="T14" fmla="*/ 0 w 111"/>
                      <a:gd name="T15" fmla="*/ 1 h 107"/>
                      <a:gd name="T16" fmla="*/ 0 w 111"/>
                      <a:gd name="T17" fmla="*/ 1 h 107"/>
                      <a:gd name="T18" fmla="*/ 0 w 111"/>
                      <a:gd name="T19" fmla="*/ 1 h 107"/>
                      <a:gd name="T20" fmla="*/ 0 w 111"/>
                      <a:gd name="T21" fmla="*/ 1 h 107"/>
                      <a:gd name="T22" fmla="*/ 0 w 111"/>
                      <a:gd name="T23" fmla="*/ 1 h 107"/>
                      <a:gd name="T24" fmla="*/ 0 w 111"/>
                      <a:gd name="T25" fmla="*/ 0 h 107"/>
                      <a:gd name="T26" fmla="*/ 0 w 111"/>
                      <a:gd name="T27" fmla="*/ 1 h 107"/>
                      <a:gd name="T28" fmla="*/ 0 w 111"/>
                      <a:gd name="T29" fmla="*/ 1 h 107"/>
                      <a:gd name="T30" fmla="*/ 0 w 111"/>
                      <a:gd name="T31" fmla="*/ 1 h 107"/>
                      <a:gd name="T32" fmla="*/ 0 w 111"/>
                      <a:gd name="T33" fmla="*/ 1 h 107"/>
                      <a:gd name="T34" fmla="*/ 0 w 111"/>
                      <a:gd name="T35" fmla="*/ 1 h 107"/>
                      <a:gd name="T36" fmla="*/ 0 w 111"/>
                      <a:gd name="T37" fmla="*/ 1 h 107"/>
                      <a:gd name="T38" fmla="*/ 0 w 111"/>
                      <a:gd name="T39" fmla="*/ 1 h 107"/>
                      <a:gd name="T40" fmla="*/ 0 w 111"/>
                      <a:gd name="T41" fmla="*/ 1 h 107"/>
                      <a:gd name="T42" fmla="*/ 0 w 111"/>
                      <a:gd name="T43" fmla="*/ 1 h 107"/>
                      <a:gd name="T44" fmla="*/ 0 w 111"/>
                      <a:gd name="T45" fmla="*/ 1 h 107"/>
                      <a:gd name="T46" fmla="*/ 0 w 111"/>
                      <a:gd name="T47" fmla="*/ 1 h 107"/>
                      <a:gd name="T48" fmla="*/ 0 w 111"/>
                      <a:gd name="T49" fmla="*/ 1 h 107"/>
                      <a:gd name="T50" fmla="*/ 0 w 111"/>
                      <a:gd name="T51" fmla="*/ 1 h 107"/>
                      <a:gd name="T52" fmla="*/ 0 w 111"/>
                      <a:gd name="T53" fmla="*/ 1 h 107"/>
                      <a:gd name="T54" fmla="*/ 0 w 111"/>
                      <a:gd name="T55" fmla="*/ 1 h 107"/>
                      <a:gd name="T56" fmla="*/ 0 w 111"/>
                      <a:gd name="T57" fmla="*/ 1 h 107"/>
                      <a:gd name="T58" fmla="*/ 0 w 111"/>
                      <a:gd name="T59" fmla="*/ 1 h 107"/>
                      <a:gd name="T60" fmla="*/ 0 w 111"/>
                      <a:gd name="T61" fmla="*/ 1 h 107"/>
                      <a:gd name="T62" fmla="*/ 0 w 111"/>
                      <a:gd name="T63" fmla="*/ 1 h 107"/>
                      <a:gd name="T64" fmla="*/ 0 w 111"/>
                      <a:gd name="T65" fmla="*/ 1 h 107"/>
                      <a:gd name="T66" fmla="*/ 0 w 111"/>
                      <a:gd name="T67" fmla="*/ 1 h 107"/>
                      <a:gd name="T68" fmla="*/ 0 w 111"/>
                      <a:gd name="T69" fmla="*/ 1 h 107"/>
                      <a:gd name="T70" fmla="*/ 0 w 111"/>
                      <a:gd name="T71" fmla="*/ 1 h 107"/>
                      <a:gd name="T72" fmla="*/ 0 w 111"/>
                      <a:gd name="T73" fmla="*/ 1 h 107"/>
                      <a:gd name="T74" fmla="*/ 0 w 111"/>
                      <a:gd name="T75" fmla="*/ 1 h 107"/>
                      <a:gd name="T76" fmla="*/ 0 w 111"/>
                      <a:gd name="T77" fmla="*/ 1 h 107"/>
                      <a:gd name="T78" fmla="*/ 0 w 111"/>
                      <a:gd name="T79" fmla="*/ 1 h 107"/>
                      <a:gd name="T80" fmla="*/ 0 w 111"/>
                      <a:gd name="T81" fmla="*/ 1 h 107"/>
                      <a:gd name="T82" fmla="*/ 0 w 111"/>
                      <a:gd name="T83" fmla="*/ 1 h 107"/>
                      <a:gd name="T84" fmla="*/ 0 w 111"/>
                      <a:gd name="T85" fmla="*/ 1 h 107"/>
                      <a:gd name="T86" fmla="*/ 0 w 111"/>
                      <a:gd name="T87" fmla="*/ 1 h 107"/>
                      <a:gd name="T88" fmla="*/ 0 w 111"/>
                      <a:gd name="T89" fmla="*/ 1 h 107"/>
                      <a:gd name="T90" fmla="*/ 0 w 111"/>
                      <a:gd name="T91" fmla="*/ 1 h 107"/>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11"/>
                      <a:gd name="T139" fmla="*/ 0 h 107"/>
                      <a:gd name="T140" fmla="*/ 111 w 111"/>
                      <a:gd name="T141" fmla="*/ 107 h 107"/>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11" h="107">
                        <a:moveTo>
                          <a:pt x="0" y="42"/>
                        </a:moveTo>
                        <a:lnTo>
                          <a:pt x="2" y="35"/>
                        </a:lnTo>
                        <a:lnTo>
                          <a:pt x="6" y="29"/>
                        </a:lnTo>
                        <a:lnTo>
                          <a:pt x="10" y="25"/>
                        </a:lnTo>
                        <a:lnTo>
                          <a:pt x="13" y="19"/>
                        </a:lnTo>
                        <a:lnTo>
                          <a:pt x="20" y="15"/>
                        </a:lnTo>
                        <a:lnTo>
                          <a:pt x="27" y="13"/>
                        </a:lnTo>
                        <a:lnTo>
                          <a:pt x="34" y="11"/>
                        </a:lnTo>
                        <a:lnTo>
                          <a:pt x="42" y="8"/>
                        </a:lnTo>
                        <a:lnTo>
                          <a:pt x="49" y="6"/>
                        </a:lnTo>
                        <a:lnTo>
                          <a:pt x="57" y="4"/>
                        </a:lnTo>
                        <a:lnTo>
                          <a:pt x="66" y="3"/>
                        </a:lnTo>
                        <a:lnTo>
                          <a:pt x="74" y="0"/>
                        </a:lnTo>
                        <a:lnTo>
                          <a:pt x="80" y="1"/>
                        </a:lnTo>
                        <a:lnTo>
                          <a:pt x="86" y="3"/>
                        </a:lnTo>
                        <a:lnTo>
                          <a:pt x="91" y="6"/>
                        </a:lnTo>
                        <a:lnTo>
                          <a:pt x="98" y="10"/>
                        </a:lnTo>
                        <a:lnTo>
                          <a:pt x="102" y="14"/>
                        </a:lnTo>
                        <a:lnTo>
                          <a:pt x="105" y="19"/>
                        </a:lnTo>
                        <a:lnTo>
                          <a:pt x="109" y="25"/>
                        </a:lnTo>
                        <a:lnTo>
                          <a:pt x="111" y="33"/>
                        </a:lnTo>
                        <a:lnTo>
                          <a:pt x="111" y="49"/>
                        </a:lnTo>
                        <a:lnTo>
                          <a:pt x="110" y="65"/>
                        </a:lnTo>
                        <a:lnTo>
                          <a:pt x="105" y="81"/>
                        </a:lnTo>
                        <a:lnTo>
                          <a:pt x="97" y="94"/>
                        </a:lnTo>
                        <a:lnTo>
                          <a:pt x="92" y="96"/>
                        </a:lnTo>
                        <a:lnTo>
                          <a:pt x="88" y="98"/>
                        </a:lnTo>
                        <a:lnTo>
                          <a:pt x="84" y="103"/>
                        </a:lnTo>
                        <a:lnTo>
                          <a:pt x="79" y="107"/>
                        </a:lnTo>
                        <a:lnTo>
                          <a:pt x="72" y="107"/>
                        </a:lnTo>
                        <a:lnTo>
                          <a:pt x="65" y="107"/>
                        </a:lnTo>
                        <a:lnTo>
                          <a:pt x="57" y="107"/>
                        </a:lnTo>
                        <a:lnTo>
                          <a:pt x="49" y="107"/>
                        </a:lnTo>
                        <a:lnTo>
                          <a:pt x="43" y="106"/>
                        </a:lnTo>
                        <a:lnTo>
                          <a:pt x="38" y="105"/>
                        </a:lnTo>
                        <a:lnTo>
                          <a:pt x="34" y="103"/>
                        </a:lnTo>
                        <a:lnTo>
                          <a:pt x="29" y="100"/>
                        </a:lnTo>
                        <a:lnTo>
                          <a:pt x="25" y="98"/>
                        </a:lnTo>
                        <a:lnTo>
                          <a:pt x="20" y="95"/>
                        </a:lnTo>
                        <a:lnTo>
                          <a:pt x="16" y="92"/>
                        </a:lnTo>
                        <a:lnTo>
                          <a:pt x="12" y="89"/>
                        </a:lnTo>
                        <a:lnTo>
                          <a:pt x="10" y="82"/>
                        </a:lnTo>
                        <a:lnTo>
                          <a:pt x="7" y="74"/>
                        </a:lnTo>
                        <a:lnTo>
                          <a:pt x="4" y="67"/>
                        </a:lnTo>
                        <a:lnTo>
                          <a:pt x="0" y="58"/>
                        </a:lnTo>
                        <a:lnTo>
                          <a:pt x="0" y="4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2" name="Freeform 104"/>
                  <p:cNvSpPr>
                    <a:spLocks/>
                  </p:cNvSpPr>
                  <p:nvPr/>
                </p:nvSpPr>
                <p:spPr bwMode="auto">
                  <a:xfrm>
                    <a:off x="2596" y="1721"/>
                    <a:ext cx="37" cy="38"/>
                  </a:xfrm>
                  <a:custGeom>
                    <a:avLst/>
                    <a:gdLst>
                      <a:gd name="T0" fmla="*/ 0 w 74"/>
                      <a:gd name="T1" fmla="*/ 1 h 76"/>
                      <a:gd name="T2" fmla="*/ 1 w 74"/>
                      <a:gd name="T3" fmla="*/ 1 h 76"/>
                      <a:gd name="T4" fmla="*/ 1 w 74"/>
                      <a:gd name="T5" fmla="*/ 1 h 76"/>
                      <a:gd name="T6" fmla="*/ 1 w 74"/>
                      <a:gd name="T7" fmla="*/ 1 h 76"/>
                      <a:gd name="T8" fmla="*/ 1 w 74"/>
                      <a:gd name="T9" fmla="*/ 1 h 76"/>
                      <a:gd name="T10" fmla="*/ 1 w 74"/>
                      <a:gd name="T11" fmla="*/ 1 h 76"/>
                      <a:gd name="T12" fmla="*/ 1 w 74"/>
                      <a:gd name="T13" fmla="*/ 1 h 76"/>
                      <a:gd name="T14" fmla="*/ 1 w 74"/>
                      <a:gd name="T15" fmla="*/ 1 h 76"/>
                      <a:gd name="T16" fmla="*/ 1 w 74"/>
                      <a:gd name="T17" fmla="*/ 1 h 76"/>
                      <a:gd name="T18" fmla="*/ 1 w 74"/>
                      <a:gd name="T19" fmla="*/ 0 h 76"/>
                      <a:gd name="T20" fmla="*/ 1 w 74"/>
                      <a:gd name="T21" fmla="*/ 1 h 76"/>
                      <a:gd name="T22" fmla="*/ 1 w 74"/>
                      <a:gd name="T23" fmla="*/ 1 h 76"/>
                      <a:gd name="T24" fmla="*/ 1 w 74"/>
                      <a:gd name="T25" fmla="*/ 1 h 76"/>
                      <a:gd name="T26" fmla="*/ 1 w 74"/>
                      <a:gd name="T27" fmla="*/ 1 h 76"/>
                      <a:gd name="T28" fmla="*/ 1 w 74"/>
                      <a:gd name="T29" fmla="*/ 1 h 76"/>
                      <a:gd name="T30" fmla="*/ 1 w 74"/>
                      <a:gd name="T31" fmla="*/ 1 h 76"/>
                      <a:gd name="T32" fmla="*/ 1 w 74"/>
                      <a:gd name="T33" fmla="*/ 1 h 76"/>
                      <a:gd name="T34" fmla="*/ 1 w 74"/>
                      <a:gd name="T35" fmla="*/ 1 h 76"/>
                      <a:gd name="T36" fmla="*/ 1 w 74"/>
                      <a:gd name="T37" fmla="*/ 1 h 76"/>
                      <a:gd name="T38" fmla="*/ 1 w 74"/>
                      <a:gd name="T39" fmla="*/ 1 h 76"/>
                      <a:gd name="T40" fmla="*/ 1 w 74"/>
                      <a:gd name="T41" fmla="*/ 1 h 76"/>
                      <a:gd name="T42" fmla="*/ 1 w 74"/>
                      <a:gd name="T43" fmla="*/ 1 h 76"/>
                      <a:gd name="T44" fmla="*/ 1 w 74"/>
                      <a:gd name="T45" fmla="*/ 1 h 76"/>
                      <a:gd name="T46" fmla="*/ 1 w 74"/>
                      <a:gd name="T47" fmla="*/ 1 h 76"/>
                      <a:gd name="T48" fmla="*/ 1 w 74"/>
                      <a:gd name="T49" fmla="*/ 1 h 76"/>
                      <a:gd name="T50" fmla="*/ 1 w 74"/>
                      <a:gd name="T51" fmla="*/ 1 h 76"/>
                      <a:gd name="T52" fmla="*/ 1 w 74"/>
                      <a:gd name="T53" fmla="*/ 1 h 76"/>
                      <a:gd name="T54" fmla="*/ 1 w 74"/>
                      <a:gd name="T55" fmla="*/ 1 h 76"/>
                      <a:gd name="T56" fmla="*/ 1 w 74"/>
                      <a:gd name="T57" fmla="*/ 1 h 76"/>
                      <a:gd name="T58" fmla="*/ 1 w 74"/>
                      <a:gd name="T59" fmla="*/ 1 h 76"/>
                      <a:gd name="T60" fmla="*/ 1 w 74"/>
                      <a:gd name="T61" fmla="*/ 1 h 76"/>
                      <a:gd name="T62" fmla="*/ 1 w 74"/>
                      <a:gd name="T63" fmla="*/ 1 h 76"/>
                      <a:gd name="T64" fmla="*/ 1 w 74"/>
                      <a:gd name="T65" fmla="*/ 1 h 76"/>
                      <a:gd name="T66" fmla="*/ 1 w 74"/>
                      <a:gd name="T67" fmla="*/ 1 h 76"/>
                      <a:gd name="T68" fmla="*/ 0 w 74"/>
                      <a:gd name="T69" fmla="*/ 1 h 76"/>
                      <a:gd name="T70" fmla="*/ 0 w 74"/>
                      <a:gd name="T71" fmla="*/ 1 h 7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74"/>
                      <a:gd name="T109" fmla="*/ 0 h 76"/>
                      <a:gd name="T110" fmla="*/ 74 w 74"/>
                      <a:gd name="T111" fmla="*/ 76 h 7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74" h="76">
                        <a:moveTo>
                          <a:pt x="0" y="33"/>
                        </a:moveTo>
                        <a:lnTo>
                          <a:pt x="4" y="21"/>
                        </a:lnTo>
                        <a:lnTo>
                          <a:pt x="9" y="16"/>
                        </a:lnTo>
                        <a:lnTo>
                          <a:pt x="13" y="14"/>
                        </a:lnTo>
                        <a:lnTo>
                          <a:pt x="19" y="12"/>
                        </a:lnTo>
                        <a:lnTo>
                          <a:pt x="25" y="10"/>
                        </a:lnTo>
                        <a:lnTo>
                          <a:pt x="32" y="8"/>
                        </a:lnTo>
                        <a:lnTo>
                          <a:pt x="39" y="6"/>
                        </a:lnTo>
                        <a:lnTo>
                          <a:pt x="46" y="4"/>
                        </a:lnTo>
                        <a:lnTo>
                          <a:pt x="53" y="0"/>
                        </a:lnTo>
                        <a:lnTo>
                          <a:pt x="57" y="3"/>
                        </a:lnTo>
                        <a:lnTo>
                          <a:pt x="62" y="4"/>
                        </a:lnTo>
                        <a:lnTo>
                          <a:pt x="66" y="6"/>
                        </a:lnTo>
                        <a:lnTo>
                          <a:pt x="70" y="8"/>
                        </a:lnTo>
                        <a:lnTo>
                          <a:pt x="72" y="19"/>
                        </a:lnTo>
                        <a:lnTo>
                          <a:pt x="73" y="29"/>
                        </a:lnTo>
                        <a:lnTo>
                          <a:pt x="73" y="39"/>
                        </a:lnTo>
                        <a:lnTo>
                          <a:pt x="74" y="51"/>
                        </a:lnTo>
                        <a:lnTo>
                          <a:pt x="69" y="64"/>
                        </a:lnTo>
                        <a:lnTo>
                          <a:pt x="65" y="67"/>
                        </a:lnTo>
                        <a:lnTo>
                          <a:pt x="62" y="70"/>
                        </a:lnTo>
                        <a:lnTo>
                          <a:pt x="57" y="73"/>
                        </a:lnTo>
                        <a:lnTo>
                          <a:pt x="50" y="76"/>
                        </a:lnTo>
                        <a:lnTo>
                          <a:pt x="45" y="76"/>
                        </a:lnTo>
                        <a:lnTo>
                          <a:pt x="39" y="76"/>
                        </a:lnTo>
                        <a:lnTo>
                          <a:pt x="33" y="75"/>
                        </a:lnTo>
                        <a:lnTo>
                          <a:pt x="28" y="73"/>
                        </a:lnTo>
                        <a:lnTo>
                          <a:pt x="23" y="72"/>
                        </a:lnTo>
                        <a:lnTo>
                          <a:pt x="18" y="69"/>
                        </a:lnTo>
                        <a:lnTo>
                          <a:pt x="12" y="67"/>
                        </a:lnTo>
                        <a:lnTo>
                          <a:pt x="8" y="64"/>
                        </a:lnTo>
                        <a:lnTo>
                          <a:pt x="5" y="61"/>
                        </a:lnTo>
                        <a:lnTo>
                          <a:pt x="4" y="57"/>
                        </a:lnTo>
                        <a:lnTo>
                          <a:pt x="2" y="51"/>
                        </a:lnTo>
                        <a:lnTo>
                          <a:pt x="0" y="45"/>
                        </a:lnTo>
                        <a:lnTo>
                          <a:pt x="0" y="3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3" name="Freeform 105"/>
                  <p:cNvSpPr>
                    <a:spLocks/>
                  </p:cNvSpPr>
                  <p:nvPr/>
                </p:nvSpPr>
                <p:spPr bwMode="auto">
                  <a:xfrm>
                    <a:off x="2603" y="1729"/>
                    <a:ext cx="26" cy="21"/>
                  </a:xfrm>
                  <a:custGeom>
                    <a:avLst/>
                    <a:gdLst>
                      <a:gd name="T0" fmla="*/ 0 w 51"/>
                      <a:gd name="T1" fmla="*/ 0 h 43"/>
                      <a:gd name="T2" fmla="*/ 1 w 51"/>
                      <a:gd name="T3" fmla="*/ 0 h 43"/>
                      <a:gd name="T4" fmla="*/ 1 w 51"/>
                      <a:gd name="T5" fmla="*/ 0 h 43"/>
                      <a:gd name="T6" fmla="*/ 1 w 51"/>
                      <a:gd name="T7" fmla="*/ 0 h 43"/>
                      <a:gd name="T8" fmla="*/ 1 w 51"/>
                      <a:gd name="T9" fmla="*/ 0 h 43"/>
                      <a:gd name="T10" fmla="*/ 1 w 51"/>
                      <a:gd name="T11" fmla="*/ 0 h 43"/>
                      <a:gd name="T12" fmla="*/ 1 w 51"/>
                      <a:gd name="T13" fmla="*/ 0 h 43"/>
                      <a:gd name="T14" fmla="*/ 1 w 51"/>
                      <a:gd name="T15" fmla="*/ 0 h 43"/>
                      <a:gd name="T16" fmla="*/ 1 w 51"/>
                      <a:gd name="T17" fmla="*/ 0 h 43"/>
                      <a:gd name="T18" fmla="*/ 1 w 51"/>
                      <a:gd name="T19" fmla="*/ 0 h 43"/>
                      <a:gd name="T20" fmla="*/ 1 w 51"/>
                      <a:gd name="T21" fmla="*/ 0 h 43"/>
                      <a:gd name="T22" fmla="*/ 1 w 51"/>
                      <a:gd name="T23" fmla="*/ 0 h 43"/>
                      <a:gd name="T24" fmla="*/ 1 w 51"/>
                      <a:gd name="T25" fmla="*/ 0 h 43"/>
                      <a:gd name="T26" fmla="*/ 1 w 51"/>
                      <a:gd name="T27" fmla="*/ 0 h 43"/>
                      <a:gd name="T28" fmla="*/ 1 w 51"/>
                      <a:gd name="T29" fmla="*/ 0 h 43"/>
                      <a:gd name="T30" fmla="*/ 1 w 51"/>
                      <a:gd name="T31" fmla="*/ 0 h 43"/>
                      <a:gd name="T32" fmla="*/ 1 w 51"/>
                      <a:gd name="T33" fmla="*/ 0 h 43"/>
                      <a:gd name="T34" fmla="*/ 1 w 51"/>
                      <a:gd name="T35" fmla="*/ 0 h 43"/>
                      <a:gd name="T36" fmla="*/ 1 w 51"/>
                      <a:gd name="T37" fmla="*/ 0 h 43"/>
                      <a:gd name="T38" fmla="*/ 0 w 51"/>
                      <a:gd name="T39" fmla="*/ 0 h 43"/>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1"/>
                      <a:gd name="T61" fmla="*/ 0 h 43"/>
                      <a:gd name="T62" fmla="*/ 51 w 51"/>
                      <a:gd name="T63" fmla="*/ 43 h 43"/>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1" h="43">
                        <a:moveTo>
                          <a:pt x="0" y="23"/>
                        </a:moveTo>
                        <a:lnTo>
                          <a:pt x="5" y="18"/>
                        </a:lnTo>
                        <a:lnTo>
                          <a:pt x="9" y="11"/>
                        </a:lnTo>
                        <a:lnTo>
                          <a:pt x="12" y="5"/>
                        </a:lnTo>
                        <a:lnTo>
                          <a:pt x="19" y="0"/>
                        </a:lnTo>
                        <a:lnTo>
                          <a:pt x="38" y="3"/>
                        </a:lnTo>
                        <a:lnTo>
                          <a:pt x="41" y="7"/>
                        </a:lnTo>
                        <a:lnTo>
                          <a:pt x="45" y="11"/>
                        </a:lnTo>
                        <a:lnTo>
                          <a:pt x="48" y="14"/>
                        </a:lnTo>
                        <a:lnTo>
                          <a:pt x="51" y="19"/>
                        </a:lnTo>
                        <a:lnTo>
                          <a:pt x="46" y="37"/>
                        </a:lnTo>
                        <a:lnTo>
                          <a:pt x="41" y="38"/>
                        </a:lnTo>
                        <a:lnTo>
                          <a:pt x="38" y="40"/>
                        </a:lnTo>
                        <a:lnTo>
                          <a:pt x="33" y="42"/>
                        </a:lnTo>
                        <a:lnTo>
                          <a:pt x="28" y="43"/>
                        </a:lnTo>
                        <a:lnTo>
                          <a:pt x="16" y="42"/>
                        </a:lnTo>
                        <a:lnTo>
                          <a:pt x="11" y="40"/>
                        </a:lnTo>
                        <a:lnTo>
                          <a:pt x="8" y="35"/>
                        </a:lnTo>
                        <a:lnTo>
                          <a:pt x="4" y="29"/>
                        </a:lnTo>
                        <a:lnTo>
                          <a:pt x="0" y="2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4" name="Freeform 106"/>
                  <p:cNvSpPr>
                    <a:spLocks/>
                  </p:cNvSpPr>
                  <p:nvPr/>
                </p:nvSpPr>
                <p:spPr bwMode="auto">
                  <a:xfrm>
                    <a:off x="2632" y="1753"/>
                    <a:ext cx="55" cy="38"/>
                  </a:xfrm>
                  <a:custGeom>
                    <a:avLst/>
                    <a:gdLst>
                      <a:gd name="T0" fmla="*/ 0 w 111"/>
                      <a:gd name="T1" fmla="*/ 1 h 76"/>
                      <a:gd name="T2" fmla="*/ 0 w 111"/>
                      <a:gd name="T3" fmla="*/ 1 h 76"/>
                      <a:gd name="T4" fmla="*/ 0 w 111"/>
                      <a:gd name="T5" fmla="*/ 1 h 76"/>
                      <a:gd name="T6" fmla="*/ 0 w 111"/>
                      <a:gd name="T7" fmla="*/ 1 h 76"/>
                      <a:gd name="T8" fmla="*/ 0 w 111"/>
                      <a:gd name="T9" fmla="*/ 1 h 76"/>
                      <a:gd name="T10" fmla="*/ 0 w 111"/>
                      <a:gd name="T11" fmla="*/ 1 h 76"/>
                      <a:gd name="T12" fmla="*/ 0 w 111"/>
                      <a:gd name="T13" fmla="*/ 1 h 76"/>
                      <a:gd name="T14" fmla="*/ 0 w 111"/>
                      <a:gd name="T15" fmla="*/ 0 h 76"/>
                      <a:gd name="T16" fmla="*/ 0 w 111"/>
                      <a:gd name="T17" fmla="*/ 0 h 76"/>
                      <a:gd name="T18" fmla="*/ 0 w 111"/>
                      <a:gd name="T19" fmla="*/ 1 h 76"/>
                      <a:gd name="T20" fmla="*/ 0 w 111"/>
                      <a:gd name="T21" fmla="*/ 1 h 76"/>
                      <a:gd name="T22" fmla="*/ 0 w 111"/>
                      <a:gd name="T23" fmla="*/ 1 h 76"/>
                      <a:gd name="T24" fmla="*/ 0 w 111"/>
                      <a:gd name="T25" fmla="*/ 1 h 76"/>
                      <a:gd name="T26" fmla="*/ 0 w 111"/>
                      <a:gd name="T27" fmla="*/ 1 h 76"/>
                      <a:gd name="T28" fmla="*/ 0 w 111"/>
                      <a:gd name="T29" fmla="*/ 1 h 76"/>
                      <a:gd name="T30" fmla="*/ 0 w 111"/>
                      <a:gd name="T31" fmla="*/ 1 h 76"/>
                      <a:gd name="T32" fmla="*/ 0 w 111"/>
                      <a:gd name="T33" fmla="*/ 1 h 76"/>
                      <a:gd name="T34" fmla="*/ 0 w 111"/>
                      <a:gd name="T35" fmla="*/ 1 h 76"/>
                      <a:gd name="T36" fmla="*/ 0 w 111"/>
                      <a:gd name="T37" fmla="*/ 1 h 76"/>
                      <a:gd name="T38" fmla="*/ 0 w 111"/>
                      <a:gd name="T39" fmla="*/ 1 h 76"/>
                      <a:gd name="T40" fmla="*/ 0 w 111"/>
                      <a:gd name="T41" fmla="*/ 1 h 76"/>
                      <a:gd name="T42" fmla="*/ 0 w 111"/>
                      <a:gd name="T43" fmla="*/ 1 h 76"/>
                      <a:gd name="T44" fmla="*/ 0 w 111"/>
                      <a:gd name="T45" fmla="*/ 1 h 76"/>
                      <a:gd name="T46" fmla="*/ 0 w 111"/>
                      <a:gd name="T47" fmla="*/ 1 h 76"/>
                      <a:gd name="T48" fmla="*/ 0 w 111"/>
                      <a:gd name="T49" fmla="*/ 1 h 76"/>
                      <a:gd name="T50" fmla="*/ 0 w 111"/>
                      <a:gd name="T51" fmla="*/ 1 h 76"/>
                      <a:gd name="T52" fmla="*/ 0 w 111"/>
                      <a:gd name="T53" fmla="*/ 1 h 76"/>
                      <a:gd name="T54" fmla="*/ 0 w 111"/>
                      <a:gd name="T55" fmla="*/ 1 h 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1"/>
                      <a:gd name="T85" fmla="*/ 0 h 76"/>
                      <a:gd name="T86" fmla="*/ 111 w 111"/>
                      <a:gd name="T87" fmla="*/ 76 h 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1" h="76">
                        <a:moveTo>
                          <a:pt x="0" y="41"/>
                        </a:moveTo>
                        <a:lnTo>
                          <a:pt x="7" y="30"/>
                        </a:lnTo>
                        <a:lnTo>
                          <a:pt x="19" y="26"/>
                        </a:lnTo>
                        <a:lnTo>
                          <a:pt x="23" y="23"/>
                        </a:lnTo>
                        <a:lnTo>
                          <a:pt x="26" y="18"/>
                        </a:lnTo>
                        <a:lnTo>
                          <a:pt x="29" y="11"/>
                        </a:lnTo>
                        <a:lnTo>
                          <a:pt x="32" y="6"/>
                        </a:lnTo>
                        <a:lnTo>
                          <a:pt x="37" y="0"/>
                        </a:lnTo>
                        <a:lnTo>
                          <a:pt x="49" y="0"/>
                        </a:lnTo>
                        <a:lnTo>
                          <a:pt x="57" y="7"/>
                        </a:lnTo>
                        <a:lnTo>
                          <a:pt x="65" y="14"/>
                        </a:lnTo>
                        <a:lnTo>
                          <a:pt x="73" y="22"/>
                        </a:lnTo>
                        <a:lnTo>
                          <a:pt x="81" y="30"/>
                        </a:lnTo>
                        <a:lnTo>
                          <a:pt x="89" y="38"/>
                        </a:lnTo>
                        <a:lnTo>
                          <a:pt x="96" y="46"/>
                        </a:lnTo>
                        <a:lnTo>
                          <a:pt x="104" y="55"/>
                        </a:lnTo>
                        <a:lnTo>
                          <a:pt x="111" y="63"/>
                        </a:lnTo>
                        <a:lnTo>
                          <a:pt x="108" y="74"/>
                        </a:lnTo>
                        <a:lnTo>
                          <a:pt x="103" y="76"/>
                        </a:lnTo>
                        <a:lnTo>
                          <a:pt x="91" y="71"/>
                        </a:lnTo>
                        <a:lnTo>
                          <a:pt x="80" y="67"/>
                        </a:lnTo>
                        <a:lnTo>
                          <a:pt x="68" y="63"/>
                        </a:lnTo>
                        <a:lnTo>
                          <a:pt x="55" y="60"/>
                        </a:lnTo>
                        <a:lnTo>
                          <a:pt x="43" y="56"/>
                        </a:lnTo>
                        <a:lnTo>
                          <a:pt x="30" y="54"/>
                        </a:lnTo>
                        <a:lnTo>
                          <a:pt x="17" y="53"/>
                        </a:lnTo>
                        <a:lnTo>
                          <a:pt x="5" y="52"/>
                        </a:lnTo>
                        <a:lnTo>
                          <a:pt x="0" y="4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5" name="Freeform 107"/>
                  <p:cNvSpPr>
                    <a:spLocks/>
                  </p:cNvSpPr>
                  <p:nvPr/>
                </p:nvSpPr>
                <p:spPr bwMode="auto">
                  <a:xfrm>
                    <a:off x="2651" y="1765"/>
                    <a:ext cx="17" cy="12"/>
                  </a:xfrm>
                  <a:custGeom>
                    <a:avLst/>
                    <a:gdLst>
                      <a:gd name="T0" fmla="*/ 0 w 35"/>
                      <a:gd name="T1" fmla="*/ 1 h 24"/>
                      <a:gd name="T2" fmla="*/ 0 w 35"/>
                      <a:gd name="T3" fmla="*/ 0 h 24"/>
                      <a:gd name="T4" fmla="*/ 0 w 35"/>
                      <a:gd name="T5" fmla="*/ 1 h 24"/>
                      <a:gd name="T6" fmla="*/ 0 w 35"/>
                      <a:gd name="T7" fmla="*/ 1 h 24"/>
                      <a:gd name="T8" fmla="*/ 0 w 35"/>
                      <a:gd name="T9" fmla="*/ 1 h 24"/>
                      <a:gd name="T10" fmla="*/ 0 w 35"/>
                      <a:gd name="T11" fmla="*/ 1 h 24"/>
                      <a:gd name="T12" fmla="*/ 0 w 35"/>
                      <a:gd name="T13" fmla="*/ 1 h 24"/>
                      <a:gd name="T14" fmla="*/ 0 w 35"/>
                      <a:gd name="T15" fmla="*/ 1 h 24"/>
                      <a:gd name="T16" fmla="*/ 0 w 35"/>
                      <a:gd name="T17" fmla="*/ 1 h 24"/>
                      <a:gd name="T18" fmla="*/ 0 w 35"/>
                      <a:gd name="T19" fmla="*/ 1 h 24"/>
                      <a:gd name="T20" fmla="*/ 0 w 35"/>
                      <a:gd name="T21" fmla="*/ 1 h 24"/>
                      <a:gd name="T22" fmla="*/ 0 w 35"/>
                      <a:gd name="T23" fmla="*/ 1 h 24"/>
                      <a:gd name="T24" fmla="*/ 0 w 35"/>
                      <a:gd name="T25" fmla="*/ 1 h 24"/>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35"/>
                      <a:gd name="T40" fmla="*/ 0 h 24"/>
                      <a:gd name="T41" fmla="*/ 35 w 35"/>
                      <a:gd name="T42" fmla="*/ 24 h 24"/>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35" h="24">
                        <a:moveTo>
                          <a:pt x="0" y="13"/>
                        </a:moveTo>
                        <a:lnTo>
                          <a:pt x="8" y="0"/>
                        </a:lnTo>
                        <a:lnTo>
                          <a:pt x="21" y="3"/>
                        </a:lnTo>
                        <a:lnTo>
                          <a:pt x="22" y="8"/>
                        </a:lnTo>
                        <a:lnTo>
                          <a:pt x="25" y="10"/>
                        </a:lnTo>
                        <a:lnTo>
                          <a:pt x="30" y="14"/>
                        </a:lnTo>
                        <a:lnTo>
                          <a:pt x="35" y="18"/>
                        </a:lnTo>
                        <a:lnTo>
                          <a:pt x="32" y="24"/>
                        </a:lnTo>
                        <a:lnTo>
                          <a:pt x="25" y="22"/>
                        </a:lnTo>
                        <a:lnTo>
                          <a:pt x="18" y="19"/>
                        </a:lnTo>
                        <a:lnTo>
                          <a:pt x="10" y="17"/>
                        </a:lnTo>
                        <a:lnTo>
                          <a:pt x="2" y="14"/>
                        </a:lnTo>
                        <a:lnTo>
                          <a:pt x="0" y="1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6" name="Freeform 108"/>
                  <p:cNvSpPr>
                    <a:spLocks/>
                  </p:cNvSpPr>
                  <p:nvPr/>
                </p:nvSpPr>
                <p:spPr bwMode="auto">
                  <a:xfrm>
                    <a:off x="2682" y="1402"/>
                    <a:ext cx="186" cy="94"/>
                  </a:xfrm>
                  <a:custGeom>
                    <a:avLst/>
                    <a:gdLst>
                      <a:gd name="T0" fmla="*/ 0 w 372"/>
                      <a:gd name="T1" fmla="*/ 1 h 187"/>
                      <a:gd name="T2" fmla="*/ 1 w 372"/>
                      <a:gd name="T3" fmla="*/ 1 h 187"/>
                      <a:gd name="T4" fmla="*/ 1 w 372"/>
                      <a:gd name="T5" fmla="*/ 1 h 187"/>
                      <a:gd name="T6" fmla="*/ 1 w 372"/>
                      <a:gd name="T7" fmla="*/ 1 h 187"/>
                      <a:gd name="T8" fmla="*/ 1 w 372"/>
                      <a:gd name="T9" fmla="*/ 1 h 187"/>
                      <a:gd name="T10" fmla="*/ 1 w 372"/>
                      <a:gd name="T11" fmla="*/ 1 h 187"/>
                      <a:gd name="T12" fmla="*/ 1 w 372"/>
                      <a:gd name="T13" fmla="*/ 1 h 187"/>
                      <a:gd name="T14" fmla="*/ 1 w 372"/>
                      <a:gd name="T15" fmla="*/ 1 h 187"/>
                      <a:gd name="T16" fmla="*/ 1 w 372"/>
                      <a:gd name="T17" fmla="*/ 0 h 187"/>
                      <a:gd name="T18" fmla="*/ 1 w 372"/>
                      <a:gd name="T19" fmla="*/ 1 h 187"/>
                      <a:gd name="T20" fmla="*/ 1 w 372"/>
                      <a:gd name="T21" fmla="*/ 1 h 187"/>
                      <a:gd name="T22" fmla="*/ 1 w 372"/>
                      <a:gd name="T23" fmla="*/ 1 h 187"/>
                      <a:gd name="T24" fmla="*/ 1 w 372"/>
                      <a:gd name="T25" fmla="*/ 1 h 187"/>
                      <a:gd name="T26" fmla="*/ 1 w 372"/>
                      <a:gd name="T27" fmla="*/ 1 h 187"/>
                      <a:gd name="T28" fmla="*/ 1 w 372"/>
                      <a:gd name="T29" fmla="*/ 1 h 187"/>
                      <a:gd name="T30" fmla="*/ 1 w 372"/>
                      <a:gd name="T31" fmla="*/ 1 h 187"/>
                      <a:gd name="T32" fmla="*/ 1 w 372"/>
                      <a:gd name="T33" fmla="*/ 1 h 187"/>
                      <a:gd name="T34" fmla="*/ 1 w 372"/>
                      <a:gd name="T35" fmla="*/ 1 h 187"/>
                      <a:gd name="T36" fmla="*/ 1 w 372"/>
                      <a:gd name="T37" fmla="*/ 1 h 187"/>
                      <a:gd name="T38" fmla="*/ 1 w 372"/>
                      <a:gd name="T39" fmla="*/ 1 h 187"/>
                      <a:gd name="T40" fmla="*/ 1 w 372"/>
                      <a:gd name="T41" fmla="*/ 1 h 187"/>
                      <a:gd name="T42" fmla="*/ 1 w 372"/>
                      <a:gd name="T43" fmla="*/ 1 h 187"/>
                      <a:gd name="T44" fmla="*/ 1 w 372"/>
                      <a:gd name="T45" fmla="*/ 1 h 187"/>
                      <a:gd name="T46" fmla="*/ 1 w 372"/>
                      <a:gd name="T47" fmla="*/ 1 h 187"/>
                      <a:gd name="T48" fmla="*/ 1 w 372"/>
                      <a:gd name="T49" fmla="*/ 1 h 187"/>
                      <a:gd name="T50" fmla="*/ 1 w 372"/>
                      <a:gd name="T51" fmla="*/ 1 h 187"/>
                      <a:gd name="T52" fmla="*/ 1 w 372"/>
                      <a:gd name="T53" fmla="*/ 1 h 187"/>
                      <a:gd name="T54" fmla="*/ 1 w 372"/>
                      <a:gd name="T55" fmla="*/ 1 h 187"/>
                      <a:gd name="T56" fmla="*/ 1 w 372"/>
                      <a:gd name="T57" fmla="*/ 1 h 187"/>
                      <a:gd name="T58" fmla="*/ 1 w 372"/>
                      <a:gd name="T59" fmla="*/ 1 h 187"/>
                      <a:gd name="T60" fmla="*/ 1 w 372"/>
                      <a:gd name="T61" fmla="*/ 1 h 187"/>
                      <a:gd name="T62" fmla="*/ 1 w 372"/>
                      <a:gd name="T63" fmla="*/ 1 h 187"/>
                      <a:gd name="T64" fmla="*/ 1 w 372"/>
                      <a:gd name="T65" fmla="*/ 1 h 187"/>
                      <a:gd name="T66" fmla="*/ 1 w 372"/>
                      <a:gd name="T67" fmla="*/ 1 h 187"/>
                      <a:gd name="T68" fmla="*/ 1 w 372"/>
                      <a:gd name="T69" fmla="*/ 1 h 187"/>
                      <a:gd name="T70" fmla="*/ 1 w 372"/>
                      <a:gd name="T71" fmla="*/ 1 h 187"/>
                      <a:gd name="T72" fmla="*/ 1 w 372"/>
                      <a:gd name="T73" fmla="*/ 1 h 187"/>
                      <a:gd name="T74" fmla="*/ 1 w 372"/>
                      <a:gd name="T75" fmla="*/ 1 h 187"/>
                      <a:gd name="T76" fmla="*/ 1 w 372"/>
                      <a:gd name="T77" fmla="*/ 1 h 187"/>
                      <a:gd name="T78" fmla="*/ 1 w 372"/>
                      <a:gd name="T79" fmla="*/ 1 h 187"/>
                      <a:gd name="T80" fmla="*/ 1 w 372"/>
                      <a:gd name="T81" fmla="*/ 1 h 187"/>
                      <a:gd name="T82" fmla="*/ 0 w 372"/>
                      <a:gd name="T83" fmla="*/ 1 h 18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w 372"/>
                      <a:gd name="T127" fmla="*/ 0 h 187"/>
                      <a:gd name="T128" fmla="*/ 372 w 372"/>
                      <a:gd name="T129" fmla="*/ 187 h 187"/>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T126" t="T127" r="T128" b="T129"/>
                    <a:pathLst>
                      <a:path w="372" h="187">
                        <a:moveTo>
                          <a:pt x="0" y="24"/>
                        </a:moveTo>
                        <a:lnTo>
                          <a:pt x="5" y="21"/>
                        </a:lnTo>
                        <a:lnTo>
                          <a:pt x="9" y="17"/>
                        </a:lnTo>
                        <a:lnTo>
                          <a:pt x="15" y="14"/>
                        </a:lnTo>
                        <a:lnTo>
                          <a:pt x="21" y="11"/>
                        </a:lnTo>
                        <a:lnTo>
                          <a:pt x="27" y="8"/>
                        </a:lnTo>
                        <a:lnTo>
                          <a:pt x="34" y="6"/>
                        </a:lnTo>
                        <a:lnTo>
                          <a:pt x="39" y="3"/>
                        </a:lnTo>
                        <a:lnTo>
                          <a:pt x="46" y="0"/>
                        </a:lnTo>
                        <a:lnTo>
                          <a:pt x="68" y="10"/>
                        </a:lnTo>
                        <a:lnTo>
                          <a:pt x="89" y="21"/>
                        </a:lnTo>
                        <a:lnTo>
                          <a:pt x="110" y="32"/>
                        </a:lnTo>
                        <a:lnTo>
                          <a:pt x="130" y="42"/>
                        </a:lnTo>
                        <a:lnTo>
                          <a:pt x="150" y="54"/>
                        </a:lnTo>
                        <a:lnTo>
                          <a:pt x="171" y="65"/>
                        </a:lnTo>
                        <a:lnTo>
                          <a:pt x="190" y="77"/>
                        </a:lnTo>
                        <a:lnTo>
                          <a:pt x="210" y="88"/>
                        </a:lnTo>
                        <a:lnTo>
                          <a:pt x="229" y="100"/>
                        </a:lnTo>
                        <a:lnTo>
                          <a:pt x="249" y="111"/>
                        </a:lnTo>
                        <a:lnTo>
                          <a:pt x="269" y="123"/>
                        </a:lnTo>
                        <a:lnTo>
                          <a:pt x="289" y="136"/>
                        </a:lnTo>
                        <a:lnTo>
                          <a:pt x="309" y="147"/>
                        </a:lnTo>
                        <a:lnTo>
                          <a:pt x="330" y="159"/>
                        </a:lnTo>
                        <a:lnTo>
                          <a:pt x="350" y="169"/>
                        </a:lnTo>
                        <a:lnTo>
                          <a:pt x="372" y="181"/>
                        </a:lnTo>
                        <a:lnTo>
                          <a:pt x="356" y="187"/>
                        </a:lnTo>
                        <a:lnTo>
                          <a:pt x="335" y="176"/>
                        </a:lnTo>
                        <a:lnTo>
                          <a:pt x="313" y="166"/>
                        </a:lnTo>
                        <a:lnTo>
                          <a:pt x="293" y="155"/>
                        </a:lnTo>
                        <a:lnTo>
                          <a:pt x="271" y="144"/>
                        </a:lnTo>
                        <a:lnTo>
                          <a:pt x="249" y="133"/>
                        </a:lnTo>
                        <a:lnTo>
                          <a:pt x="227" y="123"/>
                        </a:lnTo>
                        <a:lnTo>
                          <a:pt x="204" y="113"/>
                        </a:lnTo>
                        <a:lnTo>
                          <a:pt x="182" y="102"/>
                        </a:lnTo>
                        <a:lnTo>
                          <a:pt x="159" y="92"/>
                        </a:lnTo>
                        <a:lnTo>
                          <a:pt x="137" y="82"/>
                        </a:lnTo>
                        <a:lnTo>
                          <a:pt x="114" y="72"/>
                        </a:lnTo>
                        <a:lnTo>
                          <a:pt x="91" y="62"/>
                        </a:lnTo>
                        <a:lnTo>
                          <a:pt x="69" y="53"/>
                        </a:lnTo>
                        <a:lnTo>
                          <a:pt x="46" y="42"/>
                        </a:lnTo>
                        <a:lnTo>
                          <a:pt x="23" y="33"/>
                        </a:lnTo>
                        <a:lnTo>
                          <a:pt x="0" y="2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7" name="Freeform 109"/>
                  <p:cNvSpPr>
                    <a:spLocks/>
                  </p:cNvSpPr>
                  <p:nvPr/>
                </p:nvSpPr>
                <p:spPr bwMode="auto">
                  <a:xfrm>
                    <a:off x="2699" y="1410"/>
                    <a:ext cx="59" cy="29"/>
                  </a:xfrm>
                  <a:custGeom>
                    <a:avLst/>
                    <a:gdLst>
                      <a:gd name="T0" fmla="*/ 0 w 118"/>
                      <a:gd name="T1" fmla="*/ 1 h 58"/>
                      <a:gd name="T2" fmla="*/ 1 w 118"/>
                      <a:gd name="T3" fmla="*/ 0 h 58"/>
                      <a:gd name="T4" fmla="*/ 1 w 118"/>
                      <a:gd name="T5" fmla="*/ 1 h 58"/>
                      <a:gd name="T6" fmla="*/ 1 w 118"/>
                      <a:gd name="T7" fmla="*/ 1 h 58"/>
                      <a:gd name="T8" fmla="*/ 1 w 118"/>
                      <a:gd name="T9" fmla="*/ 1 h 58"/>
                      <a:gd name="T10" fmla="*/ 1 w 118"/>
                      <a:gd name="T11" fmla="*/ 1 h 58"/>
                      <a:gd name="T12" fmla="*/ 1 w 118"/>
                      <a:gd name="T13" fmla="*/ 1 h 58"/>
                      <a:gd name="T14" fmla="*/ 1 w 118"/>
                      <a:gd name="T15" fmla="*/ 1 h 58"/>
                      <a:gd name="T16" fmla="*/ 1 w 118"/>
                      <a:gd name="T17" fmla="*/ 1 h 58"/>
                      <a:gd name="T18" fmla="*/ 1 w 118"/>
                      <a:gd name="T19" fmla="*/ 1 h 58"/>
                      <a:gd name="T20" fmla="*/ 1 w 118"/>
                      <a:gd name="T21" fmla="*/ 1 h 58"/>
                      <a:gd name="T22" fmla="*/ 1 w 118"/>
                      <a:gd name="T23" fmla="*/ 1 h 58"/>
                      <a:gd name="T24" fmla="*/ 1 w 118"/>
                      <a:gd name="T25" fmla="*/ 1 h 58"/>
                      <a:gd name="T26" fmla="*/ 1 w 118"/>
                      <a:gd name="T27" fmla="*/ 1 h 58"/>
                      <a:gd name="T28" fmla="*/ 1 w 118"/>
                      <a:gd name="T29" fmla="*/ 1 h 58"/>
                      <a:gd name="T30" fmla="*/ 1 w 118"/>
                      <a:gd name="T31" fmla="*/ 1 h 58"/>
                      <a:gd name="T32" fmla="*/ 1 w 118"/>
                      <a:gd name="T33" fmla="*/ 1 h 58"/>
                      <a:gd name="T34" fmla="*/ 1 w 118"/>
                      <a:gd name="T35" fmla="*/ 1 h 58"/>
                      <a:gd name="T36" fmla="*/ 1 w 118"/>
                      <a:gd name="T37" fmla="*/ 1 h 58"/>
                      <a:gd name="T38" fmla="*/ 1 w 118"/>
                      <a:gd name="T39" fmla="*/ 1 h 58"/>
                      <a:gd name="T40" fmla="*/ 1 w 118"/>
                      <a:gd name="T41" fmla="*/ 1 h 58"/>
                      <a:gd name="T42" fmla="*/ 1 w 118"/>
                      <a:gd name="T43" fmla="*/ 1 h 58"/>
                      <a:gd name="T44" fmla="*/ 0 w 118"/>
                      <a:gd name="T45" fmla="*/ 1 h 5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18"/>
                      <a:gd name="T70" fmla="*/ 0 h 58"/>
                      <a:gd name="T71" fmla="*/ 118 w 118"/>
                      <a:gd name="T72" fmla="*/ 58 h 5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18" h="58">
                        <a:moveTo>
                          <a:pt x="0" y="6"/>
                        </a:moveTo>
                        <a:lnTo>
                          <a:pt x="11" y="0"/>
                        </a:lnTo>
                        <a:lnTo>
                          <a:pt x="24" y="5"/>
                        </a:lnTo>
                        <a:lnTo>
                          <a:pt x="37" y="9"/>
                        </a:lnTo>
                        <a:lnTo>
                          <a:pt x="48" y="15"/>
                        </a:lnTo>
                        <a:lnTo>
                          <a:pt x="58" y="21"/>
                        </a:lnTo>
                        <a:lnTo>
                          <a:pt x="70" y="28"/>
                        </a:lnTo>
                        <a:lnTo>
                          <a:pt x="80" y="35"/>
                        </a:lnTo>
                        <a:lnTo>
                          <a:pt x="91" y="40"/>
                        </a:lnTo>
                        <a:lnTo>
                          <a:pt x="101" y="46"/>
                        </a:lnTo>
                        <a:lnTo>
                          <a:pt x="105" y="49"/>
                        </a:lnTo>
                        <a:lnTo>
                          <a:pt x="109" y="52"/>
                        </a:lnTo>
                        <a:lnTo>
                          <a:pt x="114" y="54"/>
                        </a:lnTo>
                        <a:lnTo>
                          <a:pt x="118" y="58"/>
                        </a:lnTo>
                        <a:lnTo>
                          <a:pt x="105" y="52"/>
                        </a:lnTo>
                        <a:lnTo>
                          <a:pt x="91" y="45"/>
                        </a:lnTo>
                        <a:lnTo>
                          <a:pt x="76" y="39"/>
                        </a:lnTo>
                        <a:lnTo>
                          <a:pt x="61" y="33"/>
                        </a:lnTo>
                        <a:lnTo>
                          <a:pt x="46" y="28"/>
                        </a:lnTo>
                        <a:lnTo>
                          <a:pt x="31" y="22"/>
                        </a:lnTo>
                        <a:lnTo>
                          <a:pt x="16" y="15"/>
                        </a:lnTo>
                        <a:lnTo>
                          <a:pt x="2" y="8"/>
                        </a:lnTo>
                        <a:lnTo>
                          <a:pt x="0" y="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8" name="Freeform 110"/>
                  <p:cNvSpPr>
                    <a:spLocks/>
                  </p:cNvSpPr>
                  <p:nvPr/>
                </p:nvSpPr>
                <p:spPr bwMode="auto">
                  <a:xfrm>
                    <a:off x="2765" y="1382"/>
                    <a:ext cx="100" cy="69"/>
                  </a:xfrm>
                  <a:custGeom>
                    <a:avLst/>
                    <a:gdLst>
                      <a:gd name="T0" fmla="*/ 0 w 201"/>
                      <a:gd name="T1" fmla="*/ 1 h 137"/>
                      <a:gd name="T2" fmla="*/ 0 w 201"/>
                      <a:gd name="T3" fmla="*/ 1 h 137"/>
                      <a:gd name="T4" fmla="*/ 0 w 201"/>
                      <a:gd name="T5" fmla="*/ 1 h 137"/>
                      <a:gd name="T6" fmla="*/ 0 w 201"/>
                      <a:gd name="T7" fmla="*/ 1 h 137"/>
                      <a:gd name="T8" fmla="*/ 0 w 201"/>
                      <a:gd name="T9" fmla="*/ 0 h 137"/>
                      <a:gd name="T10" fmla="*/ 0 w 201"/>
                      <a:gd name="T11" fmla="*/ 1 h 137"/>
                      <a:gd name="T12" fmla="*/ 0 w 201"/>
                      <a:gd name="T13" fmla="*/ 1 h 137"/>
                      <a:gd name="T14" fmla="*/ 0 w 201"/>
                      <a:gd name="T15" fmla="*/ 1 h 137"/>
                      <a:gd name="T16" fmla="*/ 0 w 201"/>
                      <a:gd name="T17" fmla="*/ 1 h 137"/>
                      <a:gd name="T18" fmla="*/ 0 w 201"/>
                      <a:gd name="T19" fmla="*/ 1 h 137"/>
                      <a:gd name="T20" fmla="*/ 0 w 201"/>
                      <a:gd name="T21" fmla="*/ 1 h 137"/>
                      <a:gd name="T22" fmla="*/ 0 w 201"/>
                      <a:gd name="T23" fmla="*/ 1 h 137"/>
                      <a:gd name="T24" fmla="*/ 0 w 201"/>
                      <a:gd name="T25" fmla="*/ 1 h 137"/>
                      <a:gd name="T26" fmla="*/ 0 w 201"/>
                      <a:gd name="T27" fmla="*/ 1 h 137"/>
                      <a:gd name="T28" fmla="*/ 0 w 201"/>
                      <a:gd name="T29" fmla="*/ 1 h 137"/>
                      <a:gd name="T30" fmla="*/ 0 w 201"/>
                      <a:gd name="T31" fmla="*/ 1 h 137"/>
                      <a:gd name="T32" fmla="*/ 0 w 201"/>
                      <a:gd name="T33" fmla="*/ 1 h 137"/>
                      <a:gd name="T34" fmla="*/ 0 w 201"/>
                      <a:gd name="T35" fmla="*/ 1 h 137"/>
                      <a:gd name="T36" fmla="*/ 0 w 201"/>
                      <a:gd name="T37" fmla="*/ 1 h 137"/>
                      <a:gd name="T38" fmla="*/ 0 w 201"/>
                      <a:gd name="T39" fmla="*/ 1 h 137"/>
                      <a:gd name="T40" fmla="*/ 0 w 201"/>
                      <a:gd name="T41" fmla="*/ 1 h 137"/>
                      <a:gd name="T42" fmla="*/ 0 w 201"/>
                      <a:gd name="T43" fmla="*/ 1 h 137"/>
                      <a:gd name="T44" fmla="*/ 0 w 201"/>
                      <a:gd name="T45" fmla="*/ 1 h 137"/>
                      <a:gd name="T46" fmla="*/ 0 w 201"/>
                      <a:gd name="T47" fmla="*/ 1 h 137"/>
                      <a:gd name="T48" fmla="*/ 0 w 201"/>
                      <a:gd name="T49" fmla="*/ 1 h 137"/>
                      <a:gd name="T50" fmla="*/ 0 w 201"/>
                      <a:gd name="T51" fmla="*/ 1 h 137"/>
                      <a:gd name="T52" fmla="*/ 0 w 201"/>
                      <a:gd name="T53" fmla="*/ 1 h 137"/>
                      <a:gd name="T54" fmla="*/ 0 w 201"/>
                      <a:gd name="T55" fmla="*/ 1 h 137"/>
                      <a:gd name="T56" fmla="*/ 0 w 201"/>
                      <a:gd name="T57" fmla="*/ 1 h 137"/>
                      <a:gd name="T58" fmla="*/ 0 w 201"/>
                      <a:gd name="T59" fmla="*/ 1 h 137"/>
                      <a:gd name="T60" fmla="*/ 0 w 201"/>
                      <a:gd name="T61" fmla="*/ 1 h 137"/>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201"/>
                      <a:gd name="T94" fmla="*/ 0 h 137"/>
                      <a:gd name="T95" fmla="*/ 201 w 201"/>
                      <a:gd name="T96" fmla="*/ 137 h 137"/>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201" h="137">
                        <a:moveTo>
                          <a:pt x="0" y="8"/>
                        </a:moveTo>
                        <a:lnTo>
                          <a:pt x="5" y="7"/>
                        </a:lnTo>
                        <a:lnTo>
                          <a:pt x="12" y="4"/>
                        </a:lnTo>
                        <a:lnTo>
                          <a:pt x="17" y="2"/>
                        </a:lnTo>
                        <a:lnTo>
                          <a:pt x="24" y="0"/>
                        </a:lnTo>
                        <a:lnTo>
                          <a:pt x="37" y="2"/>
                        </a:lnTo>
                        <a:lnTo>
                          <a:pt x="57" y="16"/>
                        </a:lnTo>
                        <a:lnTo>
                          <a:pt x="75" y="31"/>
                        </a:lnTo>
                        <a:lnTo>
                          <a:pt x="93" y="46"/>
                        </a:lnTo>
                        <a:lnTo>
                          <a:pt x="111" y="61"/>
                        </a:lnTo>
                        <a:lnTo>
                          <a:pt x="128" y="76"/>
                        </a:lnTo>
                        <a:lnTo>
                          <a:pt x="146" y="90"/>
                        </a:lnTo>
                        <a:lnTo>
                          <a:pt x="166" y="103"/>
                        </a:lnTo>
                        <a:lnTo>
                          <a:pt x="187" y="115"/>
                        </a:lnTo>
                        <a:lnTo>
                          <a:pt x="190" y="118"/>
                        </a:lnTo>
                        <a:lnTo>
                          <a:pt x="194" y="121"/>
                        </a:lnTo>
                        <a:lnTo>
                          <a:pt x="198" y="123"/>
                        </a:lnTo>
                        <a:lnTo>
                          <a:pt x="201" y="127"/>
                        </a:lnTo>
                        <a:lnTo>
                          <a:pt x="198" y="133"/>
                        </a:lnTo>
                        <a:lnTo>
                          <a:pt x="192" y="136"/>
                        </a:lnTo>
                        <a:lnTo>
                          <a:pt x="186" y="137"/>
                        </a:lnTo>
                        <a:lnTo>
                          <a:pt x="179" y="136"/>
                        </a:lnTo>
                        <a:lnTo>
                          <a:pt x="158" y="119"/>
                        </a:lnTo>
                        <a:lnTo>
                          <a:pt x="137" y="104"/>
                        </a:lnTo>
                        <a:lnTo>
                          <a:pt x="116" y="90"/>
                        </a:lnTo>
                        <a:lnTo>
                          <a:pt x="96" y="75"/>
                        </a:lnTo>
                        <a:lnTo>
                          <a:pt x="75" y="61"/>
                        </a:lnTo>
                        <a:lnTo>
                          <a:pt x="53" y="47"/>
                        </a:lnTo>
                        <a:lnTo>
                          <a:pt x="31" y="34"/>
                        </a:lnTo>
                        <a:lnTo>
                          <a:pt x="8" y="22"/>
                        </a:lnTo>
                        <a:lnTo>
                          <a:pt x="0" y="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49" name="Freeform 111"/>
                  <p:cNvSpPr>
                    <a:spLocks/>
                  </p:cNvSpPr>
                  <p:nvPr/>
                </p:nvSpPr>
                <p:spPr bwMode="auto">
                  <a:xfrm>
                    <a:off x="2779" y="1390"/>
                    <a:ext cx="17" cy="11"/>
                  </a:xfrm>
                  <a:custGeom>
                    <a:avLst/>
                    <a:gdLst>
                      <a:gd name="T0" fmla="*/ 0 w 34"/>
                      <a:gd name="T1" fmla="*/ 1 h 22"/>
                      <a:gd name="T2" fmla="*/ 1 w 34"/>
                      <a:gd name="T3" fmla="*/ 0 h 22"/>
                      <a:gd name="T4" fmla="*/ 1 w 34"/>
                      <a:gd name="T5" fmla="*/ 1 h 22"/>
                      <a:gd name="T6" fmla="*/ 1 w 34"/>
                      <a:gd name="T7" fmla="*/ 1 h 22"/>
                      <a:gd name="T8" fmla="*/ 1 w 34"/>
                      <a:gd name="T9" fmla="*/ 1 h 22"/>
                      <a:gd name="T10" fmla="*/ 1 w 34"/>
                      <a:gd name="T11" fmla="*/ 1 h 22"/>
                      <a:gd name="T12" fmla="*/ 1 w 34"/>
                      <a:gd name="T13" fmla="*/ 1 h 22"/>
                      <a:gd name="T14" fmla="*/ 1 w 34"/>
                      <a:gd name="T15" fmla="*/ 1 h 22"/>
                      <a:gd name="T16" fmla="*/ 1 w 34"/>
                      <a:gd name="T17" fmla="*/ 1 h 22"/>
                      <a:gd name="T18" fmla="*/ 1 w 34"/>
                      <a:gd name="T19" fmla="*/ 1 h 22"/>
                      <a:gd name="T20" fmla="*/ 0 w 34"/>
                      <a:gd name="T21" fmla="*/ 1 h 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
                      <a:gd name="T34" fmla="*/ 0 h 22"/>
                      <a:gd name="T35" fmla="*/ 34 w 34"/>
                      <a:gd name="T36" fmla="*/ 22 h 2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 h="22">
                        <a:moveTo>
                          <a:pt x="0" y="1"/>
                        </a:moveTo>
                        <a:lnTo>
                          <a:pt x="7" y="0"/>
                        </a:lnTo>
                        <a:lnTo>
                          <a:pt x="16" y="2"/>
                        </a:lnTo>
                        <a:lnTo>
                          <a:pt x="23" y="7"/>
                        </a:lnTo>
                        <a:lnTo>
                          <a:pt x="29" y="14"/>
                        </a:lnTo>
                        <a:lnTo>
                          <a:pt x="34" y="22"/>
                        </a:lnTo>
                        <a:lnTo>
                          <a:pt x="25" y="19"/>
                        </a:lnTo>
                        <a:lnTo>
                          <a:pt x="21" y="15"/>
                        </a:lnTo>
                        <a:lnTo>
                          <a:pt x="14" y="11"/>
                        </a:lnTo>
                        <a:lnTo>
                          <a:pt x="7" y="8"/>
                        </a:lnTo>
                        <a:lnTo>
                          <a:pt x="0" y="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0" name="Freeform 112"/>
                  <p:cNvSpPr>
                    <a:spLocks/>
                  </p:cNvSpPr>
                  <p:nvPr/>
                </p:nvSpPr>
                <p:spPr bwMode="auto">
                  <a:xfrm>
                    <a:off x="2809" y="1729"/>
                    <a:ext cx="208" cy="98"/>
                  </a:xfrm>
                  <a:custGeom>
                    <a:avLst/>
                    <a:gdLst>
                      <a:gd name="T0" fmla="*/ 0 w 415"/>
                      <a:gd name="T1" fmla="*/ 1 h 196"/>
                      <a:gd name="T2" fmla="*/ 1 w 415"/>
                      <a:gd name="T3" fmla="*/ 0 h 196"/>
                      <a:gd name="T4" fmla="*/ 1 w 415"/>
                      <a:gd name="T5" fmla="*/ 1 h 196"/>
                      <a:gd name="T6" fmla="*/ 1 w 415"/>
                      <a:gd name="T7" fmla="*/ 1 h 196"/>
                      <a:gd name="T8" fmla="*/ 1 w 415"/>
                      <a:gd name="T9" fmla="*/ 1 h 196"/>
                      <a:gd name="T10" fmla="*/ 1 w 415"/>
                      <a:gd name="T11" fmla="*/ 1 h 196"/>
                      <a:gd name="T12" fmla="*/ 1 w 415"/>
                      <a:gd name="T13" fmla="*/ 1 h 196"/>
                      <a:gd name="T14" fmla="*/ 1 w 415"/>
                      <a:gd name="T15" fmla="*/ 1 h 196"/>
                      <a:gd name="T16" fmla="*/ 1 w 415"/>
                      <a:gd name="T17" fmla="*/ 1 h 196"/>
                      <a:gd name="T18" fmla="*/ 1 w 415"/>
                      <a:gd name="T19" fmla="*/ 1 h 196"/>
                      <a:gd name="T20" fmla="*/ 1 w 415"/>
                      <a:gd name="T21" fmla="*/ 1 h 196"/>
                      <a:gd name="T22" fmla="*/ 1 w 415"/>
                      <a:gd name="T23" fmla="*/ 1 h 196"/>
                      <a:gd name="T24" fmla="*/ 1 w 415"/>
                      <a:gd name="T25" fmla="*/ 1 h 196"/>
                      <a:gd name="T26" fmla="*/ 1 w 415"/>
                      <a:gd name="T27" fmla="*/ 1 h 196"/>
                      <a:gd name="T28" fmla="*/ 1 w 415"/>
                      <a:gd name="T29" fmla="*/ 1 h 196"/>
                      <a:gd name="T30" fmla="*/ 1 w 415"/>
                      <a:gd name="T31" fmla="*/ 1 h 196"/>
                      <a:gd name="T32" fmla="*/ 1 w 415"/>
                      <a:gd name="T33" fmla="*/ 1 h 196"/>
                      <a:gd name="T34" fmla="*/ 1 w 415"/>
                      <a:gd name="T35" fmla="*/ 1 h 196"/>
                      <a:gd name="T36" fmla="*/ 1 w 415"/>
                      <a:gd name="T37" fmla="*/ 1 h 196"/>
                      <a:gd name="T38" fmla="*/ 1 w 415"/>
                      <a:gd name="T39" fmla="*/ 1 h 196"/>
                      <a:gd name="T40" fmla="*/ 1 w 415"/>
                      <a:gd name="T41" fmla="*/ 1 h 196"/>
                      <a:gd name="T42" fmla="*/ 1 w 415"/>
                      <a:gd name="T43" fmla="*/ 1 h 196"/>
                      <a:gd name="T44" fmla="*/ 1 w 415"/>
                      <a:gd name="T45" fmla="*/ 1 h 196"/>
                      <a:gd name="T46" fmla="*/ 1 w 415"/>
                      <a:gd name="T47" fmla="*/ 1 h 196"/>
                      <a:gd name="T48" fmla="*/ 1 w 415"/>
                      <a:gd name="T49" fmla="*/ 1 h 196"/>
                      <a:gd name="T50" fmla="*/ 1 w 415"/>
                      <a:gd name="T51" fmla="*/ 1 h 196"/>
                      <a:gd name="T52" fmla="*/ 1 w 415"/>
                      <a:gd name="T53" fmla="*/ 1 h 196"/>
                      <a:gd name="T54" fmla="*/ 1 w 415"/>
                      <a:gd name="T55" fmla="*/ 1 h 196"/>
                      <a:gd name="T56" fmla="*/ 1 w 415"/>
                      <a:gd name="T57" fmla="*/ 1 h 196"/>
                      <a:gd name="T58" fmla="*/ 1 w 415"/>
                      <a:gd name="T59" fmla="*/ 1 h 196"/>
                      <a:gd name="T60" fmla="*/ 1 w 415"/>
                      <a:gd name="T61" fmla="*/ 1 h 196"/>
                      <a:gd name="T62" fmla="*/ 1 w 415"/>
                      <a:gd name="T63" fmla="*/ 1 h 196"/>
                      <a:gd name="T64" fmla="*/ 1 w 415"/>
                      <a:gd name="T65" fmla="*/ 1 h 196"/>
                      <a:gd name="T66" fmla="*/ 1 w 415"/>
                      <a:gd name="T67" fmla="*/ 1 h 196"/>
                      <a:gd name="T68" fmla="*/ 1 w 415"/>
                      <a:gd name="T69" fmla="*/ 1 h 196"/>
                      <a:gd name="T70" fmla="*/ 1 w 415"/>
                      <a:gd name="T71" fmla="*/ 1 h 196"/>
                      <a:gd name="T72" fmla="*/ 1 w 415"/>
                      <a:gd name="T73" fmla="*/ 1 h 196"/>
                      <a:gd name="T74" fmla="*/ 1 w 415"/>
                      <a:gd name="T75" fmla="*/ 1 h 196"/>
                      <a:gd name="T76" fmla="*/ 1 w 415"/>
                      <a:gd name="T77" fmla="*/ 1 h 196"/>
                      <a:gd name="T78" fmla="*/ 1 w 415"/>
                      <a:gd name="T79" fmla="*/ 1 h 196"/>
                      <a:gd name="T80" fmla="*/ 1 w 415"/>
                      <a:gd name="T81" fmla="*/ 1 h 196"/>
                      <a:gd name="T82" fmla="*/ 1 w 415"/>
                      <a:gd name="T83" fmla="*/ 1 h 196"/>
                      <a:gd name="T84" fmla="*/ 0 w 415"/>
                      <a:gd name="T85" fmla="*/ 1 h 19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15"/>
                      <a:gd name="T130" fmla="*/ 0 h 196"/>
                      <a:gd name="T131" fmla="*/ 415 w 415"/>
                      <a:gd name="T132" fmla="*/ 196 h 19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15" h="196">
                        <a:moveTo>
                          <a:pt x="0" y="5"/>
                        </a:moveTo>
                        <a:lnTo>
                          <a:pt x="5" y="0"/>
                        </a:lnTo>
                        <a:lnTo>
                          <a:pt x="30" y="13"/>
                        </a:lnTo>
                        <a:lnTo>
                          <a:pt x="54" y="26"/>
                        </a:lnTo>
                        <a:lnTo>
                          <a:pt x="78" y="37"/>
                        </a:lnTo>
                        <a:lnTo>
                          <a:pt x="102" y="49"/>
                        </a:lnTo>
                        <a:lnTo>
                          <a:pt x="128" y="61"/>
                        </a:lnTo>
                        <a:lnTo>
                          <a:pt x="153" y="73"/>
                        </a:lnTo>
                        <a:lnTo>
                          <a:pt x="178" y="84"/>
                        </a:lnTo>
                        <a:lnTo>
                          <a:pt x="205" y="95"/>
                        </a:lnTo>
                        <a:lnTo>
                          <a:pt x="230" y="106"/>
                        </a:lnTo>
                        <a:lnTo>
                          <a:pt x="256" y="118"/>
                        </a:lnTo>
                        <a:lnTo>
                          <a:pt x="283" y="129"/>
                        </a:lnTo>
                        <a:lnTo>
                          <a:pt x="309" y="140"/>
                        </a:lnTo>
                        <a:lnTo>
                          <a:pt x="336" y="151"/>
                        </a:lnTo>
                        <a:lnTo>
                          <a:pt x="362" y="163"/>
                        </a:lnTo>
                        <a:lnTo>
                          <a:pt x="389" y="174"/>
                        </a:lnTo>
                        <a:lnTo>
                          <a:pt x="415" y="186"/>
                        </a:lnTo>
                        <a:lnTo>
                          <a:pt x="411" y="196"/>
                        </a:lnTo>
                        <a:lnTo>
                          <a:pt x="388" y="188"/>
                        </a:lnTo>
                        <a:lnTo>
                          <a:pt x="364" y="180"/>
                        </a:lnTo>
                        <a:lnTo>
                          <a:pt x="339" y="172"/>
                        </a:lnTo>
                        <a:lnTo>
                          <a:pt x="316" y="164"/>
                        </a:lnTo>
                        <a:lnTo>
                          <a:pt x="292" y="156"/>
                        </a:lnTo>
                        <a:lnTo>
                          <a:pt x="269" y="148"/>
                        </a:lnTo>
                        <a:lnTo>
                          <a:pt x="245" y="138"/>
                        </a:lnTo>
                        <a:lnTo>
                          <a:pt x="221" y="130"/>
                        </a:lnTo>
                        <a:lnTo>
                          <a:pt x="197" y="121"/>
                        </a:lnTo>
                        <a:lnTo>
                          <a:pt x="172" y="112"/>
                        </a:lnTo>
                        <a:lnTo>
                          <a:pt x="148" y="103"/>
                        </a:lnTo>
                        <a:lnTo>
                          <a:pt x="124" y="94"/>
                        </a:lnTo>
                        <a:lnTo>
                          <a:pt x="100" y="84"/>
                        </a:lnTo>
                        <a:lnTo>
                          <a:pt x="76" y="75"/>
                        </a:lnTo>
                        <a:lnTo>
                          <a:pt x="52" y="66"/>
                        </a:lnTo>
                        <a:lnTo>
                          <a:pt x="27" y="56"/>
                        </a:lnTo>
                        <a:lnTo>
                          <a:pt x="24" y="50"/>
                        </a:lnTo>
                        <a:lnTo>
                          <a:pt x="22" y="43"/>
                        </a:lnTo>
                        <a:lnTo>
                          <a:pt x="18" y="35"/>
                        </a:lnTo>
                        <a:lnTo>
                          <a:pt x="14" y="28"/>
                        </a:lnTo>
                        <a:lnTo>
                          <a:pt x="11" y="22"/>
                        </a:lnTo>
                        <a:lnTo>
                          <a:pt x="8" y="18"/>
                        </a:lnTo>
                        <a:lnTo>
                          <a:pt x="3" y="13"/>
                        </a:lnTo>
                        <a:lnTo>
                          <a:pt x="0" y="5"/>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1" name="Freeform 113"/>
                  <p:cNvSpPr>
                    <a:spLocks/>
                  </p:cNvSpPr>
                  <p:nvPr/>
                </p:nvSpPr>
                <p:spPr bwMode="auto">
                  <a:xfrm>
                    <a:off x="2825" y="1743"/>
                    <a:ext cx="63" cy="31"/>
                  </a:xfrm>
                  <a:custGeom>
                    <a:avLst/>
                    <a:gdLst>
                      <a:gd name="T0" fmla="*/ 0 w 127"/>
                      <a:gd name="T1" fmla="*/ 0 h 61"/>
                      <a:gd name="T2" fmla="*/ 0 w 127"/>
                      <a:gd name="T3" fmla="*/ 1 h 61"/>
                      <a:gd name="T4" fmla="*/ 0 w 127"/>
                      <a:gd name="T5" fmla="*/ 1 h 61"/>
                      <a:gd name="T6" fmla="*/ 0 w 127"/>
                      <a:gd name="T7" fmla="*/ 1 h 61"/>
                      <a:gd name="T8" fmla="*/ 0 w 127"/>
                      <a:gd name="T9" fmla="*/ 1 h 61"/>
                      <a:gd name="T10" fmla="*/ 0 w 127"/>
                      <a:gd name="T11" fmla="*/ 1 h 61"/>
                      <a:gd name="T12" fmla="*/ 0 w 127"/>
                      <a:gd name="T13" fmla="*/ 1 h 61"/>
                      <a:gd name="T14" fmla="*/ 0 w 127"/>
                      <a:gd name="T15" fmla="*/ 1 h 61"/>
                      <a:gd name="T16" fmla="*/ 0 w 127"/>
                      <a:gd name="T17" fmla="*/ 1 h 61"/>
                      <a:gd name="T18" fmla="*/ 0 w 127"/>
                      <a:gd name="T19" fmla="*/ 1 h 61"/>
                      <a:gd name="T20" fmla="*/ 0 w 127"/>
                      <a:gd name="T21" fmla="*/ 1 h 61"/>
                      <a:gd name="T22" fmla="*/ 0 w 127"/>
                      <a:gd name="T23" fmla="*/ 1 h 61"/>
                      <a:gd name="T24" fmla="*/ 0 w 127"/>
                      <a:gd name="T25" fmla="*/ 1 h 61"/>
                      <a:gd name="T26" fmla="*/ 0 w 127"/>
                      <a:gd name="T27" fmla="*/ 1 h 61"/>
                      <a:gd name="T28" fmla="*/ 0 w 127"/>
                      <a:gd name="T29" fmla="*/ 1 h 61"/>
                      <a:gd name="T30" fmla="*/ 0 w 127"/>
                      <a:gd name="T31" fmla="*/ 1 h 61"/>
                      <a:gd name="T32" fmla="*/ 0 w 127"/>
                      <a:gd name="T33" fmla="*/ 1 h 61"/>
                      <a:gd name="T34" fmla="*/ 0 w 127"/>
                      <a:gd name="T35" fmla="*/ 0 h 61"/>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27"/>
                      <a:gd name="T55" fmla="*/ 0 h 61"/>
                      <a:gd name="T56" fmla="*/ 127 w 127"/>
                      <a:gd name="T57" fmla="*/ 61 h 61"/>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27" h="61">
                        <a:moveTo>
                          <a:pt x="0" y="0"/>
                        </a:moveTo>
                        <a:lnTo>
                          <a:pt x="17" y="7"/>
                        </a:lnTo>
                        <a:lnTo>
                          <a:pt x="32" y="14"/>
                        </a:lnTo>
                        <a:lnTo>
                          <a:pt x="48" y="21"/>
                        </a:lnTo>
                        <a:lnTo>
                          <a:pt x="63" y="29"/>
                        </a:lnTo>
                        <a:lnTo>
                          <a:pt x="78" y="37"/>
                        </a:lnTo>
                        <a:lnTo>
                          <a:pt x="94" y="45"/>
                        </a:lnTo>
                        <a:lnTo>
                          <a:pt x="109" y="53"/>
                        </a:lnTo>
                        <a:lnTo>
                          <a:pt x="127" y="61"/>
                        </a:lnTo>
                        <a:lnTo>
                          <a:pt x="113" y="57"/>
                        </a:lnTo>
                        <a:lnTo>
                          <a:pt x="98" y="52"/>
                        </a:lnTo>
                        <a:lnTo>
                          <a:pt x="85" y="46"/>
                        </a:lnTo>
                        <a:lnTo>
                          <a:pt x="71" y="40"/>
                        </a:lnTo>
                        <a:lnTo>
                          <a:pt x="58" y="35"/>
                        </a:lnTo>
                        <a:lnTo>
                          <a:pt x="44" y="28"/>
                        </a:lnTo>
                        <a:lnTo>
                          <a:pt x="29" y="22"/>
                        </a:lnTo>
                        <a:lnTo>
                          <a:pt x="14" y="16"/>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2" name="Freeform 114"/>
                  <p:cNvSpPr>
                    <a:spLocks/>
                  </p:cNvSpPr>
                  <p:nvPr/>
                </p:nvSpPr>
                <p:spPr bwMode="auto">
                  <a:xfrm>
                    <a:off x="2884" y="1831"/>
                    <a:ext cx="209" cy="88"/>
                  </a:xfrm>
                  <a:custGeom>
                    <a:avLst/>
                    <a:gdLst>
                      <a:gd name="T0" fmla="*/ 0 w 418"/>
                      <a:gd name="T1" fmla="*/ 0 h 175"/>
                      <a:gd name="T2" fmla="*/ 1 w 418"/>
                      <a:gd name="T3" fmla="*/ 1 h 175"/>
                      <a:gd name="T4" fmla="*/ 1 w 418"/>
                      <a:gd name="T5" fmla="*/ 1 h 175"/>
                      <a:gd name="T6" fmla="*/ 1 w 418"/>
                      <a:gd name="T7" fmla="*/ 1 h 175"/>
                      <a:gd name="T8" fmla="*/ 1 w 418"/>
                      <a:gd name="T9" fmla="*/ 1 h 175"/>
                      <a:gd name="T10" fmla="*/ 1 w 418"/>
                      <a:gd name="T11" fmla="*/ 1 h 175"/>
                      <a:gd name="T12" fmla="*/ 1 w 418"/>
                      <a:gd name="T13" fmla="*/ 1 h 175"/>
                      <a:gd name="T14" fmla="*/ 1 w 418"/>
                      <a:gd name="T15" fmla="*/ 1 h 175"/>
                      <a:gd name="T16" fmla="*/ 1 w 418"/>
                      <a:gd name="T17" fmla="*/ 1 h 175"/>
                      <a:gd name="T18" fmla="*/ 1 w 418"/>
                      <a:gd name="T19" fmla="*/ 1 h 175"/>
                      <a:gd name="T20" fmla="*/ 1 w 418"/>
                      <a:gd name="T21" fmla="*/ 1 h 175"/>
                      <a:gd name="T22" fmla="*/ 1 w 418"/>
                      <a:gd name="T23" fmla="*/ 1 h 175"/>
                      <a:gd name="T24" fmla="*/ 1 w 418"/>
                      <a:gd name="T25" fmla="*/ 1 h 175"/>
                      <a:gd name="T26" fmla="*/ 1 w 418"/>
                      <a:gd name="T27" fmla="*/ 1 h 175"/>
                      <a:gd name="T28" fmla="*/ 1 w 418"/>
                      <a:gd name="T29" fmla="*/ 1 h 175"/>
                      <a:gd name="T30" fmla="*/ 1 w 418"/>
                      <a:gd name="T31" fmla="*/ 1 h 175"/>
                      <a:gd name="T32" fmla="*/ 1 w 418"/>
                      <a:gd name="T33" fmla="*/ 1 h 175"/>
                      <a:gd name="T34" fmla="*/ 1 w 418"/>
                      <a:gd name="T35" fmla="*/ 1 h 175"/>
                      <a:gd name="T36" fmla="*/ 1 w 418"/>
                      <a:gd name="T37" fmla="*/ 1 h 175"/>
                      <a:gd name="T38" fmla="*/ 1 w 418"/>
                      <a:gd name="T39" fmla="*/ 1 h 175"/>
                      <a:gd name="T40" fmla="*/ 1 w 418"/>
                      <a:gd name="T41" fmla="*/ 1 h 175"/>
                      <a:gd name="T42" fmla="*/ 1 w 418"/>
                      <a:gd name="T43" fmla="*/ 1 h 175"/>
                      <a:gd name="T44" fmla="*/ 1 w 418"/>
                      <a:gd name="T45" fmla="*/ 1 h 175"/>
                      <a:gd name="T46" fmla="*/ 1 w 418"/>
                      <a:gd name="T47" fmla="*/ 1 h 175"/>
                      <a:gd name="T48" fmla="*/ 1 w 418"/>
                      <a:gd name="T49" fmla="*/ 1 h 175"/>
                      <a:gd name="T50" fmla="*/ 1 w 418"/>
                      <a:gd name="T51" fmla="*/ 1 h 175"/>
                      <a:gd name="T52" fmla="*/ 1 w 418"/>
                      <a:gd name="T53" fmla="*/ 1 h 175"/>
                      <a:gd name="T54" fmla="*/ 1 w 418"/>
                      <a:gd name="T55" fmla="*/ 1 h 175"/>
                      <a:gd name="T56" fmla="*/ 1 w 418"/>
                      <a:gd name="T57" fmla="*/ 1 h 175"/>
                      <a:gd name="T58" fmla="*/ 1 w 418"/>
                      <a:gd name="T59" fmla="*/ 1 h 175"/>
                      <a:gd name="T60" fmla="*/ 1 w 418"/>
                      <a:gd name="T61" fmla="*/ 1 h 175"/>
                      <a:gd name="T62" fmla="*/ 1 w 418"/>
                      <a:gd name="T63" fmla="*/ 1 h 175"/>
                      <a:gd name="T64" fmla="*/ 1 w 418"/>
                      <a:gd name="T65" fmla="*/ 1 h 175"/>
                      <a:gd name="T66" fmla="*/ 1 w 418"/>
                      <a:gd name="T67" fmla="*/ 1 h 175"/>
                      <a:gd name="T68" fmla="*/ 1 w 418"/>
                      <a:gd name="T69" fmla="*/ 1 h 175"/>
                      <a:gd name="T70" fmla="*/ 1 w 418"/>
                      <a:gd name="T71" fmla="*/ 1 h 175"/>
                      <a:gd name="T72" fmla="*/ 1 w 418"/>
                      <a:gd name="T73" fmla="*/ 1 h 175"/>
                      <a:gd name="T74" fmla="*/ 1 w 418"/>
                      <a:gd name="T75" fmla="*/ 1 h 175"/>
                      <a:gd name="T76" fmla="*/ 1 w 418"/>
                      <a:gd name="T77" fmla="*/ 1 h 175"/>
                      <a:gd name="T78" fmla="*/ 1 w 418"/>
                      <a:gd name="T79" fmla="*/ 1 h 175"/>
                      <a:gd name="T80" fmla="*/ 1 w 418"/>
                      <a:gd name="T81" fmla="*/ 1 h 175"/>
                      <a:gd name="T82" fmla="*/ 1 w 418"/>
                      <a:gd name="T83" fmla="*/ 1 h 175"/>
                      <a:gd name="T84" fmla="*/ 1 w 418"/>
                      <a:gd name="T85" fmla="*/ 1 h 175"/>
                      <a:gd name="T86" fmla="*/ 1 w 418"/>
                      <a:gd name="T87" fmla="*/ 1 h 175"/>
                      <a:gd name="T88" fmla="*/ 1 w 418"/>
                      <a:gd name="T89" fmla="*/ 1 h 175"/>
                      <a:gd name="T90" fmla="*/ 1 w 418"/>
                      <a:gd name="T91" fmla="*/ 1 h 175"/>
                      <a:gd name="T92" fmla="*/ 1 w 418"/>
                      <a:gd name="T93" fmla="*/ 1 h 175"/>
                      <a:gd name="T94" fmla="*/ 1 w 418"/>
                      <a:gd name="T95" fmla="*/ 1 h 175"/>
                      <a:gd name="T96" fmla="*/ 1 w 418"/>
                      <a:gd name="T97" fmla="*/ 1 h 175"/>
                      <a:gd name="T98" fmla="*/ 1 w 418"/>
                      <a:gd name="T99" fmla="*/ 1 h 175"/>
                      <a:gd name="T100" fmla="*/ 1 w 418"/>
                      <a:gd name="T101" fmla="*/ 1 h 175"/>
                      <a:gd name="T102" fmla="*/ 1 w 418"/>
                      <a:gd name="T103" fmla="*/ 1 h 175"/>
                      <a:gd name="T104" fmla="*/ 1 w 418"/>
                      <a:gd name="T105" fmla="*/ 1 h 175"/>
                      <a:gd name="T106" fmla="*/ 0 w 418"/>
                      <a:gd name="T107" fmla="*/ 1 h 175"/>
                      <a:gd name="T108" fmla="*/ 0 w 418"/>
                      <a:gd name="T109" fmla="*/ 0 h 175"/>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w 418"/>
                      <a:gd name="T166" fmla="*/ 0 h 175"/>
                      <a:gd name="T167" fmla="*/ 418 w 418"/>
                      <a:gd name="T168" fmla="*/ 175 h 175"/>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T165" t="T166" r="T167" b="T168"/>
                    <a:pathLst>
                      <a:path w="418" h="175">
                        <a:moveTo>
                          <a:pt x="0" y="0"/>
                        </a:moveTo>
                        <a:lnTo>
                          <a:pt x="17" y="5"/>
                        </a:lnTo>
                        <a:lnTo>
                          <a:pt x="33" y="11"/>
                        </a:lnTo>
                        <a:lnTo>
                          <a:pt x="48" y="15"/>
                        </a:lnTo>
                        <a:lnTo>
                          <a:pt x="64" y="21"/>
                        </a:lnTo>
                        <a:lnTo>
                          <a:pt x="80" y="27"/>
                        </a:lnTo>
                        <a:lnTo>
                          <a:pt x="96" y="34"/>
                        </a:lnTo>
                        <a:lnTo>
                          <a:pt x="111" y="39"/>
                        </a:lnTo>
                        <a:lnTo>
                          <a:pt x="127" y="45"/>
                        </a:lnTo>
                        <a:lnTo>
                          <a:pt x="143" y="52"/>
                        </a:lnTo>
                        <a:lnTo>
                          <a:pt x="159" y="59"/>
                        </a:lnTo>
                        <a:lnTo>
                          <a:pt x="175" y="65"/>
                        </a:lnTo>
                        <a:lnTo>
                          <a:pt x="192" y="72"/>
                        </a:lnTo>
                        <a:lnTo>
                          <a:pt x="208" y="77"/>
                        </a:lnTo>
                        <a:lnTo>
                          <a:pt x="224" y="83"/>
                        </a:lnTo>
                        <a:lnTo>
                          <a:pt x="240" y="89"/>
                        </a:lnTo>
                        <a:lnTo>
                          <a:pt x="256" y="95"/>
                        </a:lnTo>
                        <a:lnTo>
                          <a:pt x="274" y="103"/>
                        </a:lnTo>
                        <a:lnTo>
                          <a:pt x="293" y="112"/>
                        </a:lnTo>
                        <a:lnTo>
                          <a:pt x="312" y="120"/>
                        </a:lnTo>
                        <a:lnTo>
                          <a:pt x="332" y="129"/>
                        </a:lnTo>
                        <a:lnTo>
                          <a:pt x="352" y="137"/>
                        </a:lnTo>
                        <a:lnTo>
                          <a:pt x="372" y="145"/>
                        </a:lnTo>
                        <a:lnTo>
                          <a:pt x="393" y="152"/>
                        </a:lnTo>
                        <a:lnTo>
                          <a:pt x="414" y="160"/>
                        </a:lnTo>
                        <a:lnTo>
                          <a:pt x="418" y="173"/>
                        </a:lnTo>
                        <a:lnTo>
                          <a:pt x="411" y="175"/>
                        </a:lnTo>
                        <a:lnTo>
                          <a:pt x="405" y="175"/>
                        </a:lnTo>
                        <a:lnTo>
                          <a:pt x="398" y="175"/>
                        </a:lnTo>
                        <a:lnTo>
                          <a:pt x="392" y="173"/>
                        </a:lnTo>
                        <a:lnTo>
                          <a:pt x="385" y="172"/>
                        </a:lnTo>
                        <a:lnTo>
                          <a:pt x="378" y="170"/>
                        </a:lnTo>
                        <a:lnTo>
                          <a:pt x="371" y="169"/>
                        </a:lnTo>
                        <a:lnTo>
                          <a:pt x="364" y="170"/>
                        </a:lnTo>
                        <a:lnTo>
                          <a:pt x="342" y="164"/>
                        </a:lnTo>
                        <a:lnTo>
                          <a:pt x="321" y="156"/>
                        </a:lnTo>
                        <a:lnTo>
                          <a:pt x="300" y="149"/>
                        </a:lnTo>
                        <a:lnTo>
                          <a:pt x="278" y="141"/>
                        </a:lnTo>
                        <a:lnTo>
                          <a:pt x="256" y="134"/>
                        </a:lnTo>
                        <a:lnTo>
                          <a:pt x="234" y="127"/>
                        </a:lnTo>
                        <a:lnTo>
                          <a:pt x="212" y="119"/>
                        </a:lnTo>
                        <a:lnTo>
                          <a:pt x="190" y="112"/>
                        </a:lnTo>
                        <a:lnTo>
                          <a:pt x="169" y="104"/>
                        </a:lnTo>
                        <a:lnTo>
                          <a:pt x="147" y="97"/>
                        </a:lnTo>
                        <a:lnTo>
                          <a:pt x="125" y="90"/>
                        </a:lnTo>
                        <a:lnTo>
                          <a:pt x="103" y="82"/>
                        </a:lnTo>
                        <a:lnTo>
                          <a:pt x="81" y="75"/>
                        </a:lnTo>
                        <a:lnTo>
                          <a:pt x="60" y="67"/>
                        </a:lnTo>
                        <a:lnTo>
                          <a:pt x="38" y="60"/>
                        </a:lnTo>
                        <a:lnTo>
                          <a:pt x="17" y="52"/>
                        </a:lnTo>
                        <a:lnTo>
                          <a:pt x="12" y="42"/>
                        </a:lnTo>
                        <a:lnTo>
                          <a:pt x="10" y="30"/>
                        </a:lnTo>
                        <a:lnTo>
                          <a:pt x="6" y="17"/>
                        </a:lnTo>
                        <a:lnTo>
                          <a:pt x="0" y="5"/>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3" name="Freeform 115"/>
                  <p:cNvSpPr>
                    <a:spLocks/>
                  </p:cNvSpPr>
                  <p:nvPr/>
                </p:nvSpPr>
                <p:spPr bwMode="auto">
                  <a:xfrm>
                    <a:off x="2893" y="1841"/>
                    <a:ext cx="149" cy="59"/>
                  </a:xfrm>
                  <a:custGeom>
                    <a:avLst/>
                    <a:gdLst>
                      <a:gd name="T0" fmla="*/ 0 w 298"/>
                      <a:gd name="T1" fmla="*/ 0 h 117"/>
                      <a:gd name="T2" fmla="*/ 1 w 298"/>
                      <a:gd name="T3" fmla="*/ 1 h 117"/>
                      <a:gd name="T4" fmla="*/ 1 w 298"/>
                      <a:gd name="T5" fmla="*/ 1 h 117"/>
                      <a:gd name="T6" fmla="*/ 1 w 298"/>
                      <a:gd name="T7" fmla="*/ 1 h 117"/>
                      <a:gd name="T8" fmla="*/ 1 w 298"/>
                      <a:gd name="T9" fmla="*/ 1 h 117"/>
                      <a:gd name="T10" fmla="*/ 1 w 298"/>
                      <a:gd name="T11" fmla="*/ 1 h 117"/>
                      <a:gd name="T12" fmla="*/ 1 w 298"/>
                      <a:gd name="T13" fmla="*/ 1 h 117"/>
                      <a:gd name="T14" fmla="*/ 1 w 298"/>
                      <a:gd name="T15" fmla="*/ 1 h 117"/>
                      <a:gd name="T16" fmla="*/ 1 w 298"/>
                      <a:gd name="T17" fmla="*/ 1 h 117"/>
                      <a:gd name="T18" fmla="*/ 1 w 298"/>
                      <a:gd name="T19" fmla="*/ 1 h 117"/>
                      <a:gd name="T20" fmla="*/ 1 w 298"/>
                      <a:gd name="T21" fmla="*/ 1 h 117"/>
                      <a:gd name="T22" fmla="*/ 1 w 298"/>
                      <a:gd name="T23" fmla="*/ 1 h 117"/>
                      <a:gd name="T24" fmla="*/ 1 w 298"/>
                      <a:gd name="T25" fmla="*/ 1 h 117"/>
                      <a:gd name="T26" fmla="*/ 1 w 298"/>
                      <a:gd name="T27" fmla="*/ 1 h 117"/>
                      <a:gd name="T28" fmla="*/ 1 w 298"/>
                      <a:gd name="T29" fmla="*/ 1 h 117"/>
                      <a:gd name="T30" fmla="*/ 1 w 298"/>
                      <a:gd name="T31" fmla="*/ 1 h 117"/>
                      <a:gd name="T32" fmla="*/ 1 w 298"/>
                      <a:gd name="T33" fmla="*/ 1 h 117"/>
                      <a:gd name="T34" fmla="*/ 1 w 298"/>
                      <a:gd name="T35" fmla="*/ 1 h 117"/>
                      <a:gd name="T36" fmla="*/ 1 w 298"/>
                      <a:gd name="T37" fmla="*/ 1 h 117"/>
                      <a:gd name="T38" fmla="*/ 1 w 298"/>
                      <a:gd name="T39" fmla="*/ 1 h 117"/>
                      <a:gd name="T40" fmla="*/ 1 w 298"/>
                      <a:gd name="T41" fmla="*/ 1 h 117"/>
                      <a:gd name="T42" fmla="*/ 1 w 298"/>
                      <a:gd name="T43" fmla="*/ 1 h 117"/>
                      <a:gd name="T44" fmla="*/ 1 w 298"/>
                      <a:gd name="T45" fmla="*/ 1 h 117"/>
                      <a:gd name="T46" fmla="*/ 1 w 298"/>
                      <a:gd name="T47" fmla="*/ 1 h 117"/>
                      <a:gd name="T48" fmla="*/ 1 w 298"/>
                      <a:gd name="T49" fmla="*/ 1 h 117"/>
                      <a:gd name="T50" fmla="*/ 1 w 298"/>
                      <a:gd name="T51" fmla="*/ 1 h 117"/>
                      <a:gd name="T52" fmla="*/ 1 w 298"/>
                      <a:gd name="T53" fmla="*/ 1 h 117"/>
                      <a:gd name="T54" fmla="*/ 1 w 298"/>
                      <a:gd name="T55" fmla="*/ 1 h 117"/>
                      <a:gd name="T56" fmla="*/ 1 w 298"/>
                      <a:gd name="T57" fmla="*/ 1 h 117"/>
                      <a:gd name="T58" fmla="*/ 1 w 298"/>
                      <a:gd name="T59" fmla="*/ 1 h 117"/>
                      <a:gd name="T60" fmla="*/ 1 w 298"/>
                      <a:gd name="T61" fmla="*/ 1 h 117"/>
                      <a:gd name="T62" fmla="*/ 1 w 298"/>
                      <a:gd name="T63" fmla="*/ 1 h 117"/>
                      <a:gd name="T64" fmla="*/ 1 w 298"/>
                      <a:gd name="T65" fmla="*/ 1 h 117"/>
                      <a:gd name="T66" fmla="*/ 0 w 298"/>
                      <a:gd name="T67" fmla="*/ 0 h 11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298"/>
                      <a:gd name="T103" fmla="*/ 0 h 117"/>
                      <a:gd name="T104" fmla="*/ 298 w 298"/>
                      <a:gd name="T105" fmla="*/ 117 h 117"/>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298" h="117">
                        <a:moveTo>
                          <a:pt x="0" y="0"/>
                        </a:moveTo>
                        <a:lnTo>
                          <a:pt x="18" y="7"/>
                        </a:lnTo>
                        <a:lnTo>
                          <a:pt x="37" y="14"/>
                        </a:lnTo>
                        <a:lnTo>
                          <a:pt x="56" y="21"/>
                        </a:lnTo>
                        <a:lnTo>
                          <a:pt x="75" y="28"/>
                        </a:lnTo>
                        <a:lnTo>
                          <a:pt x="94" y="34"/>
                        </a:lnTo>
                        <a:lnTo>
                          <a:pt x="113" y="41"/>
                        </a:lnTo>
                        <a:lnTo>
                          <a:pt x="132" y="48"/>
                        </a:lnTo>
                        <a:lnTo>
                          <a:pt x="151" y="55"/>
                        </a:lnTo>
                        <a:lnTo>
                          <a:pt x="170" y="62"/>
                        </a:lnTo>
                        <a:lnTo>
                          <a:pt x="189" y="69"/>
                        </a:lnTo>
                        <a:lnTo>
                          <a:pt x="208" y="77"/>
                        </a:lnTo>
                        <a:lnTo>
                          <a:pt x="227" y="84"/>
                        </a:lnTo>
                        <a:lnTo>
                          <a:pt x="245" y="92"/>
                        </a:lnTo>
                        <a:lnTo>
                          <a:pt x="262" y="100"/>
                        </a:lnTo>
                        <a:lnTo>
                          <a:pt x="281" y="108"/>
                        </a:lnTo>
                        <a:lnTo>
                          <a:pt x="298" y="117"/>
                        </a:lnTo>
                        <a:lnTo>
                          <a:pt x="280" y="112"/>
                        </a:lnTo>
                        <a:lnTo>
                          <a:pt x="262" y="106"/>
                        </a:lnTo>
                        <a:lnTo>
                          <a:pt x="244" y="100"/>
                        </a:lnTo>
                        <a:lnTo>
                          <a:pt x="226" y="94"/>
                        </a:lnTo>
                        <a:lnTo>
                          <a:pt x="208" y="89"/>
                        </a:lnTo>
                        <a:lnTo>
                          <a:pt x="190" y="82"/>
                        </a:lnTo>
                        <a:lnTo>
                          <a:pt x="171" y="76"/>
                        </a:lnTo>
                        <a:lnTo>
                          <a:pt x="153" y="70"/>
                        </a:lnTo>
                        <a:lnTo>
                          <a:pt x="136" y="63"/>
                        </a:lnTo>
                        <a:lnTo>
                          <a:pt x="117" y="57"/>
                        </a:lnTo>
                        <a:lnTo>
                          <a:pt x="99" y="51"/>
                        </a:lnTo>
                        <a:lnTo>
                          <a:pt x="82" y="45"/>
                        </a:lnTo>
                        <a:lnTo>
                          <a:pt x="63" y="38"/>
                        </a:lnTo>
                        <a:lnTo>
                          <a:pt x="46" y="31"/>
                        </a:lnTo>
                        <a:lnTo>
                          <a:pt x="27" y="24"/>
                        </a:lnTo>
                        <a:lnTo>
                          <a:pt x="10" y="1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4" name="Freeform 116"/>
                  <p:cNvSpPr>
                    <a:spLocks/>
                  </p:cNvSpPr>
                  <p:nvPr/>
                </p:nvSpPr>
                <p:spPr bwMode="auto">
                  <a:xfrm>
                    <a:off x="2896" y="1366"/>
                    <a:ext cx="333" cy="144"/>
                  </a:xfrm>
                  <a:custGeom>
                    <a:avLst/>
                    <a:gdLst>
                      <a:gd name="T0" fmla="*/ 1 w 664"/>
                      <a:gd name="T1" fmla="*/ 1 h 286"/>
                      <a:gd name="T2" fmla="*/ 1 w 664"/>
                      <a:gd name="T3" fmla="*/ 1 h 286"/>
                      <a:gd name="T4" fmla="*/ 1 w 664"/>
                      <a:gd name="T5" fmla="*/ 1 h 286"/>
                      <a:gd name="T6" fmla="*/ 1 w 664"/>
                      <a:gd name="T7" fmla="*/ 1 h 286"/>
                      <a:gd name="T8" fmla="*/ 1 w 664"/>
                      <a:gd name="T9" fmla="*/ 1 h 286"/>
                      <a:gd name="T10" fmla="*/ 1 w 664"/>
                      <a:gd name="T11" fmla="*/ 1 h 286"/>
                      <a:gd name="T12" fmla="*/ 1 w 664"/>
                      <a:gd name="T13" fmla="*/ 1 h 286"/>
                      <a:gd name="T14" fmla="*/ 1 w 664"/>
                      <a:gd name="T15" fmla="*/ 1 h 286"/>
                      <a:gd name="T16" fmla="*/ 1 w 664"/>
                      <a:gd name="T17" fmla="*/ 1 h 286"/>
                      <a:gd name="T18" fmla="*/ 1 w 664"/>
                      <a:gd name="T19" fmla="*/ 1 h 286"/>
                      <a:gd name="T20" fmla="*/ 1 w 664"/>
                      <a:gd name="T21" fmla="*/ 1 h 286"/>
                      <a:gd name="T22" fmla="*/ 1 w 664"/>
                      <a:gd name="T23" fmla="*/ 0 h 286"/>
                      <a:gd name="T24" fmla="*/ 1 w 664"/>
                      <a:gd name="T25" fmla="*/ 1 h 286"/>
                      <a:gd name="T26" fmla="*/ 1 w 664"/>
                      <a:gd name="T27" fmla="*/ 1 h 286"/>
                      <a:gd name="T28" fmla="*/ 1 w 664"/>
                      <a:gd name="T29" fmla="*/ 1 h 286"/>
                      <a:gd name="T30" fmla="*/ 1 w 664"/>
                      <a:gd name="T31" fmla="*/ 1 h 286"/>
                      <a:gd name="T32" fmla="*/ 1 w 664"/>
                      <a:gd name="T33" fmla="*/ 1 h 286"/>
                      <a:gd name="T34" fmla="*/ 1 w 664"/>
                      <a:gd name="T35" fmla="*/ 1 h 286"/>
                      <a:gd name="T36" fmla="*/ 1 w 664"/>
                      <a:gd name="T37" fmla="*/ 1 h 286"/>
                      <a:gd name="T38" fmla="*/ 1 w 664"/>
                      <a:gd name="T39" fmla="*/ 1 h 286"/>
                      <a:gd name="T40" fmla="*/ 1 w 664"/>
                      <a:gd name="T41" fmla="*/ 1 h 286"/>
                      <a:gd name="T42" fmla="*/ 1 w 664"/>
                      <a:gd name="T43" fmla="*/ 1 h 286"/>
                      <a:gd name="T44" fmla="*/ 1 w 664"/>
                      <a:gd name="T45" fmla="*/ 1 h 286"/>
                      <a:gd name="T46" fmla="*/ 1 w 664"/>
                      <a:gd name="T47" fmla="*/ 1 h 286"/>
                      <a:gd name="T48" fmla="*/ 1 w 664"/>
                      <a:gd name="T49" fmla="*/ 1 h 286"/>
                      <a:gd name="T50" fmla="*/ 1 w 664"/>
                      <a:gd name="T51" fmla="*/ 1 h 286"/>
                      <a:gd name="T52" fmla="*/ 1 w 664"/>
                      <a:gd name="T53" fmla="*/ 1 h 286"/>
                      <a:gd name="T54" fmla="*/ 1 w 664"/>
                      <a:gd name="T55" fmla="*/ 1 h 286"/>
                      <a:gd name="T56" fmla="*/ 1 w 664"/>
                      <a:gd name="T57" fmla="*/ 1 h 286"/>
                      <a:gd name="T58" fmla="*/ 1 w 664"/>
                      <a:gd name="T59" fmla="*/ 1 h 286"/>
                      <a:gd name="T60" fmla="*/ 1 w 664"/>
                      <a:gd name="T61" fmla="*/ 1 h 286"/>
                      <a:gd name="T62" fmla="*/ 1 w 664"/>
                      <a:gd name="T63" fmla="*/ 1 h 286"/>
                      <a:gd name="T64" fmla="*/ 1 w 664"/>
                      <a:gd name="T65" fmla="*/ 1 h 286"/>
                      <a:gd name="T66" fmla="*/ 1 w 664"/>
                      <a:gd name="T67" fmla="*/ 1 h 286"/>
                      <a:gd name="T68" fmla="*/ 1 w 664"/>
                      <a:gd name="T69" fmla="*/ 1 h 286"/>
                      <a:gd name="T70" fmla="*/ 1 w 664"/>
                      <a:gd name="T71" fmla="*/ 1 h 286"/>
                      <a:gd name="T72" fmla="*/ 1 w 664"/>
                      <a:gd name="T73" fmla="*/ 1 h 286"/>
                      <a:gd name="T74" fmla="*/ 1 w 664"/>
                      <a:gd name="T75" fmla="*/ 1 h 286"/>
                      <a:gd name="T76" fmla="*/ 1 w 664"/>
                      <a:gd name="T77" fmla="*/ 1 h 286"/>
                      <a:gd name="T78" fmla="*/ 1 w 664"/>
                      <a:gd name="T79" fmla="*/ 1 h 286"/>
                      <a:gd name="T80" fmla="*/ 1 w 664"/>
                      <a:gd name="T81" fmla="*/ 1 h 286"/>
                      <a:gd name="T82" fmla="*/ 1 w 664"/>
                      <a:gd name="T83" fmla="*/ 1 h 286"/>
                      <a:gd name="T84" fmla="*/ 1 w 664"/>
                      <a:gd name="T85" fmla="*/ 1 h 286"/>
                      <a:gd name="T86" fmla="*/ 1 w 664"/>
                      <a:gd name="T87" fmla="*/ 1 h 286"/>
                      <a:gd name="T88" fmla="*/ 1 w 664"/>
                      <a:gd name="T89" fmla="*/ 1 h 286"/>
                      <a:gd name="T90" fmla="*/ 1 w 664"/>
                      <a:gd name="T91" fmla="*/ 1 h 286"/>
                      <a:gd name="T92" fmla="*/ 1 w 664"/>
                      <a:gd name="T93" fmla="*/ 1 h 286"/>
                      <a:gd name="T94" fmla="*/ 1 w 664"/>
                      <a:gd name="T95" fmla="*/ 1 h 286"/>
                      <a:gd name="T96" fmla="*/ 1 w 664"/>
                      <a:gd name="T97" fmla="*/ 1 h 286"/>
                      <a:gd name="T98" fmla="*/ 1 w 664"/>
                      <a:gd name="T99" fmla="*/ 1 h 286"/>
                      <a:gd name="T100" fmla="*/ 1 w 664"/>
                      <a:gd name="T101" fmla="*/ 1 h 286"/>
                      <a:gd name="T102" fmla="*/ 1 w 664"/>
                      <a:gd name="T103" fmla="*/ 1 h 286"/>
                      <a:gd name="T104" fmla="*/ 1 w 664"/>
                      <a:gd name="T105" fmla="*/ 1 h 286"/>
                      <a:gd name="T106" fmla="*/ 1 w 664"/>
                      <a:gd name="T107" fmla="*/ 1 h 286"/>
                      <a:gd name="T108" fmla="*/ 1 w 664"/>
                      <a:gd name="T109" fmla="*/ 1 h 286"/>
                      <a:gd name="T110" fmla="*/ 1 w 664"/>
                      <a:gd name="T111" fmla="*/ 1 h 286"/>
                      <a:gd name="T112" fmla="*/ 1 w 664"/>
                      <a:gd name="T113" fmla="*/ 1 h 286"/>
                      <a:gd name="T114" fmla="*/ 1 w 664"/>
                      <a:gd name="T115" fmla="*/ 1 h 286"/>
                      <a:gd name="T116" fmla="*/ 1 w 664"/>
                      <a:gd name="T117" fmla="*/ 1 h 286"/>
                      <a:gd name="T118" fmla="*/ 1 w 664"/>
                      <a:gd name="T119" fmla="*/ 1 h 286"/>
                      <a:gd name="T120" fmla="*/ 0 w 664"/>
                      <a:gd name="T121" fmla="*/ 1 h 28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664"/>
                      <a:gd name="T184" fmla="*/ 0 h 286"/>
                      <a:gd name="T185" fmla="*/ 664 w 664"/>
                      <a:gd name="T186" fmla="*/ 286 h 28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664" h="286">
                        <a:moveTo>
                          <a:pt x="0" y="127"/>
                        </a:moveTo>
                        <a:lnTo>
                          <a:pt x="11" y="117"/>
                        </a:lnTo>
                        <a:lnTo>
                          <a:pt x="25" y="108"/>
                        </a:lnTo>
                        <a:lnTo>
                          <a:pt x="39" y="99"/>
                        </a:lnTo>
                        <a:lnTo>
                          <a:pt x="54" y="92"/>
                        </a:lnTo>
                        <a:lnTo>
                          <a:pt x="69" y="85"/>
                        </a:lnTo>
                        <a:lnTo>
                          <a:pt x="85" y="80"/>
                        </a:lnTo>
                        <a:lnTo>
                          <a:pt x="101" y="74"/>
                        </a:lnTo>
                        <a:lnTo>
                          <a:pt x="118" y="71"/>
                        </a:lnTo>
                        <a:lnTo>
                          <a:pt x="136" y="67"/>
                        </a:lnTo>
                        <a:lnTo>
                          <a:pt x="153" y="64"/>
                        </a:lnTo>
                        <a:lnTo>
                          <a:pt x="170" y="62"/>
                        </a:lnTo>
                        <a:lnTo>
                          <a:pt x="187" y="61"/>
                        </a:lnTo>
                        <a:lnTo>
                          <a:pt x="205" y="58"/>
                        </a:lnTo>
                        <a:lnTo>
                          <a:pt x="222" y="57"/>
                        </a:lnTo>
                        <a:lnTo>
                          <a:pt x="238" y="56"/>
                        </a:lnTo>
                        <a:lnTo>
                          <a:pt x="254" y="55"/>
                        </a:lnTo>
                        <a:lnTo>
                          <a:pt x="257" y="47"/>
                        </a:lnTo>
                        <a:lnTo>
                          <a:pt x="254" y="39"/>
                        </a:lnTo>
                        <a:lnTo>
                          <a:pt x="251" y="32"/>
                        </a:lnTo>
                        <a:lnTo>
                          <a:pt x="253" y="23"/>
                        </a:lnTo>
                        <a:lnTo>
                          <a:pt x="270" y="11"/>
                        </a:lnTo>
                        <a:lnTo>
                          <a:pt x="291" y="3"/>
                        </a:lnTo>
                        <a:lnTo>
                          <a:pt x="312" y="0"/>
                        </a:lnTo>
                        <a:lnTo>
                          <a:pt x="335" y="0"/>
                        </a:lnTo>
                        <a:lnTo>
                          <a:pt x="359" y="1"/>
                        </a:lnTo>
                        <a:lnTo>
                          <a:pt x="383" y="3"/>
                        </a:lnTo>
                        <a:lnTo>
                          <a:pt x="406" y="5"/>
                        </a:lnTo>
                        <a:lnTo>
                          <a:pt x="429" y="8"/>
                        </a:lnTo>
                        <a:lnTo>
                          <a:pt x="442" y="11"/>
                        </a:lnTo>
                        <a:lnTo>
                          <a:pt x="453" y="15"/>
                        </a:lnTo>
                        <a:lnTo>
                          <a:pt x="466" y="18"/>
                        </a:lnTo>
                        <a:lnTo>
                          <a:pt x="478" y="21"/>
                        </a:lnTo>
                        <a:lnTo>
                          <a:pt x="489" y="25"/>
                        </a:lnTo>
                        <a:lnTo>
                          <a:pt x="502" y="29"/>
                        </a:lnTo>
                        <a:lnTo>
                          <a:pt x="513" y="34"/>
                        </a:lnTo>
                        <a:lnTo>
                          <a:pt x="526" y="40"/>
                        </a:lnTo>
                        <a:lnTo>
                          <a:pt x="534" y="43"/>
                        </a:lnTo>
                        <a:lnTo>
                          <a:pt x="541" y="50"/>
                        </a:lnTo>
                        <a:lnTo>
                          <a:pt x="549" y="57"/>
                        </a:lnTo>
                        <a:lnTo>
                          <a:pt x="556" y="65"/>
                        </a:lnTo>
                        <a:lnTo>
                          <a:pt x="558" y="72"/>
                        </a:lnTo>
                        <a:lnTo>
                          <a:pt x="562" y="80"/>
                        </a:lnTo>
                        <a:lnTo>
                          <a:pt x="565" y="87"/>
                        </a:lnTo>
                        <a:lnTo>
                          <a:pt x="569" y="95"/>
                        </a:lnTo>
                        <a:lnTo>
                          <a:pt x="570" y="103"/>
                        </a:lnTo>
                        <a:lnTo>
                          <a:pt x="567" y="108"/>
                        </a:lnTo>
                        <a:lnTo>
                          <a:pt x="565" y="112"/>
                        </a:lnTo>
                        <a:lnTo>
                          <a:pt x="563" y="120"/>
                        </a:lnTo>
                        <a:lnTo>
                          <a:pt x="550" y="126"/>
                        </a:lnTo>
                        <a:lnTo>
                          <a:pt x="558" y="132"/>
                        </a:lnTo>
                        <a:lnTo>
                          <a:pt x="571" y="135"/>
                        </a:lnTo>
                        <a:lnTo>
                          <a:pt x="584" y="139"/>
                        </a:lnTo>
                        <a:lnTo>
                          <a:pt x="596" y="142"/>
                        </a:lnTo>
                        <a:lnTo>
                          <a:pt x="608" y="147"/>
                        </a:lnTo>
                        <a:lnTo>
                          <a:pt x="619" y="151"/>
                        </a:lnTo>
                        <a:lnTo>
                          <a:pt x="630" y="157"/>
                        </a:lnTo>
                        <a:lnTo>
                          <a:pt x="640" y="163"/>
                        </a:lnTo>
                        <a:lnTo>
                          <a:pt x="649" y="170"/>
                        </a:lnTo>
                        <a:lnTo>
                          <a:pt x="654" y="174"/>
                        </a:lnTo>
                        <a:lnTo>
                          <a:pt x="658" y="181"/>
                        </a:lnTo>
                        <a:lnTo>
                          <a:pt x="661" y="189"/>
                        </a:lnTo>
                        <a:lnTo>
                          <a:pt x="664" y="199"/>
                        </a:lnTo>
                        <a:lnTo>
                          <a:pt x="663" y="210"/>
                        </a:lnTo>
                        <a:lnTo>
                          <a:pt x="655" y="217"/>
                        </a:lnTo>
                        <a:lnTo>
                          <a:pt x="650" y="220"/>
                        </a:lnTo>
                        <a:lnTo>
                          <a:pt x="645" y="224"/>
                        </a:lnTo>
                        <a:lnTo>
                          <a:pt x="639" y="226"/>
                        </a:lnTo>
                        <a:lnTo>
                          <a:pt x="632" y="229"/>
                        </a:lnTo>
                        <a:lnTo>
                          <a:pt x="624" y="231"/>
                        </a:lnTo>
                        <a:lnTo>
                          <a:pt x="617" y="233"/>
                        </a:lnTo>
                        <a:lnTo>
                          <a:pt x="609" y="237"/>
                        </a:lnTo>
                        <a:lnTo>
                          <a:pt x="602" y="239"/>
                        </a:lnTo>
                        <a:lnTo>
                          <a:pt x="585" y="239"/>
                        </a:lnTo>
                        <a:lnTo>
                          <a:pt x="569" y="239"/>
                        </a:lnTo>
                        <a:lnTo>
                          <a:pt x="552" y="239"/>
                        </a:lnTo>
                        <a:lnTo>
                          <a:pt x="535" y="240"/>
                        </a:lnTo>
                        <a:lnTo>
                          <a:pt x="519" y="240"/>
                        </a:lnTo>
                        <a:lnTo>
                          <a:pt x="502" y="239"/>
                        </a:lnTo>
                        <a:lnTo>
                          <a:pt x="485" y="239"/>
                        </a:lnTo>
                        <a:lnTo>
                          <a:pt x="467" y="238"/>
                        </a:lnTo>
                        <a:lnTo>
                          <a:pt x="466" y="242"/>
                        </a:lnTo>
                        <a:lnTo>
                          <a:pt x="465" y="249"/>
                        </a:lnTo>
                        <a:lnTo>
                          <a:pt x="463" y="255"/>
                        </a:lnTo>
                        <a:lnTo>
                          <a:pt x="460" y="262"/>
                        </a:lnTo>
                        <a:lnTo>
                          <a:pt x="448" y="272"/>
                        </a:lnTo>
                        <a:lnTo>
                          <a:pt x="443" y="276"/>
                        </a:lnTo>
                        <a:lnTo>
                          <a:pt x="436" y="277"/>
                        </a:lnTo>
                        <a:lnTo>
                          <a:pt x="429" y="279"/>
                        </a:lnTo>
                        <a:lnTo>
                          <a:pt x="423" y="284"/>
                        </a:lnTo>
                        <a:lnTo>
                          <a:pt x="402" y="285"/>
                        </a:lnTo>
                        <a:lnTo>
                          <a:pt x="379" y="286"/>
                        </a:lnTo>
                        <a:lnTo>
                          <a:pt x="354" y="285"/>
                        </a:lnTo>
                        <a:lnTo>
                          <a:pt x="331" y="283"/>
                        </a:lnTo>
                        <a:lnTo>
                          <a:pt x="307" y="279"/>
                        </a:lnTo>
                        <a:lnTo>
                          <a:pt x="285" y="273"/>
                        </a:lnTo>
                        <a:lnTo>
                          <a:pt x="266" y="265"/>
                        </a:lnTo>
                        <a:lnTo>
                          <a:pt x="248" y="254"/>
                        </a:lnTo>
                        <a:lnTo>
                          <a:pt x="244" y="250"/>
                        </a:lnTo>
                        <a:lnTo>
                          <a:pt x="240" y="247"/>
                        </a:lnTo>
                        <a:lnTo>
                          <a:pt x="238" y="242"/>
                        </a:lnTo>
                        <a:lnTo>
                          <a:pt x="236" y="237"/>
                        </a:lnTo>
                        <a:lnTo>
                          <a:pt x="240" y="230"/>
                        </a:lnTo>
                        <a:lnTo>
                          <a:pt x="247" y="225"/>
                        </a:lnTo>
                        <a:lnTo>
                          <a:pt x="255" y="219"/>
                        </a:lnTo>
                        <a:lnTo>
                          <a:pt x="262" y="212"/>
                        </a:lnTo>
                        <a:lnTo>
                          <a:pt x="246" y="211"/>
                        </a:lnTo>
                        <a:lnTo>
                          <a:pt x="229" y="210"/>
                        </a:lnTo>
                        <a:lnTo>
                          <a:pt x="212" y="208"/>
                        </a:lnTo>
                        <a:lnTo>
                          <a:pt x="194" y="207"/>
                        </a:lnTo>
                        <a:lnTo>
                          <a:pt x="176" y="206"/>
                        </a:lnTo>
                        <a:lnTo>
                          <a:pt x="157" y="204"/>
                        </a:lnTo>
                        <a:lnTo>
                          <a:pt x="139" y="202"/>
                        </a:lnTo>
                        <a:lnTo>
                          <a:pt x="121" y="200"/>
                        </a:lnTo>
                        <a:lnTo>
                          <a:pt x="103" y="196"/>
                        </a:lnTo>
                        <a:lnTo>
                          <a:pt x="86" y="192"/>
                        </a:lnTo>
                        <a:lnTo>
                          <a:pt x="69" y="187"/>
                        </a:lnTo>
                        <a:lnTo>
                          <a:pt x="53" y="180"/>
                        </a:lnTo>
                        <a:lnTo>
                          <a:pt x="38" y="173"/>
                        </a:lnTo>
                        <a:lnTo>
                          <a:pt x="24" y="164"/>
                        </a:lnTo>
                        <a:lnTo>
                          <a:pt x="11" y="154"/>
                        </a:lnTo>
                        <a:lnTo>
                          <a:pt x="0" y="142"/>
                        </a:lnTo>
                        <a:lnTo>
                          <a:pt x="0" y="12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5" name="Freeform 117"/>
                  <p:cNvSpPr>
                    <a:spLocks/>
                  </p:cNvSpPr>
                  <p:nvPr/>
                </p:nvSpPr>
                <p:spPr bwMode="auto">
                  <a:xfrm>
                    <a:off x="2904" y="1374"/>
                    <a:ext cx="315" cy="129"/>
                  </a:xfrm>
                  <a:custGeom>
                    <a:avLst/>
                    <a:gdLst>
                      <a:gd name="T0" fmla="*/ 1 w 630"/>
                      <a:gd name="T1" fmla="*/ 1 h 256"/>
                      <a:gd name="T2" fmla="*/ 1 w 630"/>
                      <a:gd name="T3" fmla="*/ 1 h 256"/>
                      <a:gd name="T4" fmla="*/ 1 w 630"/>
                      <a:gd name="T5" fmla="*/ 1 h 256"/>
                      <a:gd name="T6" fmla="*/ 1 w 630"/>
                      <a:gd name="T7" fmla="*/ 1 h 256"/>
                      <a:gd name="T8" fmla="*/ 1 w 630"/>
                      <a:gd name="T9" fmla="*/ 1 h 256"/>
                      <a:gd name="T10" fmla="*/ 1 w 630"/>
                      <a:gd name="T11" fmla="*/ 1 h 256"/>
                      <a:gd name="T12" fmla="*/ 1 w 630"/>
                      <a:gd name="T13" fmla="*/ 1 h 256"/>
                      <a:gd name="T14" fmla="*/ 1 w 630"/>
                      <a:gd name="T15" fmla="*/ 1 h 256"/>
                      <a:gd name="T16" fmla="*/ 1 w 630"/>
                      <a:gd name="T17" fmla="*/ 1 h 256"/>
                      <a:gd name="T18" fmla="*/ 1 w 630"/>
                      <a:gd name="T19" fmla="*/ 1 h 256"/>
                      <a:gd name="T20" fmla="*/ 1 w 630"/>
                      <a:gd name="T21" fmla="*/ 1 h 256"/>
                      <a:gd name="T22" fmla="*/ 1 w 630"/>
                      <a:gd name="T23" fmla="*/ 1 h 256"/>
                      <a:gd name="T24" fmla="*/ 1 w 630"/>
                      <a:gd name="T25" fmla="*/ 0 h 256"/>
                      <a:gd name="T26" fmla="*/ 1 w 630"/>
                      <a:gd name="T27" fmla="*/ 1 h 256"/>
                      <a:gd name="T28" fmla="*/ 1 w 630"/>
                      <a:gd name="T29" fmla="*/ 1 h 256"/>
                      <a:gd name="T30" fmla="*/ 1 w 630"/>
                      <a:gd name="T31" fmla="*/ 1 h 256"/>
                      <a:gd name="T32" fmla="*/ 1 w 630"/>
                      <a:gd name="T33" fmla="*/ 1 h 256"/>
                      <a:gd name="T34" fmla="*/ 1 w 630"/>
                      <a:gd name="T35" fmla="*/ 1 h 256"/>
                      <a:gd name="T36" fmla="*/ 1 w 630"/>
                      <a:gd name="T37" fmla="*/ 1 h 256"/>
                      <a:gd name="T38" fmla="*/ 1 w 630"/>
                      <a:gd name="T39" fmla="*/ 1 h 256"/>
                      <a:gd name="T40" fmla="*/ 1 w 630"/>
                      <a:gd name="T41" fmla="*/ 1 h 256"/>
                      <a:gd name="T42" fmla="*/ 1 w 630"/>
                      <a:gd name="T43" fmla="*/ 1 h 256"/>
                      <a:gd name="T44" fmla="*/ 1 w 630"/>
                      <a:gd name="T45" fmla="*/ 1 h 256"/>
                      <a:gd name="T46" fmla="*/ 1 w 630"/>
                      <a:gd name="T47" fmla="*/ 1 h 256"/>
                      <a:gd name="T48" fmla="*/ 1 w 630"/>
                      <a:gd name="T49" fmla="*/ 1 h 256"/>
                      <a:gd name="T50" fmla="*/ 1 w 630"/>
                      <a:gd name="T51" fmla="*/ 1 h 256"/>
                      <a:gd name="T52" fmla="*/ 1 w 630"/>
                      <a:gd name="T53" fmla="*/ 1 h 256"/>
                      <a:gd name="T54" fmla="*/ 1 w 630"/>
                      <a:gd name="T55" fmla="*/ 1 h 256"/>
                      <a:gd name="T56" fmla="*/ 1 w 630"/>
                      <a:gd name="T57" fmla="*/ 1 h 256"/>
                      <a:gd name="T58" fmla="*/ 1 w 630"/>
                      <a:gd name="T59" fmla="*/ 1 h 256"/>
                      <a:gd name="T60" fmla="*/ 1 w 630"/>
                      <a:gd name="T61" fmla="*/ 1 h 256"/>
                      <a:gd name="T62" fmla="*/ 1 w 630"/>
                      <a:gd name="T63" fmla="*/ 1 h 256"/>
                      <a:gd name="T64" fmla="*/ 1 w 630"/>
                      <a:gd name="T65" fmla="*/ 1 h 256"/>
                      <a:gd name="T66" fmla="*/ 1 w 630"/>
                      <a:gd name="T67" fmla="*/ 1 h 256"/>
                      <a:gd name="T68" fmla="*/ 1 w 630"/>
                      <a:gd name="T69" fmla="*/ 1 h 256"/>
                      <a:gd name="T70" fmla="*/ 1 w 630"/>
                      <a:gd name="T71" fmla="*/ 1 h 256"/>
                      <a:gd name="T72" fmla="*/ 1 w 630"/>
                      <a:gd name="T73" fmla="*/ 1 h 256"/>
                      <a:gd name="T74" fmla="*/ 1 w 630"/>
                      <a:gd name="T75" fmla="*/ 1 h 256"/>
                      <a:gd name="T76" fmla="*/ 1 w 630"/>
                      <a:gd name="T77" fmla="*/ 1 h 256"/>
                      <a:gd name="T78" fmla="*/ 1 w 630"/>
                      <a:gd name="T79" fmla="*/ 1 h 256"/>
                      <a:gd name="T80" fmla="*/ 1 w 630"/>
                      <a:gd name="T81" fmla="*/ 1 h 256"/>
                      <a:gd name="T82" fmla="*/ 1 w 630"/>
                      <a:gd name="T83" fmla="*/ 1 h 256"/>
                      <a:gd name="T84" fmla="*/ 1 w 630"/>
                      <a:gd name="T85" fmla="*/ 1 h 256"/>
                      <a:gd name="T86" fmla="*/ 1 w 630"/>
                      <a:gd name="T87" fmla="*/ 1 h 256"/>
                      <a:gd name="T88" fmla="*/ 1 w 630"/>
                      <a:gd name="T89" fmla="*/ 1 h 256"/>
                      <a:gd name="T90" fmla="*/ 1 w 630"/>
                      <a:gd name="T91" fmla="*/ 1 h 256"/>
                      <a:gd name="T92" fmla="*/ 1 w 630"/>
                      <a:gd name="T93" fmla="*/ 1 h 256"/>
                      <a:gd name="T94" fmla="*/ 1 w 630"/>
                      <a:gd name="T95" fmla="*/ 1 h 25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630"/>
                      <a:gd name="T145" fmla="*/ 0 h 256"/>
                      <a:gd name="T146" fmla="*/ 630 w 630"/>
                      <a:gd name="T147" fmla="*/ 256 h 25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630" h="256">
                        <a:moveTo>
                          <a:pt x="0" y="122"/>
                        </a:moveTo>
                        <a:lnTo>
                          <a:pt x="7" y="110"/>
                        </a:lnTo>
                        <a:lnTo>
                          <a:pt x="11" y="107"/>
                        </a:lnTo>
                        <a:lnTo>
                          <a:pt x="15" y="104"/>
                        </a:lnTo>
                        <a:lnTo>
                          <a:pt x="19" y="102"/>
                        </a:lnTo>
                        <a:lnTo>
                          <a:pt x="24" y="99"/>
                        </a:lnTo>
                        <a:lnTo>
                          <a:pt x="29" y="96"/>
                        </a:lnTo>
                        <a:lnTo>
                          <a:pt x="33" y="93"/>
                        </a:lnTo>
                        <a:lnTo>
                          <a:pt x="38" y="89"/>
                        </a:lnTo>
                        <a:lnTo>
                          <a:pt x="42" y="86"/>
                        </a:lnTo>
                        <a:lnTo>
                          <a:pt x="56" y="83"/>
                        </a:lnTo>
                        <a:lnTo>
                          <a:pt x="71" y="79"/>
                        </a:lnTo>
                        <a:lnTo>
                          <a:pt x="85" y="76"/>
                        </a:lnTo>
                        <a:lnTo>
                          <a:pt x="100" y="72"/>
                        </a:lnTo>
                        <a:lnTo>
                          <a:pt x="114" y="69"/>
                        </a:lnTo>
                        <a:lnTo>
                          <a:pt x="129" y="65"/>
                        </a:lnTo>
                        <a:lnTo>
                          <a:pt x="143" y="62"/>
                        </a:lnTo>
                        <a:lnTo>
                          <a:pt x="158" y="58"/>
                        </a:lnTo>
                        <a:lnTo>
                          <a:pt x="171" y="56"/>
                        </a:lnTo>
                        <a:lnTo>
                          <a:pt x="186" y="55"/>
                        </a:lnTo>
                        <a:lnTo>
                          <a:pt x="201" y="54"/>
                        </a:lnTo>
                        <a:lnTo>
                          <a:pt x="215" y="53"/>
                        </a:lnTo>
                        <a:lnTo>
                          <a:pt x="229" y="53"/>
                        </a:lnTo>
                        <a:lnTo>
                          <a:pt x="244" y="54"/>
                        </a:lnTo>
                        <a:lnTo>
                          <a:pt x="258" y="56"/>
                        </a:lnTo>
                        <a:lnTo>
                          <a:pt x="272" y="59"/>
                        </a:lnTo>
                        <a:lnTo>
                          <a:pt x="272" y="40"/>
                        </a:lnTo>
                        <a:lnTo>
                          <a:pt x="265" y="34"/>
                        </a:lnTo>
                        <a:lnTo>
                          <a:pt x="264" y="31"/>
                        </a:lnTo>
                        <a:lnTo>
                          <a:pt x="260" y="26"/>
                        </a:lnTo>
                        <a:lnTo>
                          <a:pt x="258" y="23"/>
                        </a:lnTo>
                        <a:lnTo>
                          <a:pt x="255" y="16"/>
                        </a:lnTo>
                        <a:lnTo>
                          <a:pt x="264" y="9"/>
                        </a:lnTo>
                        <a:lnTo>
                          <a:pt x="266" y="7"/>
                        </a:lnTo>
                        <a:lnTo>
                          <a:pt x="269" y="4"/>
                        </a:lnTo>
                        <a:lnTo>
                          <a:pt x="275" y="2"/>
                        </a:lnTo>
                        <a:lnTo>
                          <a:pt x="281" y="0"/>
                        </a:lnTo>
                        <a:lnTo>
                          <a:pt x="296" y="0"/>
                        </a:lnTo>
                        <a:lnTo>
                          <a:pt x="311" y="0"/>
                        </a:lnTo>
                        <a:lnTo>
                          <a:pt x="326" y="0"/>
                        </a:lnTo>
                        <a:lnTo>
                          <a:pt x="342" y="1"/>
                        </a:lnTo>
                        <a:lnTo>
                          <a:pt x="357" y="2"/>
                        </a:lnTo>
                        <a:lnTo>
                          <a:pt x="373" y="3"/>
                        </a:lnTo>
                        <a:lnTo>
                          <a:pt x="389" y="5"/>
                        </a:lnTo>
                        <a:lnTo>
                          <a:pt x="404" y="8"/>
                        </a:lnTo>
                        <a:lnTo>
                          <a:pt x="420" y="11"/>
                        </a:lnTo>
                        <a:lnTo>
                          <a:pt x="435" y="15"/>
                        </a:lnTo>
                        <a:lnTo>
                          <a:pt x="450" y="19"/>
                        </a:lnTo>
                        <a:lnTo>
                          <a:pt x="465" y="24"/>
                        </a:lnTo>
                        <a:lnTo>
                          <a:pt x="479" y="28"/>
                        </a:lnTo>
                        <a:lnTo>
                          <a:pt x="493" y="35"/>
                        </a:lnTo>
                        <a:lnTo>
                          <a:pt x="505" y="42"/>
                        </a:lnTo>
                        <a:lnTo>
                          <a:pt x="518" y="49"/>
                        </a:lnTo>
                        <a:lnTo>
                          <a:pt x="528" y="62"/>
                        </a:lnTo>
                        <a:lnTo>
                          <a:pt x="530" y="65"/>
                        </a:lnTo>
                        <a:lnTo>
                          <a:pt x="531" y="70"/>
                        </a:lnTo>
                        <a:lnTo>
                          <a:pt x="532" y="73"/>
                        </a:lnTo>
                        <a:lnTo>
                          <a:pt x="534" y="79"/>
                        </a:lnTo>
                        <a:lnTo>
                          <a:pt x="532" y="92"/>
                        </a:lnTo>
                        <a:lnTo>
                          <a:pt x="527" y="93"/>
                        </a:lnTo>
                        <a:lnTo>
                          <a:pt x="524" y="94"/>
                        </a:lnTo>
                        <a:lnTo>
                          <a:pt x="519" y="96"/>
                        </a:lnTo>
                        <a:lnTo>
                          <a:pt x="515" y="99"/>
                        </a:lnTo>
                        <a:lnTo>
                          <a:pt x="507" y="99"/>
                        </a:lnTo>
                        <a:lnTo>
                          <a:pt x="500" y="99"/>
                        </a:lnTo>
                        <a:lnTo>
                          <a:pt x="492" y="99"/>
                        </a:lnTo>
                        <a:lnTo>
                          <a:pt x="485" y="99"/>
                        </a:lnTo>
                        <a:lnTo>
                          <a:pt x="477" y="99"/>
                        </a:lnTo>
                        <a:lnTo>
                          <a:pt x="470" y="99"/>
                        </a:lnTo>
                        <a:lnTo>
                          <a:pt x="462" y="99"/>
                        </a:lnTo>
                        <a:lnTo>
                          <a:pt x="454" y="100"/>
                        </a:lnTo>
                        <a:lnTo>
                          <a:pt x="447" y="110"/>
                        </a:lnTo>
                        <a:lnTo>
                          <a:pt x="456" y="119"/>
                        </a:lnTo>
                        <a:lnTo>
                          <a:pt x="474" y="122"/>
                        </a:lnTo>
                        <a:lnTo>
                          <a:pt x="494" y="125"/>
                        </a:lnTo>
                        <a:lnTo>
                          <a:pt x="512" y="129"/>
                        </a:lnTo>
                        <a:lnTo>
                          <a:pt x="532" y="132"/>
                        </a:lnTo>
                        <a:lnTo>
                          <a:pt x="551" y="137"/>
                        </a:lnTo>
                        <a:lnTo>
                          <a:pt x="571" y="142"/>
                        </a:lnTo>
                        <a:lnTo>
                          <a:pt x="589" y="149"/>
                        </a:lnTo>
                        <a:lnTo>
                          <a:pt x="608" y="157"/>
                        </a:lnTo>
                        <a:lnTo>
                          <a:pt x="612" y="160"/>
                        </a:lnTo>
                        <a:lnTo>
                          <a:pt x="619" y="164"/>
                        </a:lnTo>
                        <a:lnTo>
                          <a:pt x="625" y="170"/>
                        </a:lnTo>
                        <a:lnTo>
                          <a:pt x="630" y="177"/>
                        </a:lnTo>
                        <a:lnTo>
                          <a:pt x="627" y="190"/>
                        </a:lnTo>
                        <a:lnTo>
                          <a:pt x="610" y="200"/>
                        </a:lnTo>
                        <a:lnTo>
                          <a:pt x="591" y="206"/>
                        </a:lnTo>
                        <a:lnTo>
                          <a:pt x="570" y="209"/>
                        </a:lnTo>
                        <a:lnTo>
                          <a:pt x="548" y="210"/>
                        </a:lnTo>
                        <a:lnTo>
                          <a:pt x="525" y="210"/>
                        </a:lnTo>
                        <a:lnTo>
                          <a:pt x="503" y="208"/>
                        </a:lnTo>
                        <a:lnTo>
                          <a:pt x="481" y="204"/>
                        </a:lnTo>
                        <a:lnTo>
                          <a:pt x="460" y="201"/>
                        </a:lnTo>
                        <a:lnTo>
                          <a:pt x="454" y="200"/>
                        </a:lnTo>
                        <a:lnTo>
                          <a:pt x="448" y="198"/>
                        </a:lnTo>
                        <a:lnTo>
                          <a:pt x="442" y="194"/>
                        </a:lnTo>
                        <a:lnTo>
                          <a:pt x="436" y="191"/>
                        </a:lnTo>
                        <a:lnTo>
                          <a:pt x="424" y="193"/>
                        </a:lnTo>
                        <a:lnTo>
                          <a:pt x="419" y="199"/>
                        </a:lnTo>
                        <a:lnTo>
                          <a:pt x="421" y="206"/>
                        </a:lnTo>
                        <a:lnTo>
                          <a:pt x="426" y="210"/>
                        </a:lnTo>
                        <a:lnTo>
                          <a:pt x="431" y="216"/>
                        </a:lnTo>
                        <a:lnTo>
                          <a:pt x="434" y="222"/>
                        </a:lnTo>
                        <a:lnTo>
                          <a:pt x="434" y="233"/>
                        </a:lnTo>
                        <a:lnTo>
                          <a:pt x="426" y="244"/>
                        </a:lnTo>
                        <a:lnTo>
                          <a:pt x="413" y="252"/>
                        </a:lnTo>
                        <a:lnTo>
                          <a:pt x="396" y="255"/>
                        </a:lnTo>
                        <a:lnTo>
                          <a:pt x="379" y="256"/>
                        </a:lnTo>
                        <a:lnTo>
                          <a:pt x="361" y="256"/>
                        </a:lnTo>
                        <a:lnTo>
                          <a:pt x="344" y="255"/>
                        </a:lnTo>
                        <a:lnTo>
                          <a:pt x="327" y="254"/>
                        </a:lnTo>
                        <a:lnTo>
                          <a:pt x="310" y="252"/>
                        </a:lnTo>
                        <a:lnTo>
                          <a:pt x="292" y="248"/>
                        </a:lnTo>
                        <a:lnTo>
                          <a:pt x="274" y="245"/>
                        </a:lnTo>
                        <a:lnTo>
                          <a:pt x="266" y="241"/>
                        </a:lnTo>
                        <a:lnTo>
                          <a:pt x="259" y="237"/>
                        </a:lnTo>
                        <a:lnTo>
                          <a:pt x="251" y="231"/>
                        </a:lnTo>
                        <a:lnTo>
                          <a:pt x="243" y="224"/>
                        </a:lnTo>
                        <a:lnTo>
                          <a:pt x="250" y="215"/>
                        </a:lnTo>
                        <a:lnTo>
                          <a:pt x="253" y="211"/>
                        </a:lnTo>
                        <a:lnTo>
                          <a:pt x="258" y="209"/>
                        </a:lnTo>
                        <a:lnTo>
                          <a:pt x="262" y="207"/>
                        </a:lnTo>
                        <a:lnTo>
                          <a:pt x="267" y="203"/>
                        </a:lnTo>
                        <a:lnTo>
                          <a:pt x="272" y="201"/>
                        </a:lnTo>
                        <a:lnTo>
                          <a:pt x="276" y="199"/>
                        </a:lnTo>
                        <a:lnTo>
                          <a:pt x="281" y="195"/>
                        </a:lnTo>
                        <a:lnTo>
                          <a:pt x="285" y="192"/>
                        </a:lnTo>
                        <a:lnTo>
                          <a:pt x="285" y="178"/>
                        </a:lnTo>
                        <a:lnTo>
                          <a:pt x="268" y="178"/>
                        </a:lnTo>
                        <a:lnTo>
                          <a:pt x="251" y="178"/>
                        </a:lnTo>
                        <a:lnTo>
                          <a:pt x="232" y="178"/>
                        </a:lnTo>
                        <a:lnTo>
                          <a:pt x="214" y="177"/>
                        </a:lnTo>
                        <a:lnTo>
                          <a:pt x="196" y="177"/>
                        </a:lnTo>
                        <a:lnTo>
                          <a:pt x="177" y="175"/>
                        </a:lnTo>
                        <a:lnTo>
                          <a:pt x="159" y="173"/>
                        </a:lnTo>
                        <a:lnTo>
                          <a:pt x="139" y="171"/>
                        </a:lnTo>
                        <a:lnTo>
                          <a:pt x="121" y="168"/>
                        </a:lnTo>
                        <a:lnTo>
                          <a:pt x="102" y="164"/>
                        </a:lnTo>
                        <a:lnTo>
                          <a:pt x="84" y="160"/>
                        </a:lnTo>
                        <a:lnTo>
                          <a:pt x="67" y="154"/>
                        </a:lnTo>
                        <a:lnTo>
                          <a:pt x="49" y="148"/>
                        </a:lnTo>
                        <a:lnTo>
                          <a:pt x="32" y="140"/>
                        </a:lnTo>
                        <a:lnTo>
                          <a:pt x="16" y="132"/>
                        </a:lnTo>
                        <a:lnTo>
                          <a:pt x="0" y="12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6" name="Freeform 118"/>
                  <p:cNvSpPr>
                    <a:spLocks/>
                  </p:cNvSpPr>
                  <p:nvPr/>
                </p:nvSpPr>
                <p:spPr bwMode="auto">
                  <a:xfrm>
                    <a:off x="3031" y="1581"/>
                    <a:ext cx="77" cy="77"/>
                  </a:xfrm>
                  <a:custGeom>
                    <a:avLst/>
                    <a:gdLst>
                      <a:gd name="T0" fmla="*/ 0 w 153"/>
                      <a:gd name="T1" fmla="*/ 1 h 153"/>
                      <a:gd name="T2" fmla="*/ 1 w 153"/>
                      <a:gd name="T3" fmla="*/ 0 h 153"/>
                      <a:gd name="T4" fmla="*/ 1 w 153"/>
                      <a:gd name="T5" fmla="*/ 0 h 153"/>
                      <a:gd name="T6" fmla="*/ 1 w 153"/>
                      <a:gd name="T7" fmla="*/ 1 h 153"/>
                      <a:gd name="T8" fmla="*/ 1 w 153"/>
                      <a:gd name="T9" fmla="*/ 1 h 153"/>
                      <a:gd name="T10" fmla="*/ 1 w 153"/>
                      <a:gd name="T11" fmla="*/ 1 h 153"/>
                      <a:gd name="T12" fmla="*/ 1 w 153"/>
                      <a:gd name="T13" fmla="*/ 1 h 153"/>
                      <a:gd name="T14" fmla="*/ 1 w 153"/>
                      <a:gd name="T15" fmla="*/ 1 h 153"/>
                      <a:gd name="T16" fmla="*/ 1 w 153"/>
                      <a:gd name="T17" fmla="*/ 1 h 153"/>
                      <a:gd name="T18" fmla="*/ 1 w 153"/>
                      <a:gd name="T19" fmla="*/ 1 h 153"/>
                      <a:gd name="T20" fmla="*/ 1 w 153"/>
                      <a:gd name="T21" fmla="*/ 1 h 153"/>
                      <a:gd name="T22" fmla="*/ 1 w 153"/>
                      <a:gd name="T23" fmla="*/ 1 h 153"/>
                      <a:gd name="T24" fmla="*/ 1 w 153"/>
                      <a:gd name="T25" fmla="*/ 1 h 153"/>
                      <a:gd name="T26" fmla="*/ 1 w 153"/>
                      <a:gd name="T27" fmla="*/ 1 h 153"/>
                      <a:gd name="T28" fmla="*/ 1 w 153"/>
                      <a:gd name="T29" fmla="*/ 1 h 153"/>
                      <a:gd name="T30" fmla="*/ 1 w 153"/>
                      <a:gd name="T31" fmla="*/ 1 h 153"/>
                      <a:gd name="T32" fmla="*/ 1 w 153"/>
                      <a:gd name="T33" fmla="*/ 1 h 153"/>
                      <a:gd name="T34" fmla="*/ 1 w 153"/>
                      <a:gd name="T35" fmla="*/ 1 h 153"/>
                      <a:gd name="T36" fmla="*/ 1 w 153"/>
                      <a:gd name="T37" fmla="*/ 1 h 153"/>
                      <a:gd name="T38" fmla="*/ 1 w 153"/>
                      <a:gd name="T39" fmla="*/ 1 h 153"/>
                      <a:gd name="T40" fmla="*/ 1 w 153"/>
                      <a:gd name="T41" fmla="*/ 1 h 153"/>
                      <a:gd name="T42" fmla="*/ 1 w 153"/>
                      <a:gd name="T43" fmla="*/ 1 h 153"/>
                      <a:gd name="T44" fmla="*/ 1 w 153"/>
                      <a:gd name="T45" fmla="*/ 1 h 153"/>
                      <a:gd name="T46" fmla="*/ 1 w 153"/>
                      <a:gd name="T47" fmla="*/ 1 h 153"/>
                      <a:gd name="T48" fmla="*/ 1 w 153"/>
                      <a:gd name="T49" fmla="*/ 1 h 153"/>
                      <a:gd name="T50" fmla="*/ 1 w 153"/>
                      <a:gd name="T51" fmla="*/ 1 h 153"/>
                      <a:gd name="T52" fmla="*/ 1 w 153"/>
                      <a:gd name="T53" fmla="*/ 1 h 153"/>
                      <a:gd name="T54" fmla="*/ 1 w 153"/>
                      <a:gd name="T55" fmla="*/ 1 h 153"/>
                      <a:gd name="T56" fmla="*/ 1 w 153"/>
                      <a:gd name="T57" fmla="*/ 1 h 153"/>
                      <a:gd name="T58" fmla="*/ 1 w 153"/>
                      <a:gd name="T59" fmla="*/ 1 h 153"/>
                      <a:gd name="T60" fmla="*/ 1 w 153"/>
                      <a:gd name="T61" fmla="*/ 1 h 153"/>
                      <a:gd name="T62" fmla="*/ 1 w 153"/>
                      <a:gd name="T63" fmla="*/ 1 h 153"/>
                      <a:gd name="T64" fmla="*/ 1 w 153"/>
                      <a:gd name="T65" fmla="*/ 1 h 153"/>
                      <a:gd name="T66" fmla="*/ 1 w 153"/>
                      <a:gd name="T67" fmla="*/ 1 h 153"/>
                      <a:gd name="T68" fmla="*/ 1 w 153"/>
                      <a:gd name="T69" fmla="*/ 1 h 153"/>
                      <a:gd name="T70" fmla="*/ 0 w 153"/>
                      <a:gd name="T71" fmla="*/ 1 h 15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153"/>
                      <a:gd name="T109" fmla="*/ 0 h 153"/>
                      <a:gd name="T110" fmla="*/ 153 w 153"/>
                      <a:gd name="T111" fmla="*/ 153 h 15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153" h="153">
                        <a:moveTo>
                          <a:pt x="0" y="16"/>
                        </a:moveTo>
                        <a:lnTo>
                          <a:pt x="6" y="0"/>
                        </a:lnTo>
                        <a:lnTo>
                          <a:pt x="17" y="0"/>
                        </a:lnTo>
                        <a:lnTo>
                          <a:pt x="30" y="1"/>
                        </a:lnTo>
                        <a:lnTo>
                          <a:pt x="42" y="4"/>
                        </a:lnTo>
                        <a:lnTo>
                          <a:pt x="53" y="9"/>
                        </a:lnTo>
                        <a:lnTo>
                          <a:pt x="65" y="15"/>
                        </a:lnTo>
                        <a:lnTo>
                          <a:pt x="76" y="22"/>
                        </a:lnTo>
                        <a:lnTo>
                          <a:pt x="87" y="27"/>
                        </a:lnTo>
                        <a:lnTo>
                          <a:pt x="97" y="33"/>
                        </a:lnTo>
                        <a:lnTo>
                          <a:pt x="104" y="47"/>
                        </a:lnTo>
                        <a:lnTo>
                          <a:pt x="110" y="61"/>
                        </a:lnTo>
                        <a:lnTo>
                          <a:pt x="116" y="75"/>
                        </a:lnTo>
                        <a:lnTo>
                          <a:pt x="123" y="87"/>
                        </a:lnTo>
                        <a:lnTo>
                          <a:pt x="131" y="101"/>
                        </a:lnTo>
                        <a:lnTo>
                          <a:pt x="138" y="115"/>
                        </a:lnTo>
                        <a:lnTo>
                          <a:pt x="145" y="129"/>
                        </a:lnTo>
                        <a:lnTo>
                          <a:pt x="153" y="143"/>
                        </a:lnTo>
                        <a:lnTo>
                          <a:pt x="150" y="153"/>
                        </a:lnTo>
                        <a:lnTo>
                          <a:pt x="138" y="148"/>
                        </a:lnTo>
                        <a:lnTo>
                          <a:pt x="126" y="145"/>
                        </a:lnTo>
                        <a:lnTo>
                          <a:pt x="114" y="139"/>
                        </a:lnTo>
                        <a:lnTo>
                          <a:pt x="102" y="134"/>
                        </a:lnTo>
                        <a:lnTo>
                          <a:pt x="89" y="130"/>
                        </a:lnTo>
                        <a:lnTo>
                          <a:pt x="77" y="126"/>
                        </a:lnTo>
                        <a:lnTo>
                          <a:pt x="65" y="123"/>
                        </a:lnTo>
                        <a:lnTo>
                          <a:pt x="53" y="120"/>
                        </a:lnTo>
                        <a:lnTo>
                          <a:pt x="50" y="117"/>
                        </a:lnTo>
                        <a:lnTo>
                          <a:pt x="44" y="115"/>
                        </a:lnTo>
                        <a:lnTo>
                          <a:pt x="38" y="113"/>
                        </a:lnTo>
                        <a:lnTo>
                          <a:pt x="34" y="109"/>
                        </a:lnTo>
                        <a:lnTo>
                          <a:pt x="15" y="106"/>
                        </a:lnTo>
                        <a:lnTo>
                          <a:pt x="11" y="84"/>
                        </a:lnTo>
                        <a:lnTo>
                          <a:pt x="8" y="61"/>
                        </a:lnTo>
                        <a:lnTo>
                          <a:pt x="6" y="39"/>
                        </a:lnTo>
                        <a:lnTo>
                          <a:pt x="0"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7" name="Freeform 119"/>
                  <p:cNvSpPr>
                    <a:spLocks/>
                  </p:cNvSpPr>
                  <p:nvPr/>
                </p:nvSpPr>
                <p:spPr bwMode="auto">
                  <a:xfrm>
                    <a:off x="3040" y="1589"/>
                    <a:ext cx="55" cy="55"/>
                  </a:xfrm>
                  <a:custGeom>
                    <a:avLst/>
                    <a:gdLst>
                      <a:gd name="T0" fmla="*/ 0 w 111"/>
                      <a:gd name="T1" fmla="*/ 0 h 110"/>
                      <a:gd name="T2" fmla="*/ 0 w 111"/>
                      <a:gd name="T3" fmla="*/ 1 h 110"/>
                      <a:gd name="T4" fmla="*/ 0 w 111"/>
                      <a:gd name="T5" fmla="*/ 1 h 110"/>
                      <a:gd name="T6" fmla="*/ 0 w 111"/>
                      <a:gd name="T7" fmla="*/ 1 h 110"/>
                      <a:gd name="T8" fmla="*/ 0 w 111"/>
                      <a:gd name="T9" fmla="*/ 1 h 110"/>
                      <a:gd name="T10" fmla="*/ 0 w 111"/>
                      <a:gd name="T11" fmla="*/ 1 h 110"/>
                      <a:gd name="T12" fmla="*/ 0 w 111"/>
                      <a:gd name="T13" fmla="*/ 1 h 110"/>
                      <a:gd name="T14" fmla="*/ 0 w 111"/>
                      <a:gd name="T15" fmla="*/ 1 h 110"/>
                      <a:gd name="T16" fmla="*/ 0 w 111"/>
                      <a:gd name="T17" fmla="*/ 1 h 110"/>
                      <a:gd name="T18" fmla="*/ 0 w 111"/>
                      <a:gd name="T19" fmla="*/ 1 h 110"/>
                      <a:gd name="T20" fmla="*/ 0 w 111"/>
                      <a:gd name="T21" fmla="*/ 1 h 110"/>
                      <a:gd name="T22" fmla="*/ 0 w 111"/>
                      <a:gd name="T23" fmla="*/ 1 h 110"/>
                      <a:gd name="T24" fmla="*/ 0 w 111"/>
                      <a:gd name="T25" fmla="*/ 1 h 110"/>
                      <a:gd name="T26" fmla="*/ 0 w 111"/>
                      <a:gd name="T27" fmla="*/ 1 h 110"/>
                      <a:gd name="T28" fmla="*/ 0 w 111"/>
                      <a:gd name="T29" fmla="*/ 1 h 110"/>
                      <a:gd name="T30" fmla="*/ 0 w 111"/>
                      <a:gd name="T31" fmla="*/ 1 h 110"/>
                      <a:gd name="T32" fmla="*/ 0 w 111"/>
                      <a:gd name="T33" fmla="*/ 1 h 110"/>
                      <a:gd name="T34" fmla="*/ 0 w 111"/>
                      <a:gd name="T35" fmla="*/ 1 h 110"/>
                      <a:gd name="T36" fmla="*/ 0 w 111"/>
                      <a:gd name="T37" fmla="*/ 1 h 110"/>
                      <a:gd name="T38" fmla="*/ 0 w 111"/>
                      <a:gd name="T39" fmla="*/ 1 h 110"/>
                      <a:gd name="T40" fmla="*/ 0 w 111"/>
                      <a:gd name="T41" fmla="*/ 1 h 110"/>
                      <a:gd name="T42" fmla="*/ 0 w 111"/>
                      <a:gd name="T43" fmla="*/ 1 h 110"/>
                      <a:gd name="T44" fmla="*/ 0 w 111"/>
                      <a:gd name="T45" fmla="*/ 1 h 110"/>
                      <a:gd name="T46" fmla="*/ 0 w 111"/>
                      <a:gd name="T47" fmla="*/ 1 h 110"/>
                      <a:gd name="T48" fmla="*/ 0 w 111"/>
                      <a:gd name="T49" fmla="*/ 1 h 110"/>
                      <a:gd name="T50" fmla="*/ 0 w 111"/>
                      <a:gd name="T51" fmla="*/ 1 h 110"/>
                      <a:gd name="T52" fmla="*/ 0 w 111"/>
                      <a:gd name="T53" fmla="*/ 1 h 110"/>
                      <a:gd name="T54" fmla="*/ 0 w 111"/>
                      <a:gd name="T55" fmla="*/ 1 h 110"/>
                      <a:gd name="T56" fmla="*/ 0 w 111"/>
                      <a:gd name="T57" fmla="*/ 1 h 110"/>
                      <a:gd name="T58" fmla="*/ 0 w 111"/>
                      <a:gd name="T59" fmla="*/ 0 h 110"/>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111"/>
                      <a:gd name="T91" fmla="*/ 0 h 110"/>
                      <a:gd name="T92" fmla="*/ 111 w 111"/>
                      <a:gd name="T93" fmla="*/ 110 h 110"/>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111" h="110">
                        <a:moveTo>
                          <a:pt x="0" y="0"/>
                        </a:moveTo>
                        <a:lnTo>
                          <a:pt x="10" y="1"/>
                        </a:lnTo>
                        <a:lnTo>
                          <a:pt x="18" y="4"/>
                        </a:lnTo>
                        <a:lnTo>
                          <a:pt x="27" y="7"/>
                        </a:lnTo>
                        <a:lnTo>
                          <a:pt x="35" y="11"/>
                        </a:lnTo>
                        <a:lnTo>
                          <a:pt x="43" y="15"/>
                        </a:lnTo>
                        <a:lnTo>
                          <a:pt x="50" y="19"/>
                        </a:lnTo>
                        <a:lnTo>
                          <a:pt x="58" y="25"/>
                        </a:lnTo>
                        <a:lnTo>
                          <a:pt x="65" y="30"/>
                        </a:lnTo>
                        <a:lnTo>
                          <a:pt x="71" y="39"/>
                        </a:lnTo>
                        <a:lnTo>
                          <a:pt x="75" y="49"/>
                        </a:lnTo>
                        <a:lnTo>
                          <a:pt x="81" y="59"/>
                        </a:lnTo>
                        <a:lnTo>
                          <a:pt x="87" y="69"/>
                        </a:lnTo>
                        <a:lnTo>
                          <a:pt x="91" y="79"/>
                        </a:lnTo>
                        <a:lnTo>
                          <a:pt x="97" y="88"/>
                        </a:lnTo>
                        <a:lnTo>
                          <a:pt x="104" y="99"/>
                        </a:lnTo>
                        <a:lnTo>
                          <a:pt x="111" y="108"/>
                        </a:lnTo>
                        <a:lnTo>
                          <a:pt x="102" y="110"/>
                        </a:lnTo>
                        <a:lnTo>
                          <a:pt x="91" y="107"/>
                        </a:lnTo>
                        <a:lnTo>
                          <a:pt x="80" y="103"/>
                        </a:lnTo>
                        <a:lnTo>
                          <a:pt x="67" y="100"/>
                        </a:lnTo>
                        <a:lnTo>
                          <a:pt x="56" y="95"/>
                        </a:lnTo>
                        <a:lnTo>
                          <a:pt x="43" y="92"/>
                        </a:lnTo>
                        <a:lnTo>
                          <a:pt x="33" y="86"/>
                        </a:lnTo>
                        <a:lnTo>
                          <a:pt x="22" y="80"/>
                        </a:lnTo>
                        <a:lnTo>
                          <a:pt x="13" y="73"/>
                        </a:lnTo>
                        <a:lnTo>
                          <a:pt x="9" y="56"/>
                        </a:lnTo>
                        <a:lnTo>
                          <a:pt x="6" y="38"/>
                        </a:lnTo>
                        <a:lnTo>
                          <a:pt x="4" y="19"/>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8" name="Freeform 120"/>
                  <p:cNvSpPr>
                    <a:spLocks/>
                  </p:cNvSpPr>
                  <p:nvPr/>
                </p:nvSpPr>
                <p:spPr bwMode="auto">
                  <a:xfrm>
                    <a:off x="3047" y="1719"/>
                    <a:ext cx="130" cy="157"/>
                  </a:xfrm>
                  <a:custGeom>
                    <a:avLst/>
                    <a:gdLst>
                      <a:gd name="T0" fmla="*/ 0 w 260"/>
                      <a:gd name="T1" fmla="*/ 1 h 314"/>
                      <a:gd name="T2" fmla="*/ 1 w 260"/>
                      <a:gd name="T3" fmla="*/ 1 h 314"/>
                      <a:gd name="T4" fmla="*/ 1 w 260"/>
                      <a:gd name="T5" fmla="*/ 1 h 314"/>
                      <a:gd name="T6" fmla="*/ 1 w 260"/>
                      <a:gd name="T7" fmla="*/ 1 h 314"/>
                      <a:gd name="T8" fmla="*/ 1 w 260"/>
                      <a:gd name="T9" fmla="*/ 1 h 314"/>
                      <a:gd name="T10" fmla="*/ 1 w 260"/>
                      <a:gd name="T11" fmla="*/ 1 h 314"/>
                      <a:gd name="T12" fmla="*/ 1 w 260"/>
                      <a:gd name="T13" fmla="*/ 0 h 314"/>
                      <a:gd name="T14" fmla="*/ 1 w 260"/>
                      <a:gd name="T15" fmla="*/ 1 h 314"/>
                      <a:gd name="T16" fmla="*/ 1 w 260"/>
                      <a:gd name="T17" fmla="*/ 1 h 314"/>
                      <a:gd name="T18" fmla="*/ 1 w 260"/>
                      <a:gd name="T19" fmla="*/ 1 h 314"/>
                      <a:gd name="T20" fmla="*/ 1 w 260"/>
                      <a:gd name="T21" fmla="*/ 1 h 314"/>
                      <a:gd name="T22" fmla="*/ 1 w 260"/>
                      <a:gd name="T23" fmla="*/ 1 h 314"/>
                      <a:gd name="T24" fmla="*/ 1 w 260"/>
                      <a:gd name="T25" fmla="*/ 1 h 314"/>
                      <a:gd name="T26" fmla="*/ 1 w 260"/>
                      <a:gd name="T27" fmla="*/ 1 h 314"/>
                      <a:gd name="T28" fmla="*/ 1 w 260"/>
                      <a:gd name="T29" fmla="*/ 1 h 314"/>
                      <a:gd name="T30" fmla="*/ 1 w 260"/>
                      <a:gd name="T31" fmla="*/ 1 h 314"/>
                      <a:gd name="T32" fmla="*/ 1 w 260"/>
                      <a:gd name="T33" fmla="*/ 1 h 314"/>
                      <a:gd name="T34" fmla="*/ 1 w 260"/>
                      <a:gd name="T35" fmla="*/ 1 h 314"/>
                      <a:gd name="T36" fmla="*/ 1 w 260"/>
                      <a:gd name="T37" fmla="*/ 1 h 314"/>
                      <a:gd name="T38" fmla="*/ 1 w 260"/>
                      <a:gd name="T39" fmla="*/ 1 h 314"/>
                      <a:gd name="T40" fmla="*/ 1 w 260"/>
                      <a:gd name="T41" fmla="*/ 1 h 314"/>
                      <a:gd name="T42" fmla="*/ 1 w 260"/>
                      <a:gd name="T43" fmla="*/ 1 h 314"/>
                      <a:gd name="T44" fmla="*/ 1 w 260"/>
                      <a:gd name="T45" fmla="*/ 1 h 314"/>
                      <a:gd name="T46" fmla="*/ 1 w 260"/>
                      <a:gd name="T47" fmla="*/ 1 h 314"/>
                      <a:gd name="T48" fmla="*/ 1 w 260"/>
                      <a:gd name="T49" fmla="*/ 1 h 314"/>
                      <a:gd name="T50" fmla="*/ 1 w 260"/>
                      <a:gd name="T51" fmla="*/ 1 h 314"/>
                      <a:gd name="T52" fmla="*/ 1 w 260"/>
                      <a:gd name="T53" fmla="*/ 1 h 314"/>
                      <a:gd name="T54" fmla="*/ 1 w 260"/>
                      <a:gd name="T55" fmla="*/ 1 h 314"/>
                      <a:gd name="T56" fmla="*/ 1 w 260"/>
                      <a:gd name="T57" fmla="*/ 1 h 314"/>
                      <a:gd name="T58" fmla="*/ 1 w 260"/>
                      <a:gd name="T59" fmla="*/ 1 h 314"/>
                      <a:gd name="T60" fmla="*/ 1 w 260"/>
                      <a:gd name="T61" fmla="*/ 1 h 314"/>
                      <a:gd name="T62" fmla="*/ 1 w 260"/>
                      <a:gd name="T63" fmla="*/ 1 h 314"/>
                      <a:gd name="T64" fmla="*/ 1 w 260"/>
                      <a:gd name="T65" fmla="*/ 1 h 314"/>
                      <a:gd name="T66" fmla="*/ 1 w 260"/>
                      <a:gd name="T67" fmla="*/ 1 h 314"/>
                      <a:gd name="T68" fmla="*/ 1 w 260"/>
                      <a:gd name="T69" fmla="*/ 1 h 314"/>
                      <a:gd name="T70" fmla="*/ 1 w 260"/>
                      <a:gd name="T71" fmla="*/ 1 h 314"/>
                      <a:gd name="T72" fmla="*/ 1 w 260"/>
                      <a:gd name="T73" fmla="*/ 1 h 314"/>
                      <a:gd name="T74" fmla="*/ 1 w 260"/>
                      <a:gd name="T75" fmla="*/ 1 h 314"/>
                      <a:gd name="T76" fmla="*/ 1 w 260"/>
                      <a:gd name="T77" fmla="*/ 1 h 314"/>
                      <a:gd name="T78" fmla="*/ 1 w 260"/>
                      <a:gd name="T79" fmla="*/ 1 h 314"/>
                      <a:gd name="T80" fmla="*/ 1 w 260"/>
                      <a:gd name="T81" fmla="*/ 1 h 314"/>
                      <a:gd name="T82" fmla="*/ 1 w 260"/>
                      <a:gd name="T83" fmla="*/ 1 h 314"/>
                      <a:gd name="T84" fmla="*/ 1 w 260"/>
                      <a:gd name="T85" fmla="*/ 1 h 314"/>
                      <a:gd name="T86" fmla="*/ 1 w 260"/>
                      <a:gd name="T87" fmla="*/ 1 h 314"/>
                      <a:gd name="T88" fmla="*/ 1 w 260"/>
                      <a:gd name="T89" fmla="*/ 1 h 314"/>
                      <a:gd name="T90" fmla="*/ 1 w 260"/>
                      <a:gd name="T91" fmla="*/ 1 h 314"/>
                      <a:gd name="T92" fmla="*/ 1 w 260"/>
                      <a:gd name="T93" fmla="*/ 1 h 314"/>
                      <a:gd name="T94" fmla="*/ 1 w 260"/>
                      <a:gd name="T95" fmla="*/ 1 h 314"/>
                      <a:gd name="T96" fmla="*/ 1 w 260"/>
                      <a:gd name="T97" fmla="*/ 1 h 314"/>
                      <a:gd name="T98" fmla="*/ 1 w 260"/>
                      <a:gd name="T99" fmla="*/ 1 h 314"/>
                      <a:gd name="T100" fmla="*/ 1 w 260"/>
                      <a:gd name="T101" fmla="*/ 1 h 314"/>
                      <a:gd name="T102" fmla="*/ 1 w 260"/>
                      <a:gd name="T103" fmla="*/ 1 h 314"/>
                      <a:gd name="T104" fmla="*/ 1 w 260"/>
                      <a:gd name="T105" fmla="*/ 1 h 314"/>
                      <a:gd name="T106" fmla="*/ 1 w 260"/>
                      <a:gd name="T107" fmla="*/ 1 h 314"/>
                      <a:gd name="T108" fmla="*/ 1 w 260"/>
                      <a:gd name="T109" fmla="*/ 1 h 314"/>
                      <a:gd name="T110" fmla="*/ 1 w 260"/>
                      <a:gd name="T111" fmla="*/ 1 h 314"/>
                      <a:gd name="T112" fmla="*/ 1 w 260"/>
                      <a:gd name="T113" fmla="*/ 1 h 314"/>
                      <a:gd name="T114" fmla="*/ 0 w 260"/>
                      <a:gd name="T115" fmla="*/ 1 h 314"/>
                      <a:gd name="T116" fmla="*/ 0 w 260"/>
                      <a:gd name="T117" fmla="*/ 1 h 3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260"/>
                      <a:gd name="T178" fmla="*/ 0 h 314"/>
                      <a:gd name="T179" fmla="*/ 260 w 260"/>
                      <a:gd name="T180" fmla="*/ 314 h 314"/>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260" h="314">
                        <a:moveTo>
                          <a:pt x="0" y="16"/>
                        </a:moveTo>
                        <a:lnTo>
                          <a:pt x="5" y="9"/>
                        </a:lnTo>
                        <a:lnTo>
                          <a:pt x="10" y="8"/>
                        </a:lnTo>
                        <a:lnTo>
                          <a:pt x="17" y="6"/>
                        </a:lnTo>
                        <a:lnTo>
                          <a:pt x="22" y="3"/>
                        </a:lnTo>
                        <a:lnTo>
                          <a:pt x="29" y="1"/>
                        </a:lnTo>
                        <a:lnTo>
                          <a:pt x="44" y="0"/>
                        </a:lnTo>
                        <a:lnTo>
                          <a:pt x="60" y="1"/>
                        </a:lnTo>
                        <a:lnTo>
                          <a:pt x="75" y="3"/>
                        </a:lnTo>
                        <a:lnTo>
                          <a:pt x="91" y="7"/>
                        </a:lnTo>
                        <a:lnTo>
                          <a:pt x="106" y="13"/>
                        </a:lnTo>
                        <a:lnTo>
                          <a:pt x="120" y="18"/>
                        </a:lnTo>
                        <a:lnTo>
                          <a:pt x="133" y="27"/>
                        </a:lnTo>
                        <a:lnTo>
                          <a:pt x="144" y="37"/>
                        </a:lnTo>
                        <a:lnTo>
                          <a:pt x="148" y="41"/>
                        </a:lnTo>
                        <a:lnTo>
                          <a:pt x="150" y="45"/>
                        </a:lnTo>
                        <a:lnTo>
                          <a:pt x="154" y="49"/>
                        </a:lnTo>
                        <a:lnTo>
                          <a:pt x="158" y="55"/>
                        </a:lnTo>
                        <a:lnTo>
                          <a:pt x="174" y="80"/>
                        </a:lnTo>
                        <a:lnTo>
                          <a:pt x="188" y="106"/>
                        </a:lnTo>
                        <a:lnTo>
                          <a:pt x="201" y="133"/>
                        </a:lnTo>
                        <a:lnTo>
                          <a:pt x="213" y="161"/>
                        </a:lnTo>
                        <a:lnTo>
                          <a:pt x="225" y="190"/>
                        </a:lnTo>
                        <a:lnTo>
                          <a:pt x="236" y="218"/>
                        </a:lnTo>
                        <a:lnTo>
                          <a:pt x="248" y="250"/>
                        </a:lnTo>
                        <a:lnTo>
                          <a:pt x="260" y="279"/>
                        </a:lnTo>
                        <a:lnTo>
                          <a:pt x="260" y="285"/>
                        </a:lnTo>
                        <a:lnTo>
                          <a:pt x="258" y="293"/>
                        </a:lnTo>
                        <a:lnTo>
                          <a:pt x="257" y="301"/>
                        </a:lnTo>
                        <a:lnTo>
                          <a:pt x="256" y="309"/>
                        </a:lnTo>
                        <a:lnTo>
                          <a:pt x="253" y="313"/>
                        </a:lnTo>
                        <a:lnTo>
                          <a:pt x="247" y="314"/>
                        </a:lnTo>
                        <a:lnTo>
                          <a:pt x="242" y="314"/>
                        </a:lnTo>
                        <a:lnTo>
                          <a:pt x="235" y="314"/>
                        </a:lnTo>
                        <a:lnTo>
                          <a:pt x="230" y="313"/>
                        </a:lnTo>
                        <a:lnTo>
                          <a:pt x="223" y="311"/>
                        </a:lnTo>
                        <a:lnTo>
                          <a:pt x="216" y="309"/>
                        </a:lnTo>
                        <a:lnTo>
                          <a:pt x="210" y="309"/>
                        </a:lnTo>
                        <a:lnTo>
                          <a:pt x="207" y="307"/>
                        </a:lnTo>
                        <a:lnTo>
                          <a:pt x="202" y="305"/>
                        </a:lnTo>
                        <a:lnTo>
                          <a:pt x="197" y="302"/>
                        </a:lnTo>
                        <a:lnTo>
                          <a:pt x="194" y="300"/>
                        </a:lnTo>
                        <a:lnTo>
                          <a:pt x="188" y="298"/>
                        </a:lnTo>
                        <a:lnTo>
                          <a:pt x="184" y="296"/>
                        </a:lnTo>
                        <a:lnTo>
                          <a:pt x="179" y="293"/>
                        </a:lnTo>
                        <a:lnTo>
                          <a:pt x="173" y="291"/>
                        </a:lnTo>
                        <a:lnTo>
                          <a:pt x="146" y="271"/>
                        </a:lnTo>
                        <a:lnTo>
                          <a:pt x="118" y="250"/>
                        </a:lnTo>
                        <a:lnTo>
                          <a:pt x="93" y="227"/>
                        </a:lnTo>
                        <a:lnTo>
                          <a:pt x="70" y="201"/>
                        </a:lnTo>
                        <a:lnTo>
                          <a:pt x="48" y="174"/>
                        </a:lnTo>
                        <a:lnTo>
                          <a:pt x="30" y="144"/>
                        </a:lnTo>
                        <a:lnTo>
                          <a:pt x="17" y="110"/>
                        </a:lnTo>
                        <a:lnTo>
                          <a:pt x="6" y="73"/>
                        </a:lnTo>
                        <a:lnTo>
                          <a:pt x="6" y="61"/>
                        </a:lnTo>
                        <a:lnTo>
                          <a:pt x="4" y="47"/>
                        </a:lnTo>
                        <a:lnTo>
                          <a:pt x="2" y="33"/>
                        </a:lnTo>
                        <a:lnTo>
                          <a:pt x="0" y="18"/>
                        </a:lnTo>
                        <a:lnTo>
                          <a:pt x="0" y="1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59" name="Freeform 121"/>
                  <p:cNvSpPr>
                    <a:spLocks/>
                  </p:cNvSpPr>
                  <p:nvPr/>
                </p:nvSpPr>
                <p:spPr bwMode="auto">
                  <a:xfrm>
                    <a:off x="3055" y="1727"/>
                    <a:ext cx="113" cy="141"/>
                  </a:xfrm>
                  <a:custGeom>
                    <a:avLst/>
                    <a:gdLst>
                      <a:gd name="T0" fmla="*/ 0 w 225"/>
                      <a:gd name="T1" fmla="*/ 0 h 283"/>
                      <a:gd name="T2" fmla="*/ 1 w 225"/>
                      <a:gd name="T3" fmla="*/ 0 h 283"/>
                      <a:gd name="T4" fmla="*/ 1 w 225"/>
                      <a:gd name="T5" fmla="*/ 0 h 283"/>
                      <a:gd name="T6" fmla="*/ 1 w 225"/>
                      <a:gd name="T7" fmla="*/ 0 h 283"/>
                      <a:gd name="T8" fmla="*/ 1 w 225"/>
                      <a:gd name="T9" fmla="*/ 0 h 283"/>
                      <a:gd name="T10" fmla="*/ 1 w 225"/>
                      <a:gd name="T11" fmla="*/ 0 h 283"/>
                      <a:gd name="T12" fmla="*/ 1 w 225"/>
                      <a:gd name="T13" fmla="*/ 0 h 283"/>
                      <a:gd name="T14" fmla="*/ 1 w 225"/>
                      <a:gd name="T15" fmla="*/ 0 h 283"/>
                      <a:gd name="T16" fmla="*/ 1 w 225"/>
                      <a:gd name="T17" fmla="*/ 0 h 283"/>
                      <a:gd name="T18" fmla="*/ 1 w 225"/>
                      <a:gd name="T19" fmla="*/ 0 h 283"/>
                      <a:gd name="T20" fmla="*/ 1 w 225"/>
                      <a:gd name="T21" fmla="*/ 0 h 283"/>
                      <a:gd name="T22" fmla="*/ 1 w 225"/>
                      <a:gd name="T23" fmla="*/ 0 h 283"/>
                      <a:gd name="T24" fmla="*/ 1 w 225"/>
                      <a:gd name="T25" fmla="*/ 0 h 283"/>
                      <a:gd name="T26" fmla="*/ 1 w 225"/>
                      <a:gd name="T27" fmla="*/ 0 h 283"/>
                      <a:gd name="T28" fmla="*/ 1 w 225"/>
                      <a:gd name="T29" fmla="*/ 0 h 283"/>
                      <a:gd name="T30" fmla="*/ 1 w 225"/>
                      <a:gd name="T31" fmla="*/ 0 h 283"/>
                      <a:gd name="T32" fmla="*/ 1 w 225"/>
                      <a:gd name="T33" fmla="*/ 0 h 283"/>
                      <a:gd name="T34" fmla="*/ 1 w 225"/>
                      <a:gd name="T35" fmla="*/ 0 h 283"/>
                      <a:gd name="T36" fmla="*/ 1 w 225"/>
                      <a:gd name="T37" fmla="*/ 0 h 283"/>
                      <a:gd name="T38" fmla="*/ 1 w 225"/>
                      <a:gd name="T39" fmla="*/ 0 h 283"/>
                      <a:gd name="T40" fmla="*/ 1 w 225"/>
                      <a:gd name="T41" fmla="*/ 0 h 283"/>
                      <a:gd name="T42" fmla="*/ 1 w 225"/>
                      <a:gd name="T43" fmla="*/ 0 h 283"/>
                      <a:gd name="T44" fmla="*/ 1 w 225"/>
                      <a:gd name="T45" fmla="*/ 0 h 283"/>
                      <a:gd name="T46" fmla="*/ 1 w 225"/>
                      <a:gd name="T47" fmla="*/ 0 h 283"/>
                      <a:gd name="T48" fmla="*/ 1 w 225"/>
                      <a:gd name="T49" fmla="*/ 0 h 283"/>
                      <a:gd name="T50" fmla="*/ 1 w 225"/>
                      <a:gd name="T51" fmla="*/ 0 h 283"/>
                      <a:gd name="T52" fmla="*/ 1 w 225"/>
                      <a:gd name="T53" fmla="*/ 0 h 283"/>
                      <a:gd name="T54" fmla="*/ 1 w 225"/>
                      <a:gd name="T55" fmla="*/ 0 h 283"/>
                      <a:gd name="T56" fmla="*/ 1 w 225"/>
                      <a:gd name="T57" fmla="*/ 0 h 283"/>
                      <a:gd name="T58" fmla="*/ 1 w 225"/>
                      <a:gd name="T59" fmla="*/ 0 h 283"/>
                      <a:gd name="T60" fmla="*/ 1 w 225"/>
                      <a:gd name="T61" fmla="*/ 0 h 283"/>
                      <a:gd name="T62" fmla="*/ 1 w 225"/>
                      <a:gd name="T63" fmla="*/ 0 h 283"/>
                      <a:gd name="T64" fmla="*/ 1 w 225"/>
                      <a:gd name="T65" fmla="*/ 0 h 283"/>
                      <a:gd name="T66" fmla="*/ 1 w 225"/>
                      <a:gd name="T67" fmla="*/ 0 h 283"/>
                      <a:gd name="T68" fmla="*/ 1 w 225"/>
                      <a:gd name="T69" fmla="*/ 0 h 283"/>
                      <a:gd name="T70" fmla="*/ 1 w 225"/>
                      <a:gd name="T71" fmla="*/ 0 h 283"/>
                      <a:gd name="T72" fmla="*/ 1 w 225"/>
                      <a:gd name="T73" fmla="*/ 0 h 283"/>
                      <a:gd name="T74" fmla="*/ 1 w 225"/>
                      <a:gd name="T75" fmla="*/ 0 h 283"/>
                      <a:gd name="T76" fmla="*/ 1 w 225"/>
                      <a:gd name="T77" fmla="*/ 0 h 283"/>
                      <a:gd name="T78" fmla="*/ 1 w 225"/>
                      <a:gd name="T79" fmla="*/ 0 h 283"/>
                      <a:gd name="T80" fmla="*/ 1 w 225"/>
                      <a:gd name="T81" fmla="*/ 0 h 283"/>
                      <a:gd name="T82" fmla="*/ 1 w 225"/>
                      <a:gd name="T83" fmla="*/ 0 h 283"/>
                      <a:gd name="T84" fmla="*/ 1 w 225"/>
                      <a:gd name="T85" fmla="*/ 0 h 283"/>
                      <a:gd name="T86" fmla="*/ 1 w 225"/>
                      <a:gd name="T87" fmla="*/ 0 h 283"/>
                      <a:gd name="T88" fmla="*/ 1 w 225"/>
                      <a:gd name="T89" fmla="*/ 0 h 283"/>
                      <a:gd name="T90" fmla="*/ 1 w 225"/>
                      <a:gd name="T91" fmla="*/ 0 h 283"/>
                      <a:gd name="T92" fmla="*/ 1 w 225"/>
                      <a:gd name="T93" fmla="*/ 0 h 283"/>
                      <a:gd name="T94" fmla="*/ 0 w 225"/>
                      <a:gd name="T95" fmla="*/ 0 h 283"/>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w 225"/>
                      <a:gd name="T145" fmla="*/ 0 h 283"/>
                      <a:gd name="T146" fmla="*/ 225 w 225"/>
                      <a:gd name="T147" fmla="*/ 283 h 283"/>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T144" t="T145" r="T146" b="T147"/>
                    <a:pathLst>
                      <a:path w="225" h="283">
                        <a:moveTo>
                          <a:pt x="0" y="9"/>
                        </a:moveTo>
                        <a:lnTo>
                          <a:pt x="6" y="2"/>
                        </a:lnTo>
                        <a:lnTo>
                          <a:pt x="13" y="1"/>
                        </a:lnTo>
                        <a:lnTo>
                          <a:pt x="20" y="0"/>
                        </a:lnTo>
                        <a:lnTo>
                          <a:pt x="27" y="0"/>
                        </a:lnTo>
                        <a:lnTo>
                          <a:pt x="34" y="0"/>
                        </a:lnTo>
                        <a:lnTo>
                          <a:pt x="40" y="0"/>
                        </a:lnTo>
                        <a:lnTo>
                          <a:pt x="47" y="0"/>
                        </a:lnTo>
                        <a:lnTo>
                          <a:pt x="54" y="0"/>
                        </a:lnTo>
                        <a:lnTo>
                          <a:pt x="61" y="0"/>
                        </a:lnTo>
                        <a:lnTo>
                          <a:pt x="67" y="2"/>
                        </a:lnTo>
                        <a:lnTo>
                          <a:pt x="74" y="5"/>
                        </a:lnTo>
                        <a:lnTo>
                          <a:pt x="80" y="7"/>
                        </a:lnTo>
                        <a:lnTo>
                          <a:pt x="87" y="9"/>
                        </a:lnTo>
                        <a:lnTo>
                          <a:pt x="93" y="13"/>
                        </a:lnTo>
                        <a:lnTo>
                          <a:pt x="99" y="15"/>
                        </a:lnTo>
                        <a:lnTo>
                          <a:pt x="103" y="18"/>
                        </a:lnTo>
                        <a:lnTo>
                          <a:pt x="109" y="22"/>
                        </a:lnTo>
                        <a:lnTo>
                          <a:pt x="127" y="47"/>
                        </a:lnTo>
                        <a:lnTo>
                          <a:pt x="145" y="74"/>
                        </a:lnTo>
                        <a:lnTo>
                          <a:pt x="160" y="102"/>
                        </a:lnTo>
                        <a:lnTo>
                          <a:pt x="175" y="132"/>
                        </a:lnTo>
                        <a:lnTo>
                          <a:pt x="187" y="164"/>
                        </a:lnTo>
                        <a:lnTo>
                          <a:pt x="200" y="197"/>
                        </a:lnTo>
                        <a:lnTo>
                          <a:pt x="213" y="230"/>
                        </a:lnTo>
                        <a:lnTo>
                          <a:pt x="225" y="263"/>
                        </a:lnTo>
                        <a:lnTo>
                          <a:pt x="223" y="282"/>
                        </a:lnTo>
                        <a:lnTo>
                          <a:pt x="213" y="283"/>
                        </a:lnTo>
                        <a:lnTo>
                          <a:pt x="195" y="276"/>
                        </a:lnTo>
                        <a:lnTo>
                          <a:pt x="179" y="268"/>
                        </a:lnTo>
                        <a:lnTo>
                          <a:pt x="164" y="260"/>
                        </a:lnTo>
                        <a:lnTo>
                          <a:pt x="149" y="251"/>
                        </a:lnTo>
                        <a:lnTo>
                          <a:pt x="134" y="240"/>
                        </a:lnTo>
                        <a:lnTo>
                          <a:pt x="120" y="230"/>
                        </a:lnTo>
                        <a:lnTo>
                          <a:pt x="108" y="220"/>
                        </a:lnTo>
                        <a:lnTo>
                          <a:pt x="95" y="207"/>
                        </a:lnTo>
                        <a:lnTo>
                          <a:pt x="82" y="196"/>
                        </a:lnTo>
                        <a:lnTo>
                          <a:pt x="71" y="182"/>
                        </a:lnTo>
                        <a:lnTo>
                          <a:pt x="61" y="168"/>
                        </a:lnTo>
                        <a:lnTo>
                          <a:pt x="50" y="154"/>
                        </a:lnTo>
                        <a:lnTo>
                          <a:pt x="41" y="139"/>
                        </a:lnTo>
                        <a:lnTo>
                          <a:pt x="33" y="123"/>
                        </a:lnTo>
                        <a:lnTo>
                          <a:pt x="24" y="107"/>
                        </a:lnTo>
                        <a:lnTo>
                          <a:pt x="17" y="90"/>
                        </a:lnTo>
                        <a:lnTo>
                          <a:pt x="13" y="70"/>
                        </a:lnTo>
                        <a:lnTo>
                          <a:pt x="9" y="51"/>
                        </a:lnTo>
                        <a:lnTo>
                          <a:pt x="4" y="30"/>
                        </a:lnTo>
                        <a:lnTo>
                          <a:pt x="0" y="9"/>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nvGrpSpPr>
                <p:cNvPr id="58392" name="Group 122"/>
                <p:cNvGrpSpPr>
                  <a:grpSpLocks/>
                </p:cNvGrpSpPr>
                <p:nvPr/>
              </p:nvGrpSpPr>
              <p:grpSpPr bwMode="auto">
                <a:xfrm flipH="1">
                  <a:off x="3600" y="2928"/>
                  <a:ext cx="864" cy="373"/>
                  <a:chOff x="2160" y="534"/>
                  <a:chExt cx="1139" cy="492"/>
                </a:xfrm>
              </p:grpSpPr>
              <p:sp>
                <p:nvSpPr>
                  <p:cNvPr id="58393" name="Freeform 123"/>
                  <p:cNvSpPr>
                    <a:spLocks/>
                  </p:cNvSpPr>
                  <p:nvPr/>
                </p:nvSpPr>
                <p:spPr bwMode="auto">
                  <a:xfrm>
                    <a:off x="2160" y="789"/>
                    <a:ext cx="33" cy="42"/>
                  </a:xfrm>
                  <a:custGeom>
                    <a:avLst/>
                    <a:gdLst>
                      <a:gd name="T0" fmla="*/ 0 w 67"/>
                      <a:gd name="T1" fmla="*/ 1 h 84"/>
                      <a:gd name="T2" fmla="*/ 0 w 67"/>
                      <a:gd name="T3" fmla="*/ 1 h 84"/>
                      <a:gd name="T4" fmla="*/ 0 w 67"/>
                      <a:gd name="T5" fmla="*/ 1 h 84"/>
                      <a:gd name="T6" fmla="*/ 0 w 67"/>
                      <a:gd name="T7" fmla="*/ 1 h 84"/>
                      <a:gd name="T8" fmla="*/ 0 w 67"/>
                      <a:gd name="T9" fmla="*/ 1 h 84"/>
                      <a:gd name="T10" fmla="*/ 0 w 67"/>
                      <a:gd name="T11" fmla="*/ 1 h 84"/>
                      <a:gd name="T12" fmla="*/ 0 w 67"/>
                      <a:gd name="T13" fmla="*/ 1 h 84"/>
                      <a:gd name="T14" fmla="*/ 0 w 67"/>
                      <a:gd name="T15" fmla="*/ 1 h 84"/>
                      <a:gd name="T16" fmla="*/ 0 w 67"/>
                      <a:gd name="T17" fmla="*/ 1 h 84"/>
                      <a:gd name="T18" fmla="*/ 0 w 67"/>
                      <a:gd name="T19" fmla="*/ 1 h 84"/>
                      <a:gd name="T20" fmla="*/ 0 w 67"/>
                      <a:gd name="T21" fmla="*/ 1 h 84"/>
                      <a:gd name="T22" fmla="*/ 0 w 67"/>
                      <a:gd name="T23" fmla="*/ 1 h 84"/>
                      <a:gd name="T24" fmla="*/ 0 w 67"/>
                      <a:gd name="T25" fmla="*/ 1 h 84"/>
                      <a:gd name="T26" fmla="*/ 0 w 67"/>
                      <a:gd name="T27" fmla="*/ 0 h 84"/>
                      <a:gd name="T28" fmla="*/ 0 w 67"/>
                      <a:gd name="T29" fmla="*/ 1 h 84"/>
                      <a:gd name="T30" fmla="*/ 0 w 67"/>
                      <a:gd name="T31" fmla="*/ 1 h 84"/>
                      <a:gd name="T32" fmla="*/ 0 w 67"/>
                      <a:gd name="T33" fmla="*/ 1 h 84"/>
                      <a:gd name="T34" fmla="*/ 0 w 67"/>
                      <a:gd name="T35" fmla="*/ 1 h 84"/>
                      <a:gd name="T36" fmla="*/ 0 w 67"/>
                      <a:gd name="T37" fmla="*/ 1 h 84"/>
                      <a:gd name="T38" fmla="*/ 0 w 67"/>
                      <a:gd name="T39" fmla="*/ 1 h 84"/>
                      <a:gd name="T40" fmla="*/ 0 w 67"/>
                      <a:gd name="T41" fmla="*/ 1 h 84"/>
                      <a:gd name="T42" fmla="*/ 0 w 67"/>
                      <a:gd name="T43" fmla="*/ 1 h 84"/>
                      <a:gd name="T44" fmla="*/ 0 w 67"/>
                      <a:gd name="T45" fmla="*/ 1 h 84"/>
                      <a:gd name="T46" fmla="*/ 0 w 67"/>
                      <a:gd name="T47" fmla="*/ 1 h 84"/>
                      <a:gd name="T48" fmla="*/ 0 w 67"/>
                      <a:gd name="T49" fmla="*/ 1 h 84"/>
                      <a:gd name="T50" fmla="*/ 0 w 67"/>
                      <a:gd name="T51" fmla="*/ 1 h 84"/>
                      <a:gd name="T52" fmla="*/ 0 w 67"/>
                      <a:gd name="T53" fmla="*/ 1 h 84"/>
                      <a:gd name="T54" fmla="*/ 0 w 67"/>
                      <a:gd name="T55" fmla="*/ 1 h 84"/>
                      <a:gd name="T56" fmla="*/ 0 w 67"/>
                      <a:gd name="T57" fmla="*/ 1 h 84"/>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67"/>
                      <a:gd name="T88" fmla="*/ 0 h 84"/>
                      <a:gd name="T89" fmla="*/ 67 w 67"/>
                      <a:gd name="T90" fmla="*/ 84 h 84"/>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67" h="84">
                        <a:moveTo>
                          <a:pt x="0" y="53"/>
                        </a:moveTo>
                        <a:lnTo>
                          <a:pt x="1" y="49"/>
                        </a:lnTo>
                        <a:lnTo>
                          <a:pt x="2" y="45"/>
                        </a:lnTo>
                        <a:lnTo>
                          <a:pt x="5" y="41"/>
                        </a:lnTo>
                        <a:lnTo>
                          <a:pt x="6" y="36"/>
                        </a:lnTo>
                        <a:lnTo>
                          <a:pt x="10" y="30"/>
                        </a:lnTo>
                        <a:lnTo>
                          <a:pt x="16" y="26"/>
                        </a:lnTo>
                        <a:lnTo>
                          <a:pt x="21" y="22"/>
                        </a:lnTo>
                        <a:lnTo>
                          <a:pt x="26" y="18"/>
                        </a:lnTo>
                        <a:lnTo>
                          <a:pt x="33" y="14"/>
                        </a:lnTo>
                        <a:lnTo>
                          <a:pt x="39" y="11"/>
                        </a:lnTo>
                        <a:lnTo>
                          <a:pt x="45" y="7"/>
                        </a:lnTo>
                        <a:lnTo>
                          <a:pt x="52" y="4"/>
                        </a:lnTo>
                        <a:lnTo>
                          <a:pt x="59" y="0"/>
                        </a:lnTo>
                        <a:lnTo>
                          <a:pt x="67" y="4"/>
                        </a:lnTo>
                        <a:lnTo>
                          <a:pt x="66" y="21"/>
                        </a:lnTo>
                        <a:lnTo>
                          <a:pt x="64" y="37"/>
                        </a:lnTo>
                        <a:lnTo>
                          <a:pt x="62" y="55"/>
                        </a:lnTo>
                        <a:lnTo>
                          <a:pt x="62" y="72"/>
                        </a:lnTo>
                        <a:lnTo>
                          <a:pt x="56" y="81"/>
                        </a:lnTo>
                        <a:lnTo>
                          <a:pt x="50" y="83"/>
                        </a:lnTo>
                        <a:lnTo>
                          <a:pt x="41" y="84"/>
                        </a:lnTo>
                        <a:lnTo>
                          <a:pt x="35" y="84"/>
                        </a:lnTo>
                        <a:lnTo>
                          <a:pt x="26" y="84"/>
                        </a:lnTo>
                        <a:lnTo>
                          <a:pt x="21" y="83"/>
                        </a:lnTo>
                        <a:lnTo>
                          <a:pt x="14" y="80"/>
                        </a:lnTo>
                        <a:lnTo>
                          <a:pt x="8" y="75"/>
                        </a:lnTo>
                        <a:lnTo>
                          <a:pt x="1" y="71"/>
                        </a:lnTo>
                        <a:lnTo>
                          <a:pt x="0" y="5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4" name="Freeform 124"/>
                  <p:cNvSpPr>
                    <a:spLocks/>
                  </p:cNvSpPr>
                  <p:nvPr/>
                </p:nvSpPr>
                <p:spPr bwMode="auto">
                  <a:xfrm>
                    <a:off x="2168" y="804"/>
                    <a:ext cx="14" cy="19"/>
                  </a:xfrm>
                  <a:custGeom>
                    <a:avLst/>
                    <a:gdLst>
                      <a:gd name="T0" fmla="*/ 0 w 29"/>
                      <a:gd name="T1" fmla="*/ 1 h 38"/>
                      <a:gd name="T2" fmla="*/ 0 w 29"/>
                      <a:gd name="T3" fmla="*/ 1 h 38"/>
                      <a:gd name="T4" fmla="*/ 0 w 29"/>
                      <a:gd name="T5" fmla="*/ 1 h 38"/>
                      <a:gd name="T6" fmla="*/ 0 w 29"/>
                      <a:gd name="T7" fmla="*/ 1 h 38"/>
                      <a:gd name="T8" fmla="*/ 0 w 29"/>
                      <a:gd name="T9" fmla="*/ 1 h 38"/>
                      <a:gd name="T10" fmla="*/ 0 w 29"/>
                      <a:gd name="T11" fmla="*/ 0 h 38"/>
                      <a:gd name="T12" fmla="*/ 0 w 29"/>
                      <a:gd name="T13" fmla="*/ 0 h 38"/>
                      <a:gd name="T14" fmla="*/ 0 w 29"/>
                      <a:gd name="T15" fmla="*/ 1 h 38"/>
                      <a:gd name="T16" fmla="*/ 0 w 29"/>
                      <a:gd name="T17" fmla="*/ 1 h 38"/>
                      <a:gd name="T18" fmla="*/ 0 w 29"/>
                      <a:gd name="T19" fmla="*/ 1 h 38"/>
                      <a:gd name="T20" fmla="*/ 0 w 29"/>
                      <a:gd name="T21" fmla="*/ 1 h 38"/>
                      <a:gd name="T22" fmla="*/ 0 w 29"/>
                      <a:gd name="T23" fmla="*/ 1 h 38"/>
                      <a:gd name="T24" fmla="*/ 0 w 29"/>
                      <a:gd name="T25" fmla="*/ 1 h 38"/>
                      <a:gd name="T26" fmla="*/ 0 w 29"/>
                      <a:gd name="T27" fmla="*/ 1 h 38"/>
                      <a:gd name="T28" fmla="*/ 0 w 29"/>
                      <a:gd name="T29" fmla="*/ 1 h 38"/>
                      <a:gd name="T30" fmla="*/ 0 w 29"/>
                      <a:gd name="T31" fmla="*/ 1 h 3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9"/>
                      <a:gd name="T49" fmla="*/ 0 h 38"/>
                      <a:gd name="T50" fmla="*/ 29 w 29"/>
                      <a:gd name="T51" fmla="*/ 38 h 38"/>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9" h="38">
                        <a:moveTo>
                          <a:pt x="0" y="23"/>
                        </a:moveTo>
                        <a:lnTo>
                          <a:pt x="2" y="18"/>
                        </a:lnTo>
                        <a:lnTo>
                          <a:pt x="5" y="13"/>
                        </a:lnTo>
                        <a:lnTo>
                          <a:pt x="7" y="10"/>
                        </a:lnTo>
                        <a:lnTo>
                          <a:pt x="10" y="5"/>
                        </a:lnTo>
                        <a:lnTo>
                          <a:pt x="16" y="0"/>
                        </a:lnTo>
                        <a:lnTo>
                          <a:pt x="29" y="0"/>
                        </a:lnTo>
                        <a:lnTo>
                          <a:pt x="29" y="8"/>
                        </a:lnTo>
                        <a:lnTo>
                          <a:pt x="29" y="18"/>
                        </a:lnTo>
                        <a:lnTo>
                          <a:pt x="28" y="27"/>
                        </a:lnTo>
                        <a:lnTo>
                          <a:pt x="24" y="38"/>
                        </a:lnTo>
                        <a:lnTo>
                          <a:pt x="17" y="38"/>
                        </a:lnTo>
                        <a:lnTo>
                          <a:pt x="10" y="38"/>
                        </a:lnTo>
                        <a:lnTo>
                          <a:pt x="5" y="36"/>
                        </a:lnTo>
                        <a:lnTo>
                          <a:pt x="0" y="28"/>
                        </a:lnTo>
                        <a:lnTo>
                          <a:pt x="0" y="23"/>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5" name="Freeform 125"/>
                  <p:cNvSpPr>
                    <a:spLocks/>
                  </p:cNvSpPr>
                  <p:nvPr/>
                </p:nvSpPr>
                <p:spPr bwMode="auto">
                  <a:xfrm>
                    <a:off x="2198" y="865"/>
                    <a:ext cx="115" cy="57"/>
                  </a:xfrm>
                  <a:custGeom>
                    <a:avLst/>
                    <a:gdLst>
                      <a:gd name="T0" fmla="*/ 0 w 229"/>
                      <a:gd name="T1" fmla="*/ 1 h 114"/>
                      <a:gd name="T2" fmla="*/ 1 w 229"/>
                      <a:gd name="T3" fmla="*/ 1 h 114"/>
                      <a:gd name="T4" fmla="*/ 1 w 229"/>
                      <a:gd name="T5" fmla="*/ 1 h 114"/>
                      <a:gd name="T6" fmla="*/ 1 w 229"/>
                      <a:gd name="T7" fmla="*/ 1 h 114"/>
                      <a:gd name="T8" fmla="*/ 1 w 229"/>
                      <a:gd name="T9" fmla="*/ 1 h 114"/>
                      <a:gd name="T10" fmla="*/ 1 w 229"/>
                      <a:gd name="T11" fmla="*/ 0 h 114"/>
                      <a:gd name="T12" fmla="*/ 1 w 229"/>
                      <a:gd name="T13" fmla="*/ 1 h 114"/>
                      <a:gd name="T14" fmla="*/ 1 w 229"/>
                      <a:gd name="T15" fmla="*/ 1 h 114"/>
                      <a:gd name="T16" fmla="*/ 1 w 229"/>
                      <a:gd name="T17" fmla="*/ 1 h 114"/>
                      <a:gd name="T18" fmla="*/ 1 w 229"/>
                      <a:gd name="T19" fmla="*/ 1 h 114"/>
                      <a:gd name="T20" fmla="*/ 1 w 229"/>
                      <a:gd name="T21" fmla="*/ 1 h 114"/>
                      <a:gd name="T22" fmla="*/ 1 w 229"/>
                      <a:gd name="T23" fmla="*/ 1 h 114"/>
                      <a:gd name="T24" fmla="*/ 1 w 229"/>
                      <a:gd name="T25" fmla="*/ 1 h 114"/>
                      <a:gd name="T26" fmla="*/ 1 w 229"/>
                      <a:gd name="T27" fmla="*/ 1 h 114"/>
                      <a:gd name="T28" fmla="*/ 1 w 229"/>
                      <a:gd name="T29" fmla="*/ 1 h 114"/>
                      <a:gd name="T30" fmla="*/ 1 w 229"/>
                      <a:gd name="T31" fmla="*/ 1 h 114"/>
                      <a:gd name="T32" fmla="*/ 1 w 229"/>
                      <a:gd name="T33" fmla="*/ 1 h 114"/>
                      <a:gd name="T34" fmla="*/ 1 w 229"/>
                      <a:gd name="T35" fmla="*/ 1 h 114"/>
                      <a:gd name="T36" fmla="*/ 1 w 229"/>
                      <a:gd name="T37" fmla="*/ 1 h 114"/>
                      <a:gd name="T38" fmla="*/ 1 w 229"/>
                      <a:gd name="T39" fmla="*/ 1 h 114"/>
                      <a:gd name="T40" fmla="*/ 1 w 229"/>
                      <a:gd name="T41" fmla="*/ 1 h 114"/>
                      <a:gd name="T42" fmla="*/ 1 w 229"/>
                      <a:gd name="T43" fmla="*/ 1 h 114"/>
                      <a:gd name="T44" fmla="*/ 1 w 229"/>
                      <a:gd name="T45" fmla="*/ 1 h 114"/>
                      <a:gd name="T46" fmla="*/ 1 w 229"/>
                      <a:gd name="T47" fmla="*/ 1 h 114"/>
                      <a:gd name="T48" fmla="*/ 1 w 229"/>
                      <a:gd name="T49" fmla="*/ 1 h 114"/>
                      <a:gd name="T50" fmla="*/ 1 w 229"/>
                      <a:gd name="T51" fmla="*/ 1 h 114"/>
                      <a:gd name="T52" fmla="*/ 1 w 229"/>
                      <a:gd name="T53" fmla="*/ 1 h 114"/>
                      <a:gd name="T54" fmla="*/ 1 w 229"/>
                      <a:gd name="T55" fmla="*/ 1 h 114"/>
                      <a:gd name="T56" fmla="*/ 1 w 229"/>
                      <a:gd name="T57" fmla="*/ 1 h 114"/>
                      <a:gd name="T58" fmla="*/ 1 w 229"/>
                      <a:gd name="T59" fmla="*/ 1 h 114"/>
                      <a:gd name="T60" fmla="*/ 1 w 229"/>
                      <a:gd name="T61" fmla="*/ 1 h 114"/>
                      <a:gd name="T62" fmla="*/ 1 w 229"/>
                      <a:gd name="T63" fmla="*/ 1 h 114"/>
                      <a:gd name="T64" fmla="*/ 1 w 229"/>
                      <a:gd name="T65" fmla="*/ 1 h 114"/>
                      <a:gd name="T66" fmla="*/ 1 w 229"/>
                      <a:gd name="T67" fmla="*/ 1 h 114"/>
                      <a:gd name="T68" fmla="*/ 1 w 229"/>
                      <a:gd name="T69" fmla="*/ 1 h 114"/>
                      <a:gd name="T70" fmla="*/ 1 w 229"/>
                      <a:gd name="T71" fmla="*/ 1 h 114"/>
                      <a:gd name="T72" fmla="*/ 1 w 229"/>
                      <a:gd name="T73" fmla="*/ 1 h 114"/>
                      <a:gd name="T74" fmla="*/ 1 w 229"/>
                      <a:gd name="T75" fmla="*/ 1 h 114"/>
                      <a:gd name="T76" fmla="*/ 0 w 229"/>
                      <a:gd name="T77" fmla="*/ 1 h 114"/>
                      <a:gd name="T78" fmla="*/ 0 w 229"/>
                      <a:gd name="T79" fmla="*/ 1 h 114"/>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229"/>
                      <a:gd name="T121" fmla="*/ 0 h 114"/>
                      <a:gd name="T122" fmla="*/ 229 w 229"/>
                      <a:gd name="T123" fmla="*/ 114 h 114"/>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229" h="114">
                        <a:moveTo>
                          <a:pt x="0" y="32"/>
                        </a:moveTo>
                        <a:lnTo>
                          <a:pt x="2" y="25"/>
                        </a:lnTo>
                        <a:lnTo>
                          <a:pt x="5" y="16"/>
                        </a:lnTo>
                        <a:lnTo>
                          <a:pt x="8" y="8"/>
                        </a:lnTo>
                        <a:lnTo>
                          <a:pt x="13" y="1"/>
                        </a:lnTo>
                        <a:lnTo>
                          <a:pt x="32" y="0"/>
                        </a:lnTo>
                        <a:lnTo>
                          <a:pt x="51" y="8"/>
                        </a:lnTo>
                        <a:lnTo>
                          <a:pt x="71" y="13"/>
                        </a:lnTo>
                        <a:lnTo>
                          <a:pt x="92" y="18"/>
                        </a:lnTo>
                        <a:lnTo>
                          <a:pt x="115" y="20"/>
                        </a:lnTo>
                        <a:lnTo>
                          <a:pt x="137" y="21"/>
                        </a:lnTo>
                        <a:lnTo>
                          <a:pt x="160" y="21"/>
                        </a:lnTo>
                        <a:lnTo>
                          <a:pt x="182" y="20"/>
                        </a:lnTo>
                        <a:lnTo>
                          <a:pt x="204" y="18"/>
                        </a:lnTo>
                        <a:lnTo>
                          <a:pt x="217" y="26"/>
                        </a:lnTo>
                        <a:lnTo>
                          <a:pt x="220" y="31"/>
                        </a:lnTo>
                        <a:lnTo>
                          <a:pt x="222" y="38"/>
                        </a:lnTo>
                        <a:lnTo>
                          <a:pt x="225" y="44"/>
                        </a:lnTo>
                        <a:lnTo>
                          <a:pt x="228" y="50"/>
                        </a:lnTo>
                        <a:lnTo>
                          <a:pt x="229" y="76"/>
                        </a:lnTo>
                        <a:lnTo>
                          <a:pt x="223" y="88"/>
                        </a:lnTo>
                        <a:lnTo>
                          <a:pt x="218" y="94"/>
                        </a:lnTo>
                        <a:lnTo>
                          <a:pt x="198" y="103"/>
                        </a:lnTo>
                        <a:lnTo>
                          <a:pt x="177" y="109"/>
                        </a:lnTo>
                        <a:lnTo>
                          <a:pt x="154" y="112"/>
                        </a:lnTo>
                        <a:lnTo>
                          <a:pt x="131" y="114"/>
                        </a:lnTo>
                        <a:lnTo>
                          <a:pt x="108" y="112"/>
                        </a:lnTo>
                        <a:lnTo>
                          <a:pt x="84" y="110"/>
                        </a:lnTo>
                        <a:lnTo>
                          <a:pt x="61" y="105"/>
                        </a:lnTo>
                        <a:lnTo>
                          <a:pt x="38" y="101"/>
                        </a:lnTo>
                        <a:lnTo>
                          <a:pt x="33" y="101"/>
                        </a:lnTo>
                        <a:lnTo>
                          <a:pt x="29" y="99"/>
                        </a:lnTo>
                        <a:lnTo>
                          <a:pt x="25" y="95"/>
                        </a:lnTo>
                        <a:lnTo>
                          <a:pt x="21" y="90"/>
                        </a:lnTo>
                        <a:lnTo>
                          <a:pt x="9" y="79"/>
                        </a:lnTo>
                        <a:lnTo>
                          <a:pt x="6" y="69"/>
                        </a:lnTo>
                        <a:lnTo>
                          <a:pt x="3" y="58"/>
                        </a:lnTo>
                        <a:lnTo>
                          <a:pt x="2" y="48"/>
                        </a:lnTo>
                        <a:lnTo>
                          <a:pt x="0" y="36"/>
                        </a:lnTo>
                        <a:lnTo>
                          <a:pt x="0" y="3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6" name="Freeform 126"/>
                  <p:cNvSpPr>
                    <a:spLocks/>
                  </p:cNvSpPr>
                  <p:nvPr/>
                </p:nvSpPr>
                <p:spPr bwMode="auto">
                  <a:xfrm>
                    <a:off x="2200" y="781"/>
                    <a:ext cx="15" cy="54"/>
                  </a:xfrm>
                  <a:custGeom>
                    <a:avLst/>
                    <a:gdLst>
                      <a:gd name="T0" fmla="*/ 0 w 30"/>
                      <a:gd name="T1" fmla="*/ 0 h 109"/>
                      <a:gd name="T2" fmla="*/ 1 w 30"/>
                      <a:gd name="T3" fmla="*/ 0 h 109"/>
                      <a:gd name="T4" fmla="*/ 1 w 30"/>
                      <a:gd name="T5" fmla="*/ 0 h 109"/>
                      <a:gd name="T6" fmla="*/ 1 w 30"/>
                      <a:gd name="T7" fmla="*/ 0 h 109"/>
                      <a:gd name="T8" fmla="*/ 1 w 30"/>
                      <a:gd name="T9" fmla="*/ 0 h 109"/>
                      <a:gd name="T10" fmla="*/ 1 w 30"/>
                      <a:gd name="T11" fmla="*/ 0 h 109"/>
                      <a:gd name="T12" fmla="*/ 1 w 30"/>
                      <a:gd name="T13" fmla="*/ 0 h 109"/>
                      <a:gd name="T14" fmla="*/ 1 w 30"/>
                      <a:gd name="T15" fmla="*/ 0 h 109"/>
                      <a:gd name="T16" fmla="*/ 1 w 30"/>
                      <a:gd name="T17" fmla="*/ 0 h 109"/>
                      <a:gd name="T18" fmla="*/ 1 w 30"/>
                      <a:gd name="T19" fmla="*/ 0 h 109"/>
                      <a:gd name="T20" fmla="*/ 1 w 30"/>
                      <a:gd name="T21" fmla="*/ 0 h 109"/>
                      <a:gd name="T22" fmla="*/ 1 w 30"/>
                      <a:gd name="T23" fmla="*/ 0 h 109"/>
                      <a:gd name="T24" fmla="*/ 1 w 30"/>
                      <a:gd name="T25" fmla="*/ 0 h 109"/>
                      <a:gd name="T26" fmla="*/ 1 w 30"/>
                      <a:gd name="T27" fmla="*/ 0 h 109"/>
                      <a:gd name="T28" fmla="*/ 1 w 30"/>
                      <a:gd name="T29" fmla="*/ 0 h 109"/>
                      <a:gd name="T30" fmla="*/ 1 w 30"/>
                      <a:gd name="T31" fmla="*/ 0 h 109"/>
                      <a:gd name="T32" fmla="*/ 1 w 30"/>
                      <a:gd name="T33" fmla="*/ 0 h 109"/>
                      <a:gd name="T34" fmla="*/ 1 w 30"/>
                      <a:gd name="T35" fmla="*/ 0 h 109"/>
                      <a:gd name="T36" fmla="*/ 0 w 30"/>
                      <a:gd name="T37" fmla="*/ 0 h 10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0"/>
                      <a:gd name="T58" fmla="*/ 0 h 109"/>
                      <a:gd name="T59" fmla="*/ 30 w 30"/>
                      <a:gd name="T60" fmla="*/ 109 h 10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0" h="109">
                        <a:moveTo>
                          <a:pt x="0" y="0"/>
                        </a:moveTo>
                        <a:lnTo>
                          <a:pt x="16" y="0"/>
                        </a:lnTo>
                        <a:lnTo>
                          <a:pt x="18" y="8"/>
                        </a:lnTo>
                        <a:lnTo>
                          <a:pt x="21" y="15"/>
                        </a:lnTo>
                        <a:lnTo>
                          <a:pt x="24" y="23"/>
                        </a:lnTo>
                        <a:lnTo>
                          <a:pt x="27" y="33"/>
                        </a:lnTo>
                        <a:lnTo>
                          <a:pt x="30" y="48"/>
                        </a:lnTo>
                        <a:lnTo>
                          <a:pt x="30" y="62"/>
                        </a:lnTo>
                        <a:lnTo>
                          <a:pt x="27" y="79"/>
                        </a:lnTo>
                        <a:lnTo>
                          <a:pt x="26" y="95"/>
                        </a:lnTo>
                        <a:lnTo>
                          <a:pt x="24" y="98"/>
                        </a:lnTo>
                        <a:lnTo>
                          <a:pt x="20" y="103"/>
                        </a:lnTo>
                        <a:lnTo>
                          <a:pt x="15" y="106"/>
                        </a:lnTo>
                        <a:lnTo>
                          <a:pt x="8" y="109"/>
                        </a:lnTo>
                        <a:lnTo>
                          <a:pt x="1" y="103"/>
                        </a:lnTo>
                        <a:lnTo>
                          <a:pt x="1" y="77"/>
                        </a:lnTo>
                        <a:lnTo>
                          <a:pt x="2" y="52"/>
                        </a:lnTo>
                        <a:lnTo>
                          <a:pt x="2" y="27"/>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7" name="Freeform 127"/>
                  <p:cNvSpPr>
                    <a:spLocks/>
                  </p:cNvSpPr>
                  <p:nvPr/>
                </p:nvSpPr>
                <p:spPr bwMode="auto">
                  <a:xfrm>
                    <a:off x="2208" y="874"/>
                    <a:ext cx="96" cy="40"/>
                  </a:xfrm>
                  <a:custGeom>
                    <a:avLst/>
                    <a:gdLst>
                      <a:gd name="T0" fmla="*/ 0 w 192"/>
                      <a:gd name="T1" fmla="*/ 1 h 78"/>
                      <a:gd name="T2" fmla="*/ 1 w 192"/>
                      <a:gd name="T3" fmla="*/ 1 h 78"/>
                      <a:gd name="T4" fmla="*/ 1 w 192"/>
                      <a:gd name="T5" fmla="*/ 0 h 78"/>
                      <a:gd name="T6" fmla="*/ 1 w 192"/>
                      <a:gd name="T7" fmla="*/ 1 h 78"/>
                      <a:gd name="T8" fmla="*/ 1 w 192"/>
                      <a:gd name="T9" fmla="*/ 1 h 78"/>
                      <a:gd name="T10" fmla="*/ 1 w 192"/>
                      <a:gd name="T11" fmla="*/ 1 h 78"/>
                      <a:gd name="T12" fmla="*/ 1 w 192"/>
                      <a:gd name="T13" fmla="*/ 1 h 78"/>
                      <a:gd name="T14" fmla="*/ 1 w 192"/>
                      <a:gd name="T15" fmla="*/ 1 h 78"/>
                      <a:gd name="T16" fmla="*/ 1 w 192"/>
                      <a:gd name="T17" fmla="*/ 1 h 78"/>
                      <a:gd name="T18" fmla="*/ 1 w 192"/>
                      <a:gd name="T19" fmla="*/ 1 h 78"/>
                      <a:gd name="T20" fmla="*/ 1 w 192"/>
                      <a:gd name="T21" fmla="*/ 1 h 78"/>
                      <a:gd name="T22" fmla="*/ 1 w 192"/>
                      <a:gd name="T23" fmla="*/ 1 h 78"/>
                      <a:gd name="T24" fmla="*/ 1 w 192"/>
                      <a:gd name="T25" fmla="*/ 1 h 78"/>
                      <a:gd name="T26" fmla="*/ 1 w 192"/>
                      <a:gd name="T27" fmla="*/ 1 h 78"/>
                      <a:gd name="T28" fmla="*/ 1 w 192"/>
                      <a:gd name="T29" fmla="*/ 1 h 78"/>
                      <a:gd name="T30" fmla="*/ 1 w 192"/>
                      <a:gd name="T31" fmla="*/ 1 h 78"/>
                      <a:gd name="T32" fmla="*/ 1 w 192"/>
                      <a:gd name="T33" fmla="*/ 1 h 78"/>
                      <a:gd name="T34" fmla="*/ 1 w 192"/>
                      <a:gd name="T35" fmla="*/ 1 h 78"/>
                      <a:gd name="T36" fmla="*/ 1 w 192"/>
                      <a:gd name="T37" fmla="*/ 1 h 78"/>
                      <a:gd name="T38" fmla="*/ 1 w 192"/>
                      <a:gd name="T39" fmla="*/ 1 h 78"/>
                      <a:gd name="T40" fmla="*/ 1 w 192"/>
                      <a:gd name="T41" fmla="*/ 1 h 78"/>
                      <a:gd name="T42" fmla="*/ 1 w 192"/>
                      <a:gd name="T43" fmla="*/ 1 h 78"/>
                      <a:gd name="T44" fmla="*/ 1 w 192"/>
                      <a:gd name="T45" fmla="*/ 1 h 78"/>
                      <a:gd name="T46" fmla="*/ 1 w 192"/>
                      <a:gd name="T47" fmla="*/ 1 h 78"/>
                      <a:gd name="T48" fmla="*/ 1 w 192"/>
                      <a:gd name="T49" fmla="*/ 1 h 78"/>
                      <a:gd name="T50" fmla="*/ 1 w 192"/>
                      <a:gd name="T51" fmla="*/ 1 h 78"/>
                      <a:gd name="T52" fmla="*/ 1 w 192"/>
                      <a:gd name="T53" fmla="*/ 1 h 78"/>
                      <a:gd name="T54" fmla="*/ 1 w 192"/>
                      <a:gd name="T55" fmla="*/ 1 h 78"/>
                      <a:gd name="T56" fmla="*/ 1 w 192"/>
                      <a:gd name="T57" fmla="*/ 1 h 78"/>
                      <a:gd name="T58" fmla="*/ 1 w 192"/>
                      <a:gd name="T59" fmla="*/ 1 h 78"/>
                      <a:gd name="T60" fmla="*/ 0 w 192"/>
                      <a:gd name="T61" fmla="*/ 1 h 78"/>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192"/>
                      <a:gd name="T94" fmla="*/ 0 h 78"/>
                      <a:gd name="T95" fmla="*/ 192 w 192"/>
                      <a:gd name="T96" fmla="*/ 78 h 78"/>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192" h="78">
                        <a:moveTo>
                          <a:pt x="0" y="14"/>
                        </a:moveTo>
                        <a:lnTo>
                          <a:pt x="3" y="1"/>
                        </a:lnTo>
                        <a:lnTo>
                          <a:pt x="9" y="0"/>
                        </a:lnTo>
                        <a:lnTo>
                          <a:pt x="16" y="1"/>
                        </a:lnTo>
                        <a:lnTo>
                          <a:pt x="21" y="5"/>
                        </a:lnTo>
                        <a:lnTo>
                          <a:pt x="27" y="7"/>
                        </a:lnTo>
                        <a:lnTo>
                          <a:pt x="34" y="10"/>
                        </a:lnTo>
                        <a:lnTo>
                          <a:pt x="51" y="14"/>
                        </a:lnTo>
                        <a:lnTo>
                          <a:pt x="69" y="16"/>
                        </a:lnTo>
                        <a:lnTo>
                          <a:pt x="87" y="18"/>
                        </a:lnTo>
                        <a:lnTo>
                          <a:pt x="106" y="20"/>
                        </a:lnTo>
                        <a:lnTo>
                          <a:pt x="123" y="21"/>
                        </a:lnTo>
                        <a:lnTo>
                          <a:pt x="141" y="21"/>
                        </a:lnTo>
                        <a:lnTo>
                          <a:pt x="159" y="20"/>
                        </a:lnTo>
                        <a:lnTo>
                          <a:pt x="176" y="18"/>
                        </a:lnTo>
                        <a:lnTo>
                          <a:pt x="191" y="36"/>
                        </a:lnTo>
                        <a:lnTo>
                          <a:pt x="192" y="60"/>
                        </a:lnTo>
                        <a:lnTo>
                          <a:pt x="182" y="70"/>
                        </a:lnTo>
                        <a:lnTo>
                          <a:pt x="161" y="74"/>
                        </a:lnTo>
                        <a:lnTo>
                          <a:pt x="140" y="77"/>
                        </a:lnTo>
                        <a:lnTo>
                          <a:pt x="118" y="78"/>
                        </a:lnTo>
                        <a:lnTo>
                          <a:pt x="96" y="78"/>
                        </a:lnTo>
                        <a:lnTo>
                          <a:pt x="76" y="78"/>
                        </a:lnTo>
                        <a:lnTo>
                          <a:pt x="55" y="75"/>
                        </a:lnTo>
                        <a:lnTo>
                          <a:pt x="34" y="70"/>
                        </a:lnTo>
                        <a:lnTo>
                          <a:pt x="15" y="63"/>
                        </a:lnTo>
                        <a:lnTo>
                          <a:pt x="11" y="59"/>
                        </a:lnTo>
                        <a:lnTo>
                          <a:pt x="9" y="53"/>
                        </a:lnTo>
                        <a:lnTo>
                          <a:pt x="5" y="46"/>
                        </a:lnTo>
                        <a:lnTo>
                          <a:pt x="2" y="37"/>
                        </a:lnTo>
                        <a:lnTo>
                          <a:pt x="0" y="1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8" name="Freeform 128"/>
                  <p:cNvSpPr>
                    <a:spLocks/>
                  </p:cNvSpPr>
                  <p:nvPr/>
                </p:nvSpPr>
                <p:spPr bwMode="auto">
                  <a:xfrm>
                    <a:off x="2224" y="534"/>
                    <a:ext cx="810" cy="492"/>
                  </a:xfrm>
                  <a:custGeom>
                    <a:avLst/>
                    <a:gdLst>
                      <a:gd name="T0" fmla="*/ 1 w 1619"/>
                      <a:gd name="T1" fmla="*/ 0 h 985"/>
                      <a:gd name="T2" fmla="*/ 1 w 1619"/>
                      <a:gd name="T3" fmla="*/ 0 h 985"/>
                      <a:gd name="T4" fmla="*/ 1 w 1619"/>
                      <a:gd name="T5" fmla="*/ 0 h 985"/>
                      <a:gd name="T6" fmla="*/ 1 w 1619"/>
                      <a:gd name="T7" fmla="*/ 0 h 985"/>
                      <a:gd name="T8" fmla="*/ 1 w 1619"/>
                      <a:gd name="T9" fmla="*/ 0 h 985"/>
                      <a:gd name="T10" fmla="*/ 1 w 1619"/>
                      <a:gd name="T11" fmla="*/ 0 h 985"/>
                      <a:gd name="T12" fmla="*/ 1 w 1619"/>
                      <a:gd name="T13" fmla="*/ 0 h 985"/>
                      <a:gd name="T14" fmla="*/ 1 w 1619"/>
                      <a:gd name="T15" fmla="*/ 0 h 985"/>
                      <a:gd name="T16" fmla="*/ 1 w 1619"/>
                      <a:gd name="T17" fmla="*/ 0 h 985"/>
                      <a:gd name="T18" fmla="*/ 1 w 1619"/>
                      <a:gd name="T19" fmla="*/ 0 h 985"/>
                      <a:gd name="T20" fmla="*/ 1 w 1619"/>
                      <a:gd name="T21" fmla="*/ 0 h 985"/>
                      <a:gd name="T22" fmla="*/ 1 w 1619"/>
                      <a:gd name="T23" fmla="*/ 0 h 985"/>
                      <a:gd name="T24" fmla="*/ 1 w 1619"/>
                      <a:gd name="T25" fmla="*/ 0 h 985"/>
                      <a:gd name="T26" fmla="*/ 1 w 1619"/>
                      <a:gd name="T27" fmla="*/ 0 h 985"/>
                      <a:gd name="T28" fmla="*/ 1 w 1619"/>
                      <a:gd name="T29" fmla="*/ 0 h 985"/>
                      <a:gd name="T30" fmla="*/ 1 w 1619"/>
                      <a:gd name="T31" fmla="*/ 0 h 985"/>
                      <a:gd name="T32" fmla="*/ 1 w 1619"/>
                      <a:gd name="T33" fmla="*/ 0 h 985"/>
                      <a:gd name="T34" fmla="*/ 1 w 1619"/>
                      <a:gd name="T35" fmla="*/ 0 h 985"/>
                      <a:gd name="T36" fmla="*/ 1 w 1619"/>
                      <a:gd name="T37" fmla="*/ 0 h 985"/>
                      <a:gd name="T38" fmla="*/ 1 w 1619"/>
                      <a:gd name="T39" fmla="*/ 0 h 985"/>
                      <a:gd name="T40" fmla="*/ 1 w 1619"/>
                      <a:gd name="T41" fmla="*/ 0 h 985"/>
                      <a:gd name="T42" fmla="*/ 1 w 1619"/>
                      <a:gd name="T43" fmla="*/ 0 h 985"/>
                      <a:gd name="T44" fmla="*/ 1 w 1619"/>
                      <a:gd name="T45" fmla="*/ 0 h 985"/>
                      <a:gd name="T46" fmla="*/ 1 w 1619"/>
                      <a:gd name="T47" fmla="*/ 0 h 985"/>
                      <a:gd name="T48" fmla="*/ 1 w 1619"/>
                      <a:gd name="T49" fmla="*/ 0 h 985"/>
                      <a:gd name="T50" fmla="*/ 1 w 1619"/>
                      <a:gd name="T51" fmla="*/ 0 h 985"/>
                      <a:gd name="T52" fmla="*/ 1 w 1619"/>
                      <a:gd name="T53" fmla="*/ 0 h 985"/>
                      <a:gd name="T54" fmla="*/ 1 w 1619"/>
                      <a:gd name="T55" fmla="*/ 0 h 985"/>
                      <a:gd name="T56" fmla="*/ 1 w 1619"/>
                      <a:gd name="T57" fmla="*/ 0 h 985"/>
                      <a:gd name="T58" fmla="*/ 1 w 1619"/>
                      <a:gd name="T59" fmla="*/ 0 h 985"/>
                      <a:gd name="T60" fmla="*/ 1 w 1619"/>
                      <a:gd name="T61" fmla="*/ 0 h 985"/>
                      <a:gd name="T62" fmla="*/ 1 w 1619"/>
                      <a:gd name="T63" fmla="*/ 0 h 985"/>
                      <a:gd name="T64" fmla="*/ 1 w 1619"/>
                      <a:gd name="T65" fmla="*/ 0 h 985"/>
                      <a:gd name="T66" fmla="*/ 1 w 1619"/>
                      <a:gd name="T67" fmla="*/ 0 h 985"/>
                      <a:gd name="T68" fmla="*/ 1 w 1619"/>
                      <a:gd name="T69" fmla="*/ 0 h 985"/>
                      <a:gd name="T70" fmla="*/ 1 w 1619"/>
                      <a:gd name="T71" fmla="*/ 0 h 985"/>
                      <a:gd name="T72" fmla="*/ 1 w 1619"/>
                      <a:gd name="T73" fmla="*/ 0 h 985"/>
                      <a:gd name="T74" fmla="*/ 1 w 1619"/>
                      <a:gd name="T75" fmla="*/ 0 h 985"/>
                      <a:gd name="T76" fmla="*/ 1 w 1619"/>
                      <a:gd name="T77" fmla="*/ 0 h 985"/>
                      <a:gd name="T78" fmla="*/ 1 w 1619"/>
                      <a:gd name="T79" fmla="*/ 0 h 985"/>
                      <a:gd name="T80" fmla="*/ 1 w 1619"/>
                      <a:gd name="T81" fmla="*/ 0 h 985"/>
                      <a:gd name="T82" fmla="*/ 1 w 1619"/>
                      <a:gd name="T83" fmla="*/ 0 h 985"/>
                      <a:gd name="T84" fmla="*/ 1 w 1619"/>
                      <a:gd name="T85" fmla="*/ 0 h 985"/>
                      <a:gd name="T86" fmla="*/ 1 w 1619"/>
                      <a:gd name="T87" fmla="*/ 0 h 985"/>
                      <a:gd name="T88" fmla="*/ 1 w 1619"/>
                      <a:gd name="T89" fmla="*/ 0 h 985"/>
                      <a:gd name="T90" fmla="*/ 1 w 1619"/>
                      <a:gd name="T91" fmla="*/ 0 h 985"/>
                      <a:gd name="T92" fmla="*/ 1 w 1619"/>
                      <a:gd name="T93" fmla="*/ 0 h 985"/>
                      <a:gd name="T94" fmla="*/ 1 w 1619"/>
                      <a:gd name="T95" fmla="*/ 0 h 985"/>
                      <a:gd name="T96" fmla="*/ 1 w 1619"/>
                      <a:gd name="T97" fmla="*/ 0 h 985"/>
                      <a:gd name="T98" fmla="*/ 1 w 1619"/>
                      <a:gd name="T99" fmla="*/ 0 h 985"/>
                      <a:gd name="T100" fmla="*/ 1 w 1619"/>
                      <a:gd name="T101" fmla="*/ 0 h 985"/>
                      <a:gd name="T102" fmla="*/ 1 w 1619"/>
                      <a:gd name="T103" fmla="*/ 0 h 985"/>
                      <a:gd name="T104" fmla="*/ 1 w 1619"/>
                      <a:gd name="T105" fmla="*/ 0 h 985"/>
                      <a:gd name="T106" fmla="*/ 1 w 1619"/>
                      <a:gd name="T107" fmla="*/ 0 h 985"/>
                      <a:gd name="T108" fmla="*/ 1 w 1619"/>
                      <a:gd name="T109" fmla="*/ 0 h 985"/>
                      <a:gd name="T110" fmla="*/ 1 w 1619"/>
                      <a:gd name="T111" fmla="*/ 0 h 98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619"/>
                      <a:gd name="T169" fmla="*/ 0 h 985"/>
                      <a:gd name="T170" fmla="*/ 1619 w 1619"/>
                      <a:gd name="T171" fmla="*/ 985 h 985"/>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619" h="985">
                        <a:moveTo>
                          <a:pt x="0" y="602"/>
                        </a:moveTo>
                        <a:lnTo>
                          <a:pt x="3" y="537"/>
                        </a:lnTo>
                        <a:lnTo>
                          <a:pt x="8" y="473"/>
                        </a:lnTo>
                        <a:lnTo>
                          <a:pt x="13" y="408"/>
                        </a:lnTo>
                        <a:lnTo>
                          <a:pt x="17" y="343"/>
                        </a:lnTo>
                        <a:lnTo>
                          <a:pt x="22" y="321"/>
                        </a:lnTo>
                        <a:lnTo>
                          <a:pt x="29" y="300"/>
                        </a:lnTo>
                        <a:lnTo>
                          <a:pt x="37" y="282"/>
                        </a:lnTo>
                        <a:lnTo>
                          <a:pt x="47" y="264"/>
                        </a:lnTo>
                        <a:lnTo>
                          <a:pt x="58" y="248"/>
                        </a:lnTo>
                        <a:lnTo>
                          <a:pt x="69" y="231"/>
                        </a:lnTo>
                        <a:lnTo>
                          <a:pt x="81" y="215"/>
                        </a:lnTo>
                        <a:lnTo>
                          <a:pt x="92" y="196"/>
                        </a:lnTo>
                        <a:lnTo>
                          <a:pt x="113" y="173"/>
                        </a:lnTo>
                        <a:lnTo>
                          <a:pt x="132" y="147"/>
                        </a:lnTo>
                        <a:lnTo>
                          <a:pt x="151" y="120"/>
                        </a:lnTo>
                        <a:lnTo>
                          <a:pt x="169" y="93"/>
                        </a:lnTo>
                        <a:lnTo>
                          <a:pt x="189" y="67"/>
                        </a:lnTo>
                        <a:lnTo>
                          <a:pt x="212" y="44"/>
                        </a:lnTo>
                        <a:lnTo>
                          <a:pt x="237" y="24"/>
                        </a:lnTo>
                        <a:lnTo>
                          <a:pt x="268" y="8"/>
                        </a:lnTo>
                        <a:lnTo>
                          <a:pt x="282" y="8"/>
                        </a:lnTo>
                        <a:lnTo>
                          <a:pt x="297" y="6"/>
                        </a:lnTo>
                        <a:lnTo>
                          <a:pt x="311" y="6"/>
                        </a:lnTo>
                        <a:lnTo>
                          <a:pt x="325" y="6"/>
                        </a:lnTo>
                        <a:lnTo>
                          <a:pt x="340" y="5"/>
                        </a:lnTo>
                        <a:lnTo>
                          <a:pt x="355" y="5"/>
                        </a:lnTo>
                        <a:lnTo>
                          <a:pt x="369" y="4"/>
                        </a:lnTo>
                        <a:lnTo>
                          <a:pt x="383" y="4"/>
                        </a:lnTo>
                        <a:lnTo>
                          <a:pt x="398" y="3"/>
                        </a:lnTo>
                        <a:lnTo>
                          <a:pt x="413" y="3"/>
                        </a:lnTo>
                        <a:lnTo>
                          <a:pt x="428" y="2"/>
                        </a:lnTo>
                        <a:lnTo>
                          <a:pt x="443" y="2"/>
                        </a:lnTo>
                        <a:lnTo>
                          <a:pt x="458" y="1"/>
                        </a:lnTo>
                        <a:lnTo>
                          <a:pt x="473" y="1"/>
                        </a:lnTo>
                        <a:lnTo>
                          <a:pt x="488" y="0"/>
                        </a:lnTo>
                        <a:lnTo>
                          <a:pt x="503" y="0"/>
                        </a:lnTo>
                        <a:lnTo>
                          <a:pt x="503" y="111"/>
                        </a:lnTo>
                        <a:lnTo>
                          <a:pt x="502" y="224"/>
                        </a:lnTo>
                        <a:lnTo>
                          <a:pt x="506" y="339"/>
                        </a:lnTo>
                        <a:lnTo>
                          <a:pt x="518" y="453"/>
                        </a:lnTo>
                        <a:lnTo>
                          <a:pt x="522" y="455"/>
                        </a:lnTo>
                        <a:lnTo>
                          <a:pt x="526" y="456"/>
                        </a:lnTo>
                        <a:lnTo>
                          <a:pt x="531" y="459"/>
                        </a:lnTo>
                        <a:lnTo>
                          <a:pt x="538" y="461"/>
                        </a:lnTo>
                        <a:lnTo>
                          <a:pt x="582" y="463"/>
                        </a:lnTo>
                        <a:lnTo>
                          <a:pt x="626" y="466"/>
                        </a:lnTo>
                        <a:lnTo>
                          <a:pt x="670" y="467"/>
                        </a:lnTo>
                        <a:lnTo>
                          <a:pt x="715" y="468"/>
                        </a:lnTo>
                        <a:lnTo>
                          <a:pt x="759" y="468"/>
                        </a:lnTo>
                        <a:lnTo>
                          <a:pt x="803" y="468"/>
                        </a:lnTo>
                        <a:lnTo>
                          <a:pt x="848" y="468"/>
                        </a:lnTo>
                        <a:lnTo>
                          <a:pt x="891" y="467"/>
                        </a:lnTo>
                        <a:lnTo>
                          <a:pt x="935" y="466"/>
                        </a:lnTo>
                        <a:lnTo>
                          <a:pt x="980" y="466"/>
                        </a:lnTo>
                        <a:lnTo>
                          <a:pt x="1024" y="465"/>
                        </a:lnTo>
                        <a:lnTo>
                          <a:pt x="1068" y="465"/>
                        </a:lnTo>
                        <a:lnTo>
                          <a:pt x="1112" y="465"/>
                        </a:lnTo>
                        <a:lnTo>
                          <a:pt x="1156" y="465"/>
                        </a:lnTo>
                        <a:lnTo>
                          <a:pt x="1201" y="465"/>
                        </a:lnTo>
                        <a:lnTo>
                          <a:pt x="1245" y="466"/>
                        </a:lnTo>
                        <a:lnTo>
                          <a:pt x="1269" y="466"/>
                        </a:lnTo>
                        <a:lnTo>
                          <a:pt x="1292" y="466"/>
                        </a:lnTo>
                        <a:lnTo>
                          <a:pt x="1315" y="466"/>
                        </a:lnTo>
                        <a:lnTo>
                          <a:pt x="1338" y="466"/>
                        </a:lnTo>
                        <a:lnTo>
                          <a:pt x="1361" y="465"/>
                        </a:lnTo>
                        <a:lnTo>
                          <a:pt x="1383" y="465"/>
                        </a:lnTo>
                        <a:lnTo>
                          <a:pt x="1405" y="463"/>
                        </a:lnTo>
                        <a:lnTo>
                          <a:pt x="1427" y="463"/>
                        </a:lnTo>
                        <a:lnTo>
                          <a:pt x="1449" y="462"/>
                        </a:lnTo>
                        <a:lnTo>
                          <a:pt x="1471" y="462"/>
                        </a:lnTo>
                        <a:lnTo>
                          <a:pt x="1493" y="462"/>
                        </a:lnTo>
                        <a:lnTo>
                          <a:pt x="1513" y="461"/>
                        </a:lnTo>
                        <a:lnTo>
                          <a:pt x="1535" y="462"/>
                        </a:lnTo>
                        <a:lnTo>
                          <a:pt x="1556" y="462"/>
                        </a:lnTo>
                        <a:lnTo>
                          <a:pt x="1578" y="463"/>
                        </a:lnTo>
                        <a:lnTo>
                          <a:pt x="1599" y="465"/>
                        </a:lnTo>
                        <a:lnTo>
                          <a:pt x="1602" y="531"/>
                        </a:lnTo>
                        <a:lnTo>
                          <a:pt x="1607" y="600"/>
                        </a:lnTo>
                        <a:lnTo>
                          <a:pt x="1611" y="669"/>
                        </a:lnTo>
                        <a:lnTo>
                          <a:pt x="1619" y="739"/>
                        </a:lnTo>
                        <a:lnTo>
                          <a:pt x="1610" y="745"/>
                        </a:lnTo>
                        <a:lnTo>
                          <a:pt x="1599" y="747"/>
                        </a:lnTo>
                        <a:lnTo>
                          <a:pt x="1587" y="748"/>
                        </a:lnTo>
                        <a:lnTo>
                          <a:pt x="1575" y="749"/>
                        </a:lnTo>
                        <a:lnTo>
                          <a:pt x="1564" y="750"/>
                        </a:lnTo>
                        <a:lnTo>
                          <a:pt x="1552" y="751"/>
                        </a:lnTo>
                        <a:lnTo>
                          <a:pt x="1541" y="752"/>
                        </a:lnTo>
                        <a:lnTo>
                          <a:pt x="1529" y="753"/>
                        </a:lnTo>
                        <a:lnTo>
                          <a:pt x="1518" y="755"/>
                        </a:lnTo>
                        <a:lnTo>
                          <a:pt x="1506" y="755"/>
                        </a:lnTo>
                        <a:lnTo>
                          <a:pt x="1495" y="756"/>
                        </a:lnTo>
                        <a:lnTo>
                          <a:pt x="1483" y="756"/>
                        </a:lnTo>
                        <a:lnTo>
                          <a:pt x="1472" y="756"/>
                        </a:lnTo>
                        <a:lnTo>
                          <a:pt x="1460" y="755"/>
                        </a:lnTo>
                        <a:lnTo>
                          <a:pt x="1449" y="755"/>
                        </a:lnTo>
                        <a:lnTo>
                          <a:pt x="1437" y="752"/>
                        </a:lnTo>
                        <a:lnTo>
                          <a:pt x="1426" y="751"/>
                        </a:lnTo>
                        <a:lnTo>
                          <a:pt x="1426" y="740"/>
                        </a:lnTo>
                        <a:lnTo>
                          <a:pt x="1423" y="730"/>
                        </a:lnTo>
                        <a:lnTo>
                          <a:pt x="1420" y="725"/>
                        </a:lnTo>
                        <a:lnTo>
                          <a:pt x="1415" y="718"/>
                        </a:lnTo>
                        <a:lnTo>
                          <a:pt x="1411" y="710"/>
                        </a:lnTo>
                        <a:lnTo>
                          <a:pt x="1407" y="702"/>
                        </a:lnTo>
                        <a:lnTo>
                          <a:pt x="1402" y="695"/>
                        </a:lnTo>
                        <a:lnTo>
                          <a:pt x="1394" y="688"/>
                        </a:lnTo>
                        <a:lnTo>
                          <a:pt x="1385" y="680"/>
                        </a:lnTo>
                        <a:lnTo>
                          <a:pt x="1380" y="676"/>
                        </a:lnTo>
                        <a:lnTo>
                          <a:pt x="1373" y="673"/>
                        </a:lnTo>
                        <a:lnTo>
                          <a:pt x="1365" y="671"/>
                        </a:lnTo>
                        <a:lnTo>
                          <a:pt x="1358" y="667"/>
                        </a:lnTo>
                        <a:lnTo>
                          <a:pt x="1349" y="665"/>
                        </a:lnTo>
                        <a:lnTo>
                          <a:pt x="1341" y="663"/>
                        </a:lnTo>
                        <a:lnTo>
                          <a:pt x="1332" y="660"/>
                        </a:lnTo>
                        <a:lnTo>
                          <a:pt x="1323" y="658"/>
                        </a:lnTo>
                        <a:lnTo>
                          <a:pt x="1315" y="658"/>
                        </a:lnTo>
                        <a:lnTo>
                          <a:pt x="1307" y="656"/>
                        </a:lnTo>
                        <a:lnTo>
                          <a:pt x="1298" y="654"/>
                        </a:lnTo>
                        <a:lnTo>
                          <a:pt x="1290" y="653"/>
                        </a:lnTo>
                        <a:lnTo>
                          <a:pt x="1281" y="652"/>
                        </a:lnTo>
                        <a:lnTo>
                          <a:pt x="1271" y="652"/>
                        </a:lnTo>
                        <a:lnTo>
                          <a:pt x="1263" y="653"/>
                        </a:lnTo>
                        <a:lnTo>
                          <a:pt x="1255" y="656"/>
                        </a:lnTo>
                        <a:lnTo>
                          <a:pt x="1276" y="659"/>
                        </a:lnTo>
                        <a:lnTo>
                          <a:pt x="1293" y="666"/>
                        </a:lnTo>
                        <a:lnTo>
                          <a:pt x="1311" y="675"/>
                        </a:lnTo>
                        <a:lnTo>
                          <a:pt x="1324" y="688"/>
                        </a:lnTo>
                        <a:lnTo>
                          <a:pt x="1337" y="703"/>
                        </a:lnTo>
                        <a:lnTo>
                          <a:pt x="1350" y="718"/>
                        </a:lnTo>
                        <a:lnTo>
                          <a:pt x="1360" y="733"/>
                        </a:lnTo>
                        <a:lnTo>
                          <a:pt x="1370" y="748"/>
                        </a:lnTo>
                        <a:lnTo>
                          <a:pt x="1382" y="767"/>
                        </a:lnTo>
                        <a:lnTo>
                          <a:pt x="1392" y="789"/>
                        </a:lnTo>
                        <a:lnTo>
                          <a:pt x="1403" y="813"/>
                        </a:lnTo>
                        <a:lnTo>
                          <a:pt x="1410" y="838"/>
                        </a:lnTo>
                        <a:lnTo>
                          <a:pt x="1414" y="863"/>
                        </a:lnTo>
                        <a:lnTo>
                          <a:pt x="1417" y="888"/>
                        </a:lnTo>
                        <a:lnTo>
                          <a:pt x="1414" y="913"/>
                        </a:lnTo>
                        <a:lnTo>
                          <a:pt x="1408" y="939"/>
                        </a:lnTo>
                        <a:lnTo>
                          <a:pt x="1405" y="945"/>
                        </a:lnTo>
                        <a:lnTo>
                          <a:pt x="1400" y="950"/>
                        </a:lnTo>
                        <a:lnTo>
                          <a:pt x="1395" y="957"/>
                        </a:lnTo>
                        <a:lnTo>
                          <a:pt x="1388" y="963"/>
                        </a:lnTo>
                        <a:lnTo>
                          <a:pt x="1383" y="965"/>
                        </a:lnTo>
                        <a:lnTo>
                          <a:pt x="1377" y="968"/>
                        </a:lnTo>
                        <a:lnTo>
                          <a:pt x="1373" y="970"/>
                        </a:lnTo>
                        <a:lnTo>
                          <a:pt x="1367" y="972"/>
                        </a:lnTo>
                        <a:lnTo>
                          <a:pt x="1362" y="973"/>
                        </a:lnTo>
                        <a:lnTo>
                          <a:pt x="1357" y="976"/>
                        </a:lnTo>
                        <a:lnTo>
                          <a:pt x="1351" y="977"/>
                        </a:lnTo>
                        <a:lnTo>
                          <a:pt x="1345" y="979"/>
                        </a:lnTo>
                        <a:lnTo>
                          <a:pt x="1337" y="979"/>
                        </a:lnTo>
                        <a:lnTo>
                          <a:pt x="1329" y="979"/>
                        </a:lnTo>
                        <a:lnTo>
                          <a:pt x="1322" y="979"/>
                        </a:lnTo>
                        <a:lnTo>
                          <a:pt x="1314" y="978"/>
                        </a:lnTo>
                        <a:lnTo>
                          <a:pt x="1306" y="977"/>
                        </a:lnTo>
                        <a:lnTo>
                          <a:pt x="1299" y="974"/>
                        </a:lnTo>
                        <a:lnTo>
                          <a:pt x="1291" y="972"/>
                        </a:lnTo>
                        <a:lnTo>
                          <a:pt x="1283" y="969"/>
                        </a:lnTo>
                        <a:lnTo>
                          <a:pt x="1275" y="963"/>
                        </a:lnTo>
                        <a:lnTo>
                          <a:pt x="1268" y="957"/>
                        </a:lnTo>
                        <a:lnTo>
                          <a:pt x="1261" y="951"/>
                        </a:lnTo>
                        <a:lnTo>
                          <a:pt x="1255" y="945"/>
                        </a:lnTo>
                        <a:lnTo>
                          <a:pt x="1248" y="938"/>
                        </a:lnTo>
                        <a:lnTo>
                          <a:pt x="1243" y="930"/>
                        </a:lnTo>
                        <a:lnTo>
                          <a:pt x="1238" y="922"/>
                        </a:lnTo>
                        <a:lnTo>
                          <a:pt x="1233" y="911"/>
                        </a:lnTo>
                        <a:lnTo>
                          <a:pt x="1230" y="907"/>
                        </a:lnTo>
                        <a:lnTo>
                          <a:pt x="1228" y="903"/>
                        </a:lnTo>
                        <a:lnTo>
                          <a:pt x="1223" y="899"/>
                        </a:lnTo>
                        <a:lnTo>
                          <a:pt x="1217" y="892"/>
                        </a:lnTo>
                        <a:lnTo>
                          <a:pt x="1209" y="877"/>
                        </a:lnTo>
                        <a:lnTo>
                          <a:pt x="1202" y="862"/>
                        </a:lnTo>
                        <a:lnTo>
                          <a:pt x="1195" y="846"/>
                        </a:lnTo>
                        <a:lnTo>
                          <a:pt x="1190" y="828"/>
                        </a:lnTo>
                        <a:lnTo>
                          <a:pt x="1184" y="812"/>
                        </a:lnTo>
                        <a:lnTo>
                          <a:pt x="1178" y="795"/>
                        </a:lnTo>
                        <a:lnTo>
                          <a:pt x="1174" y="777"/>
                        </a:lnTo>
                        <a:lnTo>
                          <a:pt x="1168" y="759"/>
                        </a:lnTo>
                        <a:lnTo>
                          <a:pt x="1168" y="740"/>
                        </a:lnTo>
                        <a:lnTo>
                          <a:pt x="1169" y="721"/>
                        </a:lnTo>
                        <a:lnTo>
                          <a:pt x="1171" y="702"/>
                        </a:lnTo>
                        <a:lnTo>
                          <a:pt x="1177" y="683"/>
                        </a:lnTo>
                        <a:lnTo>
                          <a:pt x="1180" y="681"/>
                        </a:lnTo>
                        <a:lnTo>
                          <a:pt x="1184" y="679"/>
                        </a:lnTo>
                        <a:lnTo>
                          <a:pt x="1189" y="676"/>
                        </a:lnTo>
                        <a:lnTo>
                          <a:pt x="1193" y="673"/>
                        </a:lnTo>
                        <a:lnTo>
                          <a:pt x="1198" y="671"/>
                        </a:lnTo>
                        <a:lnTo>
                          <a:pt x="1203" y="668"/>
                        </a:lnTo>
                        <a:lnTo>
                          <a:pt x="1207" y="666"/>
                        </a:lnTo>
                        <a:lnTo>
                          <a:pt x="1212" y="663"/>
                        </a:lnTo>
                        <a:lnTo>
                          <a:pt x="1201" y="660"/>
                        </a:lnTo>
                        <a:lnTo>
                          <a:pt x="1194" y="663"/>
                        </a:lnTo>
                        <a:lnTo>
                          <a:pt x="1186" y="666"/>
                        </a:lnTo>
                        <a:lnTo>
                          <a:pt x="1178" y="669"/>
                        </a:lnTo>
                        <a:lnTo>
                          <a:pt x="1170" y="674"/>
                        </a:lnTo>
                        <a:lnTo>
                          <a:pt x="1163" y="680"/>
                        </a:lnTo>
                        <a:lnTo>
                          <a:pt x="1155" y="686"/>
                        </a:lnTo>
                        <a:lnTo>
                          <a:pt x="1149" y="694"/>
                        </a:lnTo>
                        <a:lnTo>
                          <a:pt x="1142" y="702"/>
                        </a:lnTo>
                        <a:lnTo>
                          <a:pt x="1138" y="710"/>
                        </a:lnTo>
                        <a:lnTo>
                          <a:pt x="1133" y="720"/>
                        </a:lnTo>
                        <a:lnTo>
                          <a:pt x="1129" y="732"/>
                        </a:lnTo>
                        <a:lnTo>
                          <a:pt x="1125" y="744"/>
                        </a:lnTo>
                        <a:lnTo>
                          <a:pt x="1125" y="750"/>
                        </a:lnTo>
                        <a:lnTo>
                          <a:pt x="1125" y="757"/>
                        </a:lnTo>
                        <a:lnTo>
                          <a:pt x="1123" y="764"/>
                        </a:lnTo>
                        <a:lnTo>
                          <a:pt x="1118" y="770"/>
                        </a:lnTo>
                        <a:lnTo>
                          <a:pt x="1106" y="772"/>
                        </a:lnTo>
                        <a:lnTo>
                          <a:pt x="1093" y="774"/>
                        </a:lnTo>
                        <a:lnTo>
                          <a:pt x="1079" y="775"/>
                        </a:lnTo>
                        <a:lnTo>
                          <a:pt x="1066" y="775"/>
                        </a:lnTo>
                        <a:lnTo>
                          <a:pt x="1054" y="775"/>
                        </a:lnTo>
                        <a:lnTo>
                          <a:pt x="1040" y="775"/>
                        </a:lnTo>
                        <a:lnTo>
                          <a:pt x="1027" y="775"/>
                        </a:lnTo>
                        <a:lnTo>
                          <a:pt x="1015" y="775"/>
                        </a:lnTo>
                        <a:lnTo>
                          <a:pt x="990" y="775"/>
                        </a:lnTo>
                        <a:lnTo>
                          <a:pt x="966" y="777"/>
                        </a:lnTo>
                        <a:lnTo>
                          <a:pt x="942" y="777"/>
                        </a:lnTo>
                        <a:lnTo>
                          <a:pt x="918" y="777"/>
                        </a:lnTo>
                        <a:lnTo>
                          <a:pt x="895" y="777"/>
                        </a:lnTo>
                        <a:lnTo>
                          <a:pt x="872" y="775"/>
                        </a:lnTo>
                        <a:lnTo>
                          <a:pt x="848" y="775"/>
                        </a:lnTo>
                        <a:lnTo>
                          <a:pt x="825" y="774"/>
                        </a:lnTo>
                        <a:lnTo>
                          <a:pt x="802" y="774"/>
                        </a:lnTo>
                        <a:lnTo>
                          <a:pt x="779" y="773"/>
                        </a:lnTo>
                        <a:lnTo>
                          <a:pt x="757" y="773"/>
                        </a:lnTo>
                        <a:lnTo>
                          <a:pt x="734" y="772"/>
                        </a:lnTo>
                        <a:lnTo>
                          <a:pt x="711" y="771"/>
                        </a:lnTo>
                        <a:lnTo>
                          <a:pt x="688" y="771"/>
                        </a:lnTo>
                        <a:lnTo>
                          <a:pt x="664" y="770"/>
                        </a:lnTo>
                        <a:lnTo>
                          <a:pt x="641" y="770"/>
                        </a:lnTo>
                        <a:lnTo>
                          <a:pt x="637" y="765"/>
                        </a:lnTo>
                        <a:lnTo>
                          <a:pt x="636" y="748"/>
                        </a:lnTo>
                        <a:lnTo>
                          <a:pt x="633" y="730"/>
                        </a:lnTo>
                        <a:lnTo>
                          <a:pt x="629" y="714"/>
                        </a:lnTo>
                        <a:lnTo>
                          <a:pt x="623" y="698"/>
                        </a:lnTo>
                        <a:lnTo>
                          <a:pt x="615" y="683"/>
                        </a:lnTo>
                        <a:lnTo>
                          <a:pt x="606" y="669"/>
                        </a:lnTo>
                        <a:lnTo>
                          <a:pt x="597" y="656"/>
                        </a:lnTo>
                        <a:lnTo>
                          <a:pt x="585" y="643"/>
                        </a:lnTo>
                        <a:lnTo>
                          <a:pt x="572" y="636"/>
                        </a:lnTo>
                        <a:lnTo>
                          <a:pt x="559" y="629"/>
                        </a:lnTo>
                        <a:lnTo>
                          <a:pt x="542" y="622"/>
                        </a:lnTo>
                        <a:lnTo>
                          <a:pt x="526" y="618"/>
                        </a:lnTo>
                        <a:lnTo>
                          <a:pt x="509" y="614"/>
                        </a:lnTo>
                        <a:lnTo>
                          <a:pt x="492" y="612"/>
                        </a:lnTo>
                        <a:lnTo>
                          <a:pt x="473" y="612"/>
                        </a:lnTo>
                        <a:lnTo>
                          <a:pt x="456" y="615"/>
                        </a:lnTo>
                        <a:lnTo>
                          <a:pt x="479" y="621"/>
                        </a:lnTo>
                        <a:lnTo>
                          <a:pt x="499" y="631"/>
                        </a:lnTo>
                        <a:lnTo>
                          <a:pt x="517" y="644"/>
                        </a:lnTo>
                        <a:lnTo>
                          <a:pt x="533" y="658"/>
                        </a:lnTo>
                        <a:lnTo>
                          <a:pt x="548" y="675"/>
                        </a:lnTo>
                        <a:lnTo>
                          <a:pt x="562" y="692"/>
                        </a:lnTo>
                        <a:lnTo>
                          <a:pt x="575" y="711"/>
                        </a:lnTo>
                        <a:lnTo>
                          <a:pt x="586" y="729"/>
                        </a:lnTo>
                        <a:lnTo>
                          <a:pt x="597" y="755"/>
                        </a:lnTo>
                        <a:lnTo>
                          <a:pt x="608" y="780"/>
                        </a:lnTo>
                        <a:lnTo>
                          <a:pt x="617" y="806"/>
                        </a:lnTo>
                        <a:lnTo>
                          <a:pt x="624" y="833"/>
                        </a:lnTo>
                        <a:lnTo>
                          <a:pt x="628" y="861"/>
                        </a:lnTo>
                        <a:lnTo>
                          <a:pt x="629" y="887"/>
                        </a:lnTo>
                        <a:lnTo>
                          <a:pt x="624" y="913"/>
                        </a:lnTo>
                        <a:lnTo>
                          <a:pt x="615" y="940"/>
                        </a:lnTo>
                        <a:lnTo>
                          <a:pt x="610" y="948"/>
                        </a:lnTo>
                        <a:lnTo>
                          <a:pt x="605" y="955"/>
                        </a:lnTo>
                        <a:lnTo>
                          <a:pt x="597" y="962"/>
                        </a:lnTo>
                        <a:lnTo>
                          <a:pt x="588" y="966"/>
                        </a:lnTo>
                        <a:lnTo>
                          <a:pt x="580" y="972"/>
                        </a:lnTo>
                        <a:lnTo>
                          <a:pt x="570" y="976"/>
                        </a:lnTo>
                        <a:lnTo>
                          <a:pt x="560" y="980"/>
                        </a:lnTo>
                        <a:lnTo>
                          <a:pt x="548" y="984"/>
                        </a:lnTo>
                        <a:lnTo>
                          <a:pt x="542" y="985"/>
                        </a:lnTo>
                        <a:lnTo>
                          <a:pt x="537" y="985"/>
                        </a:lnTo>
                        <a:lnTo>
                          <a:pt x="531" y="985"/>
                        </a:lnTo>
                        <a:lnTo>
                          <a:pt x="524" y="985"/>
                        </a:lnTo>
                        <a:lnTo>
                          <a:pt x="518" y="984"/>
                        </a:lnTo>
                        <a:lnTo>
                          <a:pt x="512" y="983"/>
                        </a:lnTo>
                        <a:lnTo>
                          <a:pt x="507" y="981"/>
                        </a:lnTo>
                        <a:lnTo>
                          <a:pt x="500" y="979"/>
                        </a:lnTo>
                        <a:lnTo>
                          <a:pt x="474" y="961"/>
                        </a:lnTo>
                        <a:lnTo>
                          <a:pt x="451" y="940"/>
                        </a:lnTo>
                        <a:lnTo>
                          <a:pt x="432" y="916"/>
                        </a:lnTo>
                        <a:lnTo>
                          <a:pt x="415" y="889"/>
                        </a:lnTo>
                        <a:lnTo>
                          <a:pt x="400" y="862"/>
                        </a:lnTo>
                        <a:lnTo>
                          <a:pt x="387" y="832"/>
                        </a:lnTo>
                        <a:lnTo>
                          <a:pt x="375" y="800"/>
                        </a:lnTo>
                        <a:lnTo>
                          <a:pt x="366" y="766"/>
                        </a:lnTo>
                        <a:lnTo>
                          <a:pt x="366" y="740"/>
                        </a:lnTo>
                        <a:lnTo>
                          <a:pt x="367" y="713"/>
                        </a:lnTo>
                        <a:lnTo>
                          <a:pt x="372" y="687"/>
                        </a:lnTo>
                        <a:lnTo>
                          <a:pt x="381" y="661"/>
                        </a:lnTo>
                        <a:lnTo>
                          <a:pt x="386" y="658"/>
                        </a:lnTo>
                        <a:lnTo>
                          <a:pt x="390" y="653"/>
                        </a:lnTo>
                        <a:lnTo>
                          <a:pt x="395" y="649"/>
                        </a:lnTo>
                        <a:lnTo>
                          <a:pt x="400" y="644"/>
                        </a:lnTo>
                        <a:lnTo>
                          <a:pt x="403" y="638"/>
                        </a:lnTo>
                        <a:lnTo>
                          <a:pt x="409" y="634"/>
                        </a:lnTo>
                        <a:lnTo>
                          <a:pt x="415" y="629"/>
                        </a:lnTo>
                        <a:lnTo>
                          <a:pt x="421" y="627"/>
                        </a:lnTo>
                        <a:lnTo>
                          <a:pt x="417" y="619"/>
                        </a:lnTo>
                        <a:lnTo>
                          <a:pt x="403" y="623"/>
                        </a:lnTo>
                        <a:lnTo>
                          <a:pt x="390" y="628"/>
                        </a:lnTo>
                        <a:lnTo>
                          <a:pt x="379" y="635"/>
                        </a:lnTo>
                        <a:lnTo>
                          <a:pt x="370" y="642"/>
                        </a:lnTo>
                        <a:lnTo>
                          <a:pt x="360" y="651"/>
                        </a:lnTo>
                        <a:lnTo>
                          <a:pt x="351" y="661"/>
                        </a:lnTo>
                        <a:lnTo>
                          <a:pt x="344" y="672"/>
                        </a:lnTo>
                        <a:lnTo>
                          <a:pt x="339" y="683"/>
                        </a:lnTo>
                        <a:lnTo>
                          <a:pt x="332" y="701"/>
                        </a:lnTo>
                        <a:lnTo>
                          <a:pt x="326" y="720"/>
                        </a:lnTo>
                        <a:lnTo>
                          <a:pt x="321" y="740"/>
                        </a:lnTo>
                        <a:lnTo>
                          <a:pt x="316" y="757"/>
                        </a:lnTo>
                        <a:lnTo>
                          <a:pt x="305" y="763"/>
                        </a:lnTo>
                        <a:lnTo>
                          <a:pt x="293" y="765"/>
                        </a:lnTo>
                        <a:lnTo>
                          <a:pt x="280" y="766"/>
                        </a:lnTo>
                        <a:lnTo>
                          <a:pt x="265" y="767"/>
                        </a:lnTo>
                        <a:lnTo>
                          <a:pt x="251" y="766"/>
                        </a:lnTo>
                        <a:lnTo>
                          <a:pt x="236" y="766"/>
                        </a:lnTo>
                        <a:lnTo>
                          <a:pt x="221" y="766"/>
                        </a:lnTo>
                        <a:lnTo>
                          <a:pt x="207" y="767"/>
                        </a:lnTo>
                        <a:lnTo>
                          <a:pt x="199" y="753"/>
                        </a:lnTo>
                        <a:lnTo>
                          <a:pt x="196" y="741"/>
                        </a:lnTo>
                        <a:lnTo>
                          <a:pt x="193" y="727"/>
                        </a:lnTo>
                        <a:lnTo>
                          <a:pt x="192" y="713"/>
                        </a:lnTo>
                        <a:lnTo>
                          <a:pt x="191" y="699"/>
                        </a:lnTo>
                        <a:lnTo>
                          <a:pt x="185" y="686"/>
                        </a:lnTo>
                        <a:lnTo>
                          <a:pt x="180" y="681"/>
                        </a:lnTo>
                        <a:lnTo>
                          <a:pt x="160" y="671"/>
                        </a:lnTo>
                        <a:lnTo>
                          <a:pt x="138" y="664"/>
                        </a:lnTo>
                        <a:lnTo>
                          <a:pt x="116" y="660"/>
                        </a:lnTo>
                        <a:lnTo>
                          <a:pt x="92" y="659"/>
                        </a:lnTo>
                        <a:lnTo>
                          <a:pt x="69" y="658"/>
                        </a:lnTo>
                        <a:lnTo>
                          <a:pt x="45" y="654"/>
                        </a:lnTo>
                        <a:lnTo>
                          <a:pt x="23" y="650"/>
                        </a:lnTo>
                        <a:lnTo>
                          <a:pt x="2" y="642"/>
                        </a:lnTo>
                        <a:lnTo>
                          <a:pt x="0" y="60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399" name="Freeform 129"/>
                  <p:cNvSpPr>
                    <a:spLocks/>
                  </p:cNvSpPr>
                  <p:nvPr/>
                </p:nvSpPr>
                <p:spPr bwMode="auto">
                  <a:xfrm>
                    <a:off x="2233" y="542"/>
                    <a:ext cx="789" cy="373"/>
                  </a:xfrm>
                  <a:custGeom>
                    <a:avLst/>
                    <a:gdLst>
                      <a:gd name="T0" fmla="*/ 1 w 1578"/>
                      <a:gd name="T1" fmla="*/ 0 h 747"/>
                      <a:gd name="T2" fmla="*/ 1 w 1578"/>
                      <a:gd name="T3" fmla="*/ 0 h 747"/>
                      <a:gd name="T4" fmla="*/ 1 w 1578"/>
                      <a:gd name="T5" fmla="*/ 0 h 747"/>
                      <a:gd name="T6" fmla="*/ 1 w 1578"/>
                      <a:gd name="T7" fmla="*/ 0 h 747"/>
                      <a:gd name="T8" fmla="*/ 1 w 1578"/>
                      <a:gd name="T9" fmla="*/ 0 h 747"/>
                      <a:gd name="T10" fmla="*/ 1 w 1578"/>
                      <a:gd name="T11" fmla="*/ 0 h 747"/>
                      <a:gd name="T12" fmla="*/ 1 w 1578"/>
                      <a:gd name="T13" fmla="*/ 0 h 747"/>
                      <a:gd name="T14" fmla="*/ 1 w 1578"/>
                      <a:gd name="T15" fmla="*/ 0 h 747"/>
                      <a:gd name="T16" fmla="*/ 1 w 1578"/>
                      <a:gd name="T17" fmla="*/ 0 h 747"/>
                      <a:gd name="T18" fmla="*/ 1 w 1578"/>
                      <a:gd name="T19" fmla="*/ 0 h 747"/>
                      <a:gd name="T20" fmla="*/ 1 w 1578"/>
                      <a:gd name="T21" fmla="*/ 0 h 747"/>
                      <a:gd name="T22" fmla="*/ 1 w 1578"/>
                      <a:gd name="T23" fmla="*/ 0 h 747"/>
                      <a:gd name="T24" fmla="*/ 1 w 1578"/>
                      <a:gd name="T25" fmla="*/ 0 h 747"/>
                      <a:gd name="T26" fmla="*/ 1 w 1578"/>
                      <a:gd name="T27" fmla="*/ 0 h 747"/>
                      <a:gd name="T28" fmla="*/ 1 w 1578"/>
                      <a:gd name="T29" fmla="*/ 0 h 747"/>
                      <a:gd name="T30" fmla="*/ 1 w 1578"/>
                      <a:gd name="T31" fmla="*/ 0 h 747"/>
                      <a:gd name="T32" fmla="*/ 1 w 1578"/>
                      <a:gd name="T33" fmla="*/ 0 h 747"/>
                      <a:gd name="T34" fmla="*/ 1 w 1578"/>
                      <a:gd name="T35" fmla="*/ 0 h 747"/>
                      <a:gd name="T36" fmla="*/ 1 w 1578"/>
                      <a:gd name="T37" fmla="*/ 0 h 747"/>
                      <a:gd name="T38" fmla="*/ 1 w 1578"/>
                      <a:gd name="T39" fmla="*/ 0 h 747"/>
                      <a:gd name="T40" fmla="*/ 1 w 1578"/>
                      <a:gd name="T41" fmla="*/ 0 h 747"/>
                      <a:gd name="T42" fmla="*/ 1 w 1578"/>
                      <a:gd name="T43" fmla="*/ 0 h 747"/>
                      <a:gd name="T44" fmla="*/ 1 w 1578"/>
                      <a:gd name="T45" fmla="*/ 0 h 747"/>
                      <a:gd name="T46" fmla="*/ 1 w 1578"/>
                      <a:gd name="T47" fmla="*/ 0 h 747"/>
                      <a:gd name="T48" fmla="*/ 1 w 1578"/>
                      <a:gd name="T49" fmla="*/ 0 h 747"/>
                      <a:gd name="T50" fmla="*/ 1 w 1578"/>
                      <a:gd name="T51" fmla="*/ 0 h 747"/>
                      <a:gd name="T52" fmla="*/ 1 w 1578"/>
                      <a:gd name="T53" fmla="*/ 0 h 747"/>
                      <a:gd name="T54" fmla="*/ 1 w 1578"/>
                      <a:gd name="T55" fmla="*/ 0 h 747"/>
                      <a:gd name="T56" fmla="*/ 1 w 1578"/>
                      <a:gd name="T57" fmla="*/ 0 h 747"/>
                      <a:gd name="T58" fmla="*/ 1 w 1578"/>
                      <a:gd name="T59" fmla="*/ 0 h 747"/>
                      <a:gd name="T60" fmla="*/ 1 w 1578"/>
                      <a:gd name="T61" fmla="*/ 0 h 747"/>
                      <a:gd name="T62" fmla="*/ 1 w 1578"/>
                      <a:gd name="T63" fmla="*/ 0 h 747"/>
                      <a:gd name="T64" fmla="*/ 1 w 1578"/>
                      <a:gd name="T65" fmla="*/ 0 h 747"/>
                      <a:gd name="T66" fmla="*/ 1 w 1578"/>
                      <a:gd name="T67" fmla="*/ 0 h 747"/>
                      <a:gd name="T68" fmla="*/ 1 w 1578"/>
                      <a:gd name="T69" fmla="*/ 0 h 747"/>
                      <a:gd name="T70" fmla="*/ 1 w 1578"/>
                      <a:gd name="T71" fmla="*/ 0 h 747"/>
                      <a:gd name="T72" fmla="*/ 1 w 1578"/>
                      <a:gd name="T73" fmla="*/ 0 h 747"/>
                      <a:gd name="T74" fmla="*/ 1 w 1578"/>
                      <a:gd name="T75" fmla="*/ 0 h 747"/>
                      <a:gd name="T76" fmla="*/ 1 w 1578"/>
                      <a:gd name="T77" fmla="*/ 0 h 747"/>
                      <a:gd name="T78" fmla="*/ 1 w 1578"/>
                      <a:gd name="T79" fmla="*/ 0 h 747"/>
                      <a:gd name="T80" fmla="*/ 1 w 1578"/>
                      <a:gd name="T81" fmla="*/ 0 h 747"/>
                      <a:gd name="T82" fmla="*/ 1 w 1578"/>
                      <a:gd name="T83" fmla="*/ 0 h 747"/>
                      <a:gd name="T84" fmla="*/ 1 w 1578"/>
                      <a:gd name="T85" fmla="*/ 0 h 747"/>
                      <a:gd name="T86" fmla="*/ 1 w 1578"/>
                      <a:gd name="T87" fmla="*/ 0 h 747"/>
                      <a:gd name="T88" fmla="*/ 1 w 1578"/>
                      <a:gd name="T89" fmla="*/ 0 h 747"/>
                      <a:gd name="T90" fmla="*/ 1 w 1578"/>
                      <a:gd name="T91" fmla="*/ 0 h 747"/>
                      <a:gd name="T92" fmla="*/ 1 w 1578"/>
                      <a:gd name="T93" fmla="*/ 0 h 747"/>
                      <a:gd name="T94" fmla="*/ 1 w 1578"/>
                      <a:gd name="T95" fmla="*/ 0 h 747"/>
                      <a:gd name="T96" fmla="*/ 1 w 1578"/>
                      <a:gd name="T97" fmla="*/ 0 h 747"/>
                      <a:gd name="T98" fmla="*/ 1 w 1578"/>
                      <a:gd name="T99" fmla="*/ 0 h 747"/>
                      <a:gd name="T100" fmla="*/ 1 w 1578"/>
                      <a:gd name="T101" fmla="*/ 0 h 747"/>
                      <a:gd name="T102" fmla="*/ 1 w 1578"/>
                      <a:gd name="T103" fmla="*/ 0 h 747"/>
                      <a:gd name="T104" fmla="*/ 1 w 1578"/>
                      <a:gd name="T105" fmla="*/ 0 h 747"/>
                      <a:gd name="T106" fmla="*/ 1 w 1578"/>
                      <a:gd name="T107" fmla="*/ 0 h 747"/>
                      <a:gd name="T108" fmla="*/ 1 w 1578"/>
                      <a:gd name="T109" fmla="*/ 0 h 747"/>
                      <a:gd name="T110" fmla="*/ 1 w 1578"/>
                      <a:gd name="T111" fmla="*/ 0 h 74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1578"/>
                      <a:gd name="T169" fmla="*/ 0 h 747"/>
                      <a:gd name="T170" fmla="*/ 1578 w 1578"/>
                      <a:gd name="T171" fmla="*/ 747 h 747"/>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1578" h="747">
                        <a:moveTo>
                          <a:pt x="3" y="566"/>
                        </a:moveTo>
                        <a:lnTo>
                          <a:pt x="0" y="525"/>
                        </a:lnTo>
                        <a:lnTo>
                          <a:pt x="0" y="484"/>
                        </a:lnTo>
                        <a:lnTo>
                          <a:pt x="3" y="445"/>
                        </a:lnTo>
                        <a:lnTo>
                          <a:pt x="7" y="407"/>
                        </a:lnTo>
                        <a:lnTo>
                          <a:pt x="14" y="370"/>
                        </a:lnTo>
                        <a:lnTo>
                          <a:pt x="23" y="335"/>
                        </a:lnTo>
                        <a:lnTo>
                          <a:pt x="35" y="300"/>
                        </a:lnTo>
                        <a:lnTo>
                          <a:pt x="49" y="267"/>
                        </a:lnTo>
                        <a:lnTo>
                          <a:pt x="65" y="233"/>
                        </a:lnTo>
                        <a:lnTo>
                          <a:pt x="82" y="201"/>
                        </a:lnTo>
                        <a:lnTo>
                          <a:pt x="100" y="170"/>
                        </a:lnTo>
                        <a:lnTo>
                          <a:pt x="121" y="140"/>
                        </a:lnTo>
                        <a:lnTo>
                          <a:pt x="143" y="110"/>
                        </a:lnTo>
                        <a:lnTo>
                          <a:pt x="167" y="81"/>
                        </a:lnTo>
                        <a:lnTo>
                          <a:pt x="191" y="54"/>
                        </a:lnTo>
                        <a:lnTo>
                          <a:pt x="218" y="26"/>
                        </a:lnTo>
                        <a:lnTo>
                          <a:pt x="224" y="21"/>
                        </a:lnTo>
                        <a:lnTo>
                          <a:pt x="231" y="19"/>
                        </a:lnTo>
                        <a:lnTo>
                          <a:pt x="238" y="16"/>
                        </a:lnTo>
                        <a:lnTo>
                          <a:pt x="244" y="10"/>
                        </a:lnTo>
                        <a:lnTo>
                          <a:pt x="258" y="8"/>
                        </a:lnTo>
                        <a:lnTo>
                          <a:pt x="272" y="7"/>
                        </a:lnTo>
                        <a:lnTo>
                          <a:pt x="285" y="5"/>
                        </a:lnTo>
                        <a:lnTo>
                          <a:pt x="299" y="4"/>
                        </a:lnTo>
                        <a:lnTo>
                          <a:pt x="312" y="4"/>
                        </a:lnTo>
                        <a:lnTo>
                          <a:pt x="326" y="4"/>
                        </a:lnTo>
                        <a:lnTo>
                          <a:pt x="340" y="4"/>
                        </a:lnTo>
                        <a:lnTo>
                          <a:pt x="354" y="4"/>
                        </a:lnTo>
                        <a:lnTo>
                          <a:pt x="366" y="4"/>
                        </a:lnTo>
                        <a:lnTo>
                          <a:pt x="380" y="4"/>
                        </a:lnTo>
                        <a:lnTo>
                          <a:pt x="394" y="4"/>
                        </a:lnTo>
                        <a:lnTo>
                          <a:pt x="409" y="3"/>
                        </a:lnTo>
                        <a:lnTo>
                          <a:pt x="423" y="3"/>
                        </a:lnTo>
                        <a:lnTo>
                          <a:pt x="437" y="2"/>
                        </a:lnTo>
                        <a:lnTo>
                          <a:pt x="451" y="1"/>
                        </a:lnTo>
                        <a:lnTo>
                          <a:pt x="466" y="0"/>
                        </a:lnTo>
                        <a:lnTo>
                          <a:pt x="466" y="114"/>
                        </a:lnTo>
                        <a:lnTo>
                          <a:pt x="468" y="228"/>
                        </a:lnTo>
                        <a:lnTo>
                          <a:pt x="474" y="343"/>
                        </a:lnTo>
                        <a:lnTo>
                          <a:pt x="489" y="458"/>
                        </a:lnTo>
                        <a:lnTo>
                          <a:pt x="513" y="459"/>
                        </a:lnTo>
                        <a:lnTo>
                          <a:pt x="537" y="461"/>
                        </a:lnTo>
                        <a:lnTo>
                          <a:pt x="561" y="462"/>
                        </a:lnTo>
                        <a:lnTo>
                          <a:pt x="585" y="464"/>
                        </a:lnTo>
                        <a:lnTo>
                          <a:pt x="609" y="465"/>
                        </a:lnTo>
                        <a:lnTo>
                          <a:pt x="634" y="465"/>
                        </a:lnTo>
                        <a:lnTo>
                          <a:pt x="658" y="466"/>
                        </a:lnTo>
                        <a:lnTo>
                          <a:pt x="682" y="467"/>
                        </a:lnTo>
                        <a:lnTo>
                          <a:pt x="706" y="467"/>
                        </a:lnTo>
                        <a:lnTo>
                          <a:pt x="732" y="467"/>
                        </a:lnTo>
                        <a:lnTo>
                          <a:pt x="756" y="468"/>
                        </a:lnTo>
                        <a:lnTo>
                          <a:pt x="780" y="468"/>
                        </a:lnTo>
                        <a:lnTo>
                          <a:pt x="804" y="468"/>
                        </a:lnTo>
                        <a:lnTo>
                          <a:pt x="828" y="468"/>
                        </a:lnTo>
                        <a:lnTo>
                          <a:pt x="852" y="468"/>
                        </a:lnTo>
                        <a:lnTo>
                          <a:pt x="877" y="468"/>
                        </a:lnTo>
                        <a:lnTo>
                          <a:pt x="902" y="468"/>
                        </a:lnTo>
                        <a:lnTo>
                          <a:pt x="926" y="468"/>
                        </a:lnTo>
                        <a:lnTo>
                          <a:pt x="950" y="468"/>
                        </a:lnTo>
                        <a:lnTo>
                          <a:pt x="975" y="467"/>
                        </a:lnTo>
                        <a:lnTo>
                          <a:pt x="999" y="467"/>
                        </a:lnTo>
                        <a:lnTo>
                          <a:pt x="1024" y="467"/>
                        </a:lnTo>
                        <a:lnTo>
                          <a:pt x="1048" y="467"/>
                        </a:lnTo>
                        <a:lnTo>
                          <a:pt x="1072" y="467"/>
                        </a:lnTo>
                        <a:lnTo>
                          <a:pt x="1097" y="467"/>
                        </a:lnTo>
                        <a:lnTo>
                          <a:pt x="1121" y="467"/>
                        </a:lnTo>
                        <a:lnTo>
                          <a:pt x="1146" y="466"/>
                        </a:lnTo>
                        <a:lnTo>
                          <a:pt x="1170" y="466"/>
                        </a:lnTo>
                        <a:lnTo>
                          <a:pt x="1195" y="466"/>
                        </a:lnTo>
                        <a:lnTo>
                          <a:pt x="1219" y="467"/>
                        </a:lnTo>
                        <a:lnTo>
                          <a:pt x="1244" y="467"/>
                        </a:lnTo>
                        <a:lnTo>
                          <a:pt x="1268" y="467"/>
                        </a:lnTo>
                        <a:lnTo>
                          <a:pt x="1288" y="467"/>
                        </a:lnTo>
                        <a:lnTo>
                          <a:pt x="1307" y="467"/>
                        </a:lnTo>
                        <a:lnTo>
                          <a:pt x="1327" y="466"/>
                        </a:lnTo>
                        <a:lnTo>
                          <a:pt x="1347" y="466"/>
                        </a:lnTo>
                        <a:lnTo>
                          <a:pt x="1365" y="466"/>
                        </a:lnTo>
                        <a:lnTo>
                          <a:pt x="1383" y="466"/>
                        </a:lnTo>
                        <a:lnTo>
                          <a:pt x="1402" y="465"/>
                        </a:lnTo>
                        <a:lnTo>
                          <a:pt x="1420" y="465"/>
                        </a:lnTo>
                        <a:lnTo>
                          <a:pt x="1439" y="465"/>
                        </a:lnTo>
                        <a:lnTo>
                          <a:pt x="1456" y="465"/>
                        </a:lnTo>
                        <a:lnTo>
                          <a:pt x="1474" y="464"/>
                        </a:lnTo>
                        <a:lnTo>
                          <a:pt x="1492" y="464"/>
                        </a:lnTo>
                        <a:lnTo>
                          <a:pt x="1509" y="464"/>
                        </a:lnTo>
                        <a:lnTo>
                          <a:pt x="1527" y="464"/>
                        </a:lnTo>
                        <a:lnTo>
                          <a:pt x="1545" y="464"/>
                        </a:lnTo>
                        <a:lnTo>
                          <a:pt x="1562" y="464"/>
                        </a:lnTo>
                        <a:lnTo>
                          <a:pt x="1564" y="526"/>
                        </a:lnTo>
                        <a:lnTo>
                          <a:pt x="1570" y="590"/>
                        </a:lnTo>
                        <a:lnTo>
                          <a:pt x="1576" y="656"/>
                        </a:lnTo>
                        <a:lnTo>
                          <a:pt x="1578" y="720"/>
                        </a:lnTo>
                        <a:lnTo>
                          <a:pt x="1560" y="720"/>
                        </a:lnTo>
                        <a:lnTo>
                          <a:pt x="1541" y="721"/>
                        </a:lnTo>
                        <a:lnTo>
                          <a:pt x="1523" y="723"/>
                        </a:lnTo>
                        <a:lnTo>
                          <a:pt x="1504" y="724"/>
                        </a:lnTo>
                        <a:lnTo>
                          <a:pt x="1486" y="725"/>
                        </a:lnTo>
                        <a:lnTo>
                          <a:pt x="1469" y="726"/>
                        </a:lnTo>
                        <a:lnTo>
                          <a:pt x="1449" y="726"/>
                        </a:lnTo>
                        <a:lnTo>
                          <a:pt x="1431" y="725"/>
                        </a:lnTo>
                        <a:lnTo>
                          <a:pt x="1426" y="714"/>
                        </a:lnTo>
                        <a:lnTo>
                          <a:pt x="1421" y="704"/>
                        </a:lnTo>
                        <a:lnTo>
                          <a:pt x="1417" y="695"/>
                        </a:lnTo>
                        <a:lnTo>
                          <a:pt x="1411" y="685"/>
                        </a:lnTo>
                        <a:lnTo>
                          <a:pt x="1404" y="676"/>
                        </a:lnTo>
                        <a:lnTo>
                          <a:pt x="1397" y="667"/>
                        </a:lnTo>
                        <a:lnTo>
                          <a:pt x="1389" y="658"/>
                        </a:lnTo>
                        <a:lnTo>
                          <a:pt x="1380" y="649"/>
                        </a:lnTo>
                        <a:lnTo>
                          <a:pt x="1368" y="643"/>
                        </a:lnTo>
                        <a:lnTo>
                          <a:pt x="1357" y="637"/>
                        </a:lnTo>
                        <a:lnTo>
                          <a:pt x="1344" y="633"/>
                        </a:lnTo>
                        <a:lnTo>
                          <a:pt x="1332" y="629"/>
                        </a:lnTo>
                        <a:lnTo>
                          <a:pt x="1318" y="626"/>
                        </a:lnTo>
                        <a:lnTo>
                          <a:pt x="1304" y="624"/>
                        </a:lnTo>
                        <a:lnTo>
                          <a:pt x="1290" y="621"/>
                        </a:lnTo>
                        <a:lnTo>
                          <a:pt x="1276" y="620"/>
                        </a:lnTo>
                        <a:lnTo>
                          <a:pt x="1262" y="620"/>
                        </a:lnTo>
                        <a:lnTo>
                          <a:pt x="1249" y="620"/>
                        </a:lnTo>
                        <a:lnTo>
                          <a:pt x="1234" y="621"/>
                        </a:lnTo>
                        <a:lnTo>
                          <a:pt x="1220" y="622"/>
                        </a:lnTo>
                        <a:lnTo>
                          <a:pt x="1206" y="625"/>
                        </a:lnTo>
                        <a:lnTo>
                          <a:pt x="1192" y="628"/>
                        </a:lnTo>
                        <a:lnTo>
                          <a:pt x="1178" y="632"/>
                        </a:lnTo>
                        <a:lnTo>
                          <a:pt x="1165" y="636"/>
                        </a:lnTo>
                        <a:lnTo>
                          <a:pt x="1160" y="637"/>
                        </a:lnTo>
                        <a:lnTo>
                          <a:pt x="1157" y="640"/>
                        </a:lnTo>
                        <a:lnTo>
                          <a:pt x="1152" y="643"/>
                        </a:lnTo>
                        <a:lnTo>
                          <a:pt x="1146" y="645"/>
                        </a:lnTo>
                        <a:lnTo>
                          <a:pt x="1134" y="653"/>
                        </a:lnTo>
                        <a:lnTo>
                          <a:pt x="1122" y="663"/>
                        </a:lnTo>
                        <a:lnTo>
                          <a:pt x="1113" y="674"/>
                        </a:lnTo>
                        <a:lnTo>
                          <a:pt x="1106" y="686"/>
                        </a:lnTo>
                        <a:lnTo>
                          <a:pt x="1099" y="698"/>
                        </a:lnTo>
                        <a:lnTo>
                          <a:pt x="1093" y="712"/>
                        </a:lnTo>
                        <a:lnTo>
                          <a:pt x="1087" y="726"/>
                        </a:lnTo>
                        <a:lnTo>
                          <a:pt x="1083" y="741"/>
                        </a:lnTo>
                        <a:lnTo>
                          <a:pt x="1055" y="742"/>
                        </a:lnTo>
                        <a:lnTo>
                          <a:pt x="1028" y="743"/>
                        </a:lnTo>
                        <a:lnTo>
                          <a:pt x="1000" y="744"/>
                        </a:lnTo>
                        <a:lnTo>
                          <a:pt x="972" y="744"/>
                        </a:lnTo>
                        <a:lnTo>
                          <a:pt x="943" y="746"/>
                        </a:lnTo>
                        <a:lnTo>
                          <a:pt x="916" y="746"/>
                        </a:lnTo>
                        <a:lnTo>
                          <a:pt x="887" y="747"/>
                        </a:lnTo>
                        <a:lnTo>
                          <a:pt x="859" y="746"/>
                        </a:lnTo>
                        <a:lnTo>
                          <a:pt x="831" y="746"/>
                        </a:lnTo>
                        <a:lnTo>
                          <a:pt x="803" y="746"/>
                        </a:lnTo>
                        <a:lnTo>
                          <a:pt x="774" y="744"/>
                        </a:lnTo>
                        <a:lnTo>
                          <a:pt x="747" y="742"/>
                        </a:lnTo>
                        <a:lnTo>
                          <a:pt x="719" y="740"/>
                        </a:lnTo>
                        <a:lnTo>
                          <a:pt x="691" y="737"/>
                        </a:lnTo>
                        <a:lnTo>
                          <a:pt x="664" y="734"/>
                        </a:lnTo>
                        <a:lnTo>
                          <a:pt x="636" y="731"/>
                        </a:lnTo>
                        <a:lnTo>
                          <a:pt x="635" y="721"/>
                        </a:lnTo>
                        <a:lnTo>
                          <a:pt x="634" y="712"/>
                        </a:lnTo>
                        <a:lnTo>
                          <a:pt x="631" y="703"/>
                        </a:lnTo>
                        <a:lnTo>
                          <a:pt x="630" y="693"/>
                        </a:lnTo>
                        <a:lnTo>
                          <a:pt x="626" y="681"/>
                        </a:lnTo>
                        <a:lnTo>
                          <a:pt x="621" y="671"/>
                        </a:lnTo>
                        <a:lnTo>
                          <a:pt x="615" y="662"/>
                        </a:lnTo>
                        <a:lnTo>
                          <a:pt x="609" y="651"/>
                        </a:lnTo>
                        <a:lnTo>
                          <a:pt x="604" y="643"/>
                        </a:lnTo>
                        <a:lnTo>
                          <a:pt x="597" y="634"/>
                        </a:lnTo>
                        <a:lnTo>
                          <a:pt x="590" y="625"/>
                        </a:lnTo>
                        <a:lnTo>
                          <a:pt x="582" y="614"/>
                        </a:lnTo>
                        <a:lnTo>
                          <a:pt x="571" y="607"/>
                        </a:lnTo>
                        <a:lnTo>
                          <a:pt x="560" y="602"/>
                        </a:lnTo>
                        <a:lnTo>
                          <a:pt x="548" y="596"/>
                        </a:lnTo>
                        <a:lnTo>
                          <a:pt x="537" y="592"/>
                        </a:lnTo>
                        <a:lnTo>
                          <a:pt x="524" y="588"/>
                        </a:lnTo>
                        <a:lnTo>
                          <a:pt x="512" y="586"/>
                        </a:lnTo>
                        <a:lnTo>
                          <a:pt x="498" y="583"/>
                        </a:lnTo>
                        <a:lnTo>
                          <a:pt x="485" y="581"/>
                        </a:lnTo>
                        <a:lnTo>
                          <a:pt x="471" y="581"/>
                        </a:lnTo>
                        <a:lnTo>
                          <a:pt x="457" y="581"/>
                        </a:lnTo>
                        <a:lnTo>
                          <a:pt x="445" y="581"/>
                        </a:lnTo>
                        <a:lnTo>
                          <a:pt x="431" y="582"/>
                        </a:lnTo>
                        <a:lnTo>
                          <a:pt x="417" y="584"/>
                        </a:lnTo>
                        <a:lnTo>
                          <a:pt x="404" y="587"/>
                        </a:lnTo>
                        <a:lnTo>
                          <a:pt x="392" y="590"/>
                        </a:lnTo>
                        <a:lnTo>
                          <a:pt x="379" y="594"/>
                        </a:lnTo>
                        <a:lnTo>
                          <a:pt x="371" y="596"/>
                        </a:lnTo>
                        <a:lnTo>
                          <a:pt x="363" y="599"/>
                        </a:lnTo>
                        <a:lnTo>
                          <a:pt x="356" y="604"/>
                        </a:lnTo>
                        <a:lnTo>
                          <a:pt x="349" y="607"/>
                        </a:lnTo>
                        <a:lnTo>
                          <a:pt x="341" y="613"/>
                        </a:lnTo>
                        <a:lnTo>
                          <a:pt x="334" y="619"/>
                        </a:lnTo>
                        <a:lnTo>
                          <a:pt x="328" y="625"/>
                        </a:lnTo>
                        <a:lnTo>
                          <a:pt x="322" y="632"/>
                        </a:lnTo>
                        <a:lnTo>
                          <a:pt x="316" y="642"/>
                        </a:lnTo>
                        <a:lnTo>
                          <a:pt x="310" y="652"/>
                        </a:lnTo>
                        <a:lnTo>
                          <a:pt x="304" y="665"/>
                        </a:lnTo>
                        <a:lnTo>
                          <a:pt x="300" y="678"/>
                        </a:lnTo>
                        <a:lnTo>
                          <a:pt x="295" y="691"/>
                        </a:lnTo>
                        <a:lnTo>
                          <a:pt x="290" y="705"/>
                        </a:lnTo>
                        <a:lnTo>
                          <a:pt x="286" y="719"/>
                        </a:lnTo>
                        <a:lnTo>
                          <a:pt x="282" y="734"/>
                        </a:lnTo>
                        <a:lnTo>
                          <a:pt x="276" y="735"/>
                        </a:lnTo>
                        <a:lnTo>
                          <a:pt x="265" y="736"/>
                        </a:lnTo>
                        <a:lnTo>
                          <a:pt x="256" y="737"/>
                        </a:lnTo>
                        <a:lnTo>
                          <a:pt x="247" y="737"/>
                        </a:lnTo>
                        <a:lnTo>
                          <a:pt x="238" y="737"/>
                        </a:lnTo>
                        <a:lnTo>
                          <a:pt x="229" y="737"/>
                        </a:lnTo>
                        <a:lnTo>
                          <a:pt x="221" y="737"/>
                        </a:lnTo>
                        <a:lnTo>
                          <a:pt x="212" y="737"/>
                        </a:lnTo>
                        <a:lnTo>
                          <a:pt x="204" y="737"/>
                        </a:lnTo>
                        <a:lnTo>
                          <a:pt x="197" y="724"/>
                        </a:lnTo>
                        <a:lnTo>
                          <a:pt x="195" y="708"/>
                        </a:lnTo>
                        <a:lnTo>
                          <a:pt x="194" y="690"/>
                        </a:lnTo>
                        <a:lnTo>
                          <a:pt x="193" y="673"/>
                        </a:lnTo>
                        <a:lnTo>
                          <a:pt x="189" y="665"/>
                        </a:lnTo>
                        <a:lnTo>
                          <a:pt x="183" y="658"/>
                        </a:lnTo>
                        <a:lnTo>
                          <a:pt x="176" y="651"/>
                        </a:lnTo>
                        <a:lnTo>
                          <a:pt x="168" y="645"/>
                        </a:lnTo>
                        <a:lnTo>
                          <a:pt x="149" y="638"/>
                        </a:lnTo>
                        <a:lnTo>
                          <a:pt x="128" y="633"/>
                        </a:lnTo>
                        <a:lnTo>
                          <a:pt x="107" y="629"/>
                        </a:lnTo>
                        <a:lnTo>
                          <a:pt x="87" y="627"/>
                        </a:lnTo>
                        <a:lnTo>
                          <a:pt x="66" y="625"/>
                        </a:lnTo>
                        <a:lnTo>
                          <a:pt x="45" y="622"/>
                        </a:lnTo>
                        <a:lnTo>
                          <a:pt x="24" y="621"/>
                        </a:lnTo>
                        <a:lnTo>
                          <a:pt x="4" y="618"/>
                        </a:lnTo>
                        <a:lnTo>
                          <a:pt x="4" y="609"/>
                        </a:lnTo>
                        <a:lnTo>
                          <a:pt x="4" y="597"/>
                        </a:lnTo>
                        <a:lnTo>
                          <a:pt x="4" y="586"/>
                        </a:lnTo>
                        <a:lnTo>
                          <a:pt x="3" y="575"/>
                        </a:lnTo>
                        <a:lnTo>
                          <a:pt x="3" y="56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0" name="Freeform 130"/>
                  <p:cNvSpPr>
                    <a:spLocks/>
                  </p:cNvSpPr>
                  <p:nvPr/>
                </p:nvSpPr>
                <p:spPr bwMode="auto">
                  <a:xfrm>
                    <a:off x="2268" y="557"/>
                    <a:ext cx="180" cy="144"/>
                  </a:xfrm>
                  <a:custGeom>
                    <a:avLst/>
                    <a:gdLst>
                      <a:gd name="T0" fmla="*/ 0 w 362"/>
                      <a:gd name="T1" fmla="*/ 1 h 287"/>
                      <a:gd name="T2" fmla="*/ 0 w 362"/>
                      <a:gd name="T3" fmla="*/ 1 h 287"/>
                      <a:gd name="T4" fmla="*/ 0 w 362"/>
                      <a:gd name="T5" fmla="*/ 1 h 287"/>
                      <a:gd name="T6" fmla="*/ 0 w 362"/>
                      <a:gd name="T7" fmla="*/ 1 h 287"/>
                      <a:gd name="T8" fmla="*/ 0 w 362"/>
                      <a:gd name="T9" fmla="*/ 1 h 287"/>
                      <a:gd name="T10" fmla="*/ 0 w 362"/>
                      <a:gd name="T11" fmla="*/ 1 h 287"/>
                      <a:gd name="T12" fmla="*/ 0 w 362"/>
                      <a:gd name="T13" fmla="*/ 1 h 287"/>
                      <a:gd name="T14" fmla="*/ 0 w 362"/>
                      <a:gd name="T15" fmla="*/ 1 h 287"/>
                      <a:gd name="T16" fmla="*/ 0 w 362"/>
                      <a:gd name="T17" fmla="*/ 1 h 287"/>
                      <a:gd name="T18" fmla="*/ 0 w 362"/>
                      <a:gd name="T19" fmla="*/ 1 h 287"/>
                      <a:gd name="T20" fmla="*/ 0 w 362"/>
                      <a:gd name="T21" fmla="*/ 1 h 287"/>
                      <a:gd name="T22" fmla="*/ 0 w 362"/>
                      <a:gd name="T23" fmla="*/ 1 h 287"/>
                      <a:gd name="T24" fmla="*/ 0 w 362"/>
                      <a:gd name="T25" fmla="*/ 1 h 287"/>
                      <a:gd name="T26" fmla="*/ 0 w 362"/>
                      <a:gd name="T27" fmla="*/ 1 h 287"/>
                      <a:gd name="T28" fmla="*/ 0 w 362"/>
                      <a:gd name="T29" fmla="*/ 1 h 287"/>
                      <a:gd name="T30" fmla="*/ 0 w 362"/>
                      <a:gd name="T31" fmla="*/ 0 h 287"/>
                      <a:gd name="T32" fmla="*/ 0 w 362"/>
                      <a:gd name="T33" fmla="*/ 0 h 287"/>
                      <a:gd name="T34" fmla="*/ 0 w 362"/>
                      <a:gd name="T35" fmla="*/ 0 h 287"/>
                      <a:gd name="T36" fmla="*/ 0 w 362"/>
                      <a:gd name="T37" fmla="*/ 1 h 287"/>
                      <a:gd name="T38" fmla="*/ 0 w 362"/>
                      <a:gd name="T39" fmla="*/ 1 h 287"/>
                      <a:gd name="T40" fmla="*/ 0 w 362"/>
                      <a:gd name="T41" fmla="*/ 1 h 287"/>
                      <a:gd name="T42" fmla="*/ 0 w 362"/>
                      <a:gd name="T43" fmla="*/ 1 h 287"/>
                      <a:gd name="T44" fmla="*/ 0 w 362"/>
                      <a:gd name="T45" fmla="*/ 1 h 287"/>
                      <a:gd name="T46" fmla="*/ 0 w 362"/>
                      <a:gd name="T47" fmla="*/ 1 h 287"/>
                      <a:gd name="T48" fmla="*/ 0 w 362"/>
                      <a:gd name="T49" fmla="*/ 1 h 287"/>
                      <a:gd name="T50" fmla="*/ 0 w 362"/>
                      <a:gd name="T51" fmla="*/ 1 h 287"/>
                      <a:gd name="T52" fmla="*/ 0 w 362"/>
                      <a:gd name="T53" fmla="*/ 1 h 287"/>
                      <a:gd name="T54" fmla="*/ 0 w 362"/>
                      <a:gd name="T55" fmla="*/ 1 h 287"/>
                      <a:gd name="T56" fmla="*/ 0 w 362"/>
                      <a:gd name="T57" fmla="*/ 1 h 287"/>
                      <a:gd name="T58" fmla="*/ 0 w 362"/>
                      <a:gd name="T59" fmla="*/ 1 h 287"/>
                      <a:gd name="T60" fmla="*/ 0 w 362"/>
                      <a:gd name="T61" fmla="*/ 1 h 287"/>
                      <a:gd name="T62" fmla="*/ 0 w 362"/>
                      <a:gd name="T63" fmla="*/ 1 h 287"/>
                      <a:gd name="T64" fmla="*/ 0 w 362"/>
                      <a:gd name="T65" fmla="*/ 1 h 287"/>
                      <a:gd name="T66" fmla="*/ 0 w 362"/>
                      <a:gd name="T67" fmla="*/ 1 h 287"/>
                      <a:gd name="T68" fmla="*/ 0 w 362"/>
                      <a:gd name="T69" fmla="*/ 1 h 287"/>
                      <a:gd name="T70" fmla="*/ 0 w 362"/>
                      <a:gd name="T71" fmla="*/ 1 h 287"/>
                      <a:gd name="T72" fmla="*/ 0 w 362"/>
                      <a:gd name="T73" fmla="*/ 1 h 287"/>
                      <a:gd name="T74" fmla="*/ 0 w 362"/>
                      <a:gd name="T75" fmla="*/ 1 h 287"/>
                      <a:gd name="T76" fmla="*/ 0 w 362"/>
                      <a:gd name="T77" fmla="*/ 1 h 287"/>
                      <a:gd name="T78" fmla="*/ 0 w 362"/>
                      <a:gd name="T79" fmla="*/ 1 h 287"/>
                      <a:gd name="T80" fmla="*/ 0 w 362"/>
                      <a:gd name="T81" fmla="*/ 1 h 287"/>
                      <a:gd name="T82" fmla="*/ 0 w 362"/>
                      <a:gd name="T83" fmla="*/ 1 h 287"/>
                      <a:gd name="T84" fmla="*/ 0 w 362"/>
                      <a:gd name="T85" fmla="*/ 1 h 287"/>
                      <a:gd name="T86" fmla="*/ 0 w 362"/>
                      <a:gd name="T87" fmla="*/ 1 h 287"/>
                      <a:gd name="T88" fmla="*/ 0 w 362"/>
                      <a:gd name="T89" fmla="*/ 1 h 287"/>
                      <a:gd name="T90" fmla="*/ 0 w 362"/>
                      <a:gd name="T91" fmla="*/ 1 h 287"/>
                      <a:gd name="T92" fmla="*/ 0 w 362"/>
                      <a:gd name="T93" fmla="*/ 1 h 28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w 362"/>
                      <a:gd name="T142" fmla="*/ 0 h 287"/>
                      <a:gd name="T143" fmla="*/ 362 w 362"/>
                      <a:gd name="T144" fmla="*/ 287 h 287"/>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T141" t="T142" r="T143" b="T144"/>
                    <a:pathLst>
                      <a:path w="362" h="287">
                        <a:moveTo>
                          <a:pt x="0" y="268"/>
                        </a:moveTo>
                        <a:lnTo>
                          <a:pt x="19" y="234"/>
                        </a:lnTo>
                        <a:lnTo>
                          <a:pt x="40" y="202"/>
                        </a:lnTo>
                        <a:lnTo>
                          <a:pt x="60" y="171"/>
                        </a:lnTo>
                        <a:lnTo>
                          <a:pt x="82" y="139"/>
                        </a:lnTo>
                        <a:lnTo>
                          <a:pt x="105" y="109"/>
                        </a:lnTo>
                        <a:lnTo>
                          <a:pt x="129" y="78"/>
                        </a:lnTo>
                        <a:lnTo>
                          <a:pt x="155" y="46"/>
                        </a:lnTo>
                        <a:lnTo>
                          <a:pt x="180" y="15"/>
                        </a:lnTo>
                        <a:lnTo>
                          <a:pt x="183" y="12"/>
                        </a:lnTo>
                        <a:lnTo>
                          <a:pt x="187" y="9"/>
                        </a:lnTo>
                        <a:lnTo>
                          <a:pt x="192" y="6"/>
                        </a:lnTo>
                        <a:lnTo>
                          <a:pt x="197" y="4"/>
                        </a:lnTo>
                        <a:lnTo>
                          <a:pt x="217" y="2"/>
                        </a:lnTo>
                        <a:lnTo>
                          <a:pt x="236" y="1"/>
                        </a:lnTo>
                        <a:lnTo>
                          <a:pt x="256" y="0"/>
                        </a:lnTo>
                        <a:lnTo>
                          <a:pt x="277" y="0"/>
                        </a:lnTo>
                        <a:lnTo>
                          <a:pt x="297" y="0"/>
                        </a:lnTo>
                        <a:lnTo>
                          <a:pt x="317" y="1"/>
                        </a:lnTo>
                        <a:lnTo>
                          <a:pt x="338" y="3"/>
                        </a:lnTo>
                        <a:lnTo>
                          <a:pt x="359" y="6"/>
                        </a:lnTo>
                        <a:lnTo>
                          <a:pt x="362" y="16"/>
                        </a:lnTo>
                        <a:lnTo>
                          <a:pt x="355" y="47"/>
                        </a:lnTo>
                        <a:lnTo>
                          <a:pt x="352" y="79"/>
                        </a:lnTo>
                        <a:lnTo>
                          <a:pt x="350" y="111"/>
                        </a:lnTo>
                        <a:lnTo>
                          <a:pt x="349" y="145"/>
                        </a:lnTo>
                        <a:lnTo>
                          <a:pt x="348" y="177"/>
                        </a:lnTo>
                        <a:lnTo>
                          <a:pt x="345" y="209"/>
                        </a:lnTo>
                        <a:lnTo>
                          <a:pt x="339" y="240"/>
                        </a:lnTo>
                        <a:lnTo>
                          <a:pt x="329" y="270"/>
                        </a:lnTo>
                        <a:lnTo>
                          <a:pt x="309" y="270"/>
                        </a:lnTo>
                        <a:lnTo>
                          <a:pt x="288" y="270"/>
                        </a:lnTo>
                        <a:lnTo>
                          <a:pt x="269" y="272"/>
                        </a:lnTo>
                        <a:lnTo>
                          <a:pt x="248" y="274"/>
                        </a:lnTo>
                        <a:lnTo>
                          <a:pt x="227" y="276"/>
                        </a:lnTo>
                        <a:lnTo>
                          <a:pt x="205" y="278"/>
                        </a:lnTo>
                        <a:lnTo>
                          <a:pt x="185" y="280"/>
                        </a:lnTo>
                        <a:lnTo>
                          <a:pt x="164" y="283"/>
                        </a:lnTo>
                        <a:lnTo>
                          <a:pt x="143" y="285"/>
                        </a:lnTo>
                        <a:lnTo>
                          <a:pt x="122" y="286"/>
                        </a:lnTo>
                        <a:lnTo>
                          <a:pt x="102" y="287"/>
                        </a:lnTo>
                        <a:lnTo>
                          <a:pt x="81" y="287"/>
                        </a:lnTo>
                        <a:lnTo>
                          <a:pt x="61" y="286"/>
                        </a:lnTo>
                        <a:lnTo>
                          <a:pt x="41" y="284"/>
                        </a:lnTo>
                        <a:lnTo>
                          <a:pt x="22" y="280"/>
                        </a:lnTo>
                        <a:lnTo>
                          <a:pt x="3" y="276"/>
                        </a:lnTo>
                        <a:lnTo>
                          <a:pt x="0" y="26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1" name="Freeform 131"/>
                  <p:cNvSpPr>
                    <a:spLocks/>
                  </p:cNvSpPr>
                  <p:nvPr/>
                </p:nvSpPr>
                <p:spPr bwMode="auto">
                  <a:xfrm>
                    <a:off x="2278" y="566"/>
                    <a:ext cx="156" cy="127"/>
                  </a:xfrm>
                  <a:custGeom>
                    <a:avLst/>
                    <a:gdLst>
                      <a:gd name="T0" fmla="*/ 0 w 312"/>
                      <a:gd name="T1" fmla="*/ 1 h 253"/>
                      <a:gd name="T2" fmla="*/ 1 w 312"/>
                      <a:gd name="T3" fmla="*/ 1 h 253"/>
                      <a:gd name="T4" fmla="*/ 1 w 312"/>
                      <a:gd name="T5" fmla="*/ 1 h 253"/>
                      <a:gd name="T6" fmla="*/ 1 w 312"/>
                      <a:gd name="T7" fmla="*/ 1 h 253"/>
                      <a:gd name="T8" fmla="*/ 1 w 312"/>
                      <a:gd name="T9" fmla="*/ 1 h 253"/>
                      <a:gd name="T10" fmla="*/ 1 w 312"/>
                      <a:gd name="T11" fmla="*/ 1 h 253"/>
                      <a:gd name="T12" fmla="*/ 1 w 312"/>
                      <a:gd name="T13" fmla="*/ 1 h 253"/>
                      <a:gd name="T14" fmla="*/ 1 w 312"/>
                      <a:gd name="T15" fmla="*/ 1 h 253"/>
                      <a:gd name="T16" fmla="*/ 1 w 312"/>
                      <a:gd name="T17" fmla="*/ 1 h 253"/>
                      <a:gd name="T18" fmla="*/ 1 w 312"/>
                      <a:gd name="T19" fmla="*/ 1 h 253"/>
                      <a:gd name="T20" fmla="*/ 1 w 312"/>
                      <a:gd name="T21" fmla="*/ 1 h 253"/>
                      <a:gd name="T22" fmla="*/ 1 w 312"/>
                      <a:gd name="T23" fmla="*/ 1 h 253"/>
                      <a:gd name="T24" fmla="*/ 1 w 312"/>
                      <a:gd name="T25" fmla="*/ 1 h 253"/>
                      <a:gd name="T26" fmla="*/ 1 w 312"/>
                      <a:gd name="T27" fmla="*/ 1 h 253"/>
                      <a:gd name="T28" fmla="*/ 1 w 312"/>
                      <a:gd name="T29" fmla="*/ 1 h 253"/>
                      <a:gd name="T30" fmla="*/ 1 w 312"/>
                      <a:gd name="T31" fmla="*/ 1 h 253"/>
                      <a:gd name="T32" fmla="*/ 1 w 312"/>
                      <a:gd name="T33" fmla="*/ 1 h 253"/>
                      <a:gd name="T34" fmla="*/ 1 w 312"/>
                      <a:gd name="T35" fmla="*/ 1 h 253"/>
                      <a:gd name="T36" fmla="*/ 1 w 312"/>
                      <a:gd name="T37" fmla="*/ 1 h 253"/>
                      <a:gd name="T38" fmla="*/ 1 w 312"/>
                      <a:gd name="T39" fmla="*/ 1 h 253"/>
                      <a:gd name="T40" fmla="*/ 1 w 312"/>
                      <a:gd name="T41" fmla="*/ 1 h 253"/>
                      <a:gd name="T42" fmla="*/ 1 w 312"/>
                      <a:gd name="T43" fmla="*/ 1 h 253"/>
                      <a:gd name="T44" fmla="*/ 1 w 312"/>
                      <a:gd name="T45" fmla="*/ 1 h 253"/>
                      <a:gd name="T46" fmla="*/ 1 w 312"/>
                      <a:gd name="T47" fmla="*/ 1 h 253"/>
                      <a:gd name="T48" fmla="*/ 1 w 312"/>
                      <a:gd name="T49" fmla="*/ 1 h 253"/>
                      <a:gd name="T50" fmla="*/ 1 w 312"/>
                      <a:gd name="T51" fmla="*/ 1 h 253"/>
                      <a:gd name="T52" fmla="*/ 1 w 312"/>
                      <a:gd name="T53" fmla="*/ 1 h 253"/>
                      <a:gd name="T54" fmla="*/ 1 w 312"/>
                      <a:gd name="T55" fmla="*/ 0 h 253"/>
                      <a:gd name="T56" fmla="*/ 1 w 312"/>
                      <a:gd name="T57" fmla="*/ 0 h 253"/>
                      <a:gd name="T58" fmla="*/ 1 w 312"/>
                      <a:gd name="T59" fmla="*/ 0 h 253"/>
                      <a:gd name="T60" fmla="*/ 1 w 312"/>
                      <a:gd name="T61" fmla="*/ 0 h 253"/>
                      <a:gd name="T62" fmla="*/ 1 w 312"/>
                      <a:gd name="T63" fmla="*/ 0 h 253"/>
                      <a:gd name="T64" fmla="*/ 1 w 312"/>
                      <a:gd name="T65" fmla="*/ 1 h 253"/>
                      <a:gd name="T66" fmla="*/ 1 w 312"/>
                      <a:gd name="T67" fmla="*/ 1 h 253"/>
                      <a:gd name="T68" fmla="*/ 1 w 312"/>
                      <a:gd name="T69" fmla="*/ 1 h 253"/>
                      <a:gd name="T70" fmla="*/ 1 w 312"/>
                      <a:gd name="T71" fmla="*/ 1 h 253"/>
                      <a:gd name="T72" fmla="*/ 1 w 312"/>
                      <a:gd name="T73" fmla="*/ 1 h 253"/>
                      <a:gd name="T74" fmla="*/ 1 w 312"/>
                      <a:gd name="T75" fmla="*/ 1 h 253"/>
                      <a:gd name="T76" fmla="*/ 1 w 312"/>
                      <a:gd name="T77" fmla="*/ 1 h 253"/>
                      <a:gd name="T78" fmla="*/ 1 w 312"/>
                      <a:gd name="T79" fmla="*/ 1 h 253"/>
                      <a:gd name="T80" fmla="*/ 1 w 312"/>
                      <a:gd name="T81" fmla="*/ 1 h 253"/>
                      <a:gd name="T82" fmla="*/ 1 w 312"/>
                      <a:gd name="T83" fmla="*/ 1 h 253"/>
                      <a:gd name="T84" fmla="*/ 1 w 312"/>
                      <a:gd name="T85" fmla="*/ 1 h 253"/>
                      <a:gd name="T86" fmla="*/ 1 w 312"/>
                      <a:gd name="T87" fmla="*/ 1 h 253"/>
                      <a:gd name="T88" fmla="*/ 1 w 312"/>
                      <a:gd name="T89" fmla="*/ 1 h 253"/>
                      <a:gd name="T90" fmla="*/ 1 w 312"/>
                      <a:gd name="T91" fmla="*/ 1 h 253"/>
                      <a:gd name="T92" fmla="*/ 1 w 312"/>
                      <a:gd name="T93" fmla="*/ 1 h 253"/>
                      <a:gd name="T94" fmla="*/ 1 w 312"/>
                      <a:gd name="T95" fmla="*/ 1 h 253"/>
                      <a:gd name="T96" fmla="*/ 1 w 312"/>
                      <a:gd name="T97" fmla="*/ 1 h 253"/>
                      <a:gd name="T98" fmla="*/ 1 w 312"/>
                      <a:gd name="T99" fmla="*/ 1 h 253"/>
                      <a:gd name="T100" fmla="*/ 1 w 312"/>
                      <a:gd name="T101" fmla="*/ 1 h 253"/>
                      <a:gd name="T102" fmla="*/ 1 w 312"/>
                      <a:gd name="T103" fmla="*/ 1 h 253"/>
                      <a:gd name="T104" fmla="*/ 1 w 312"/>
                      <a:gd name="T105" fmla="*/ 1 h 253"/>
                      <a:gd name="T106" fmla="*/ 1 w 312"/>
                      <a:gd name="T107" fmla="*/ 1 h 253"/>
                      <a:gd name="T108" fmla="*/ 1 w 312"/>
                      <a:gd name="T109" fmla="*/ 1 h 253"/>
                      <a:gd name="T110" fmla="*/ 0 w 312"/>
                      <a:gd name="T111" fmla="*/ 1 h 253"/>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w 312"/>
                      <a:gd name="T169" fmla="*/ 0 h 253"/>
                      <a:gd name="T170" fmla="*/ 312 w 312"/>
                      <a:gd name="T171" fmla="*/ 253 h 253"/>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T168" t="T169" r="T170" b="T171"/>
                    <a:pathLst>
                      <a:path w="312" h="253">
                        <a:moveTo>
                          <a:pt x="0" y="247"/>
                        </a:moveTo>
                        <a:lnTo>
                          <a:pt x="5" y="236"/>
                        </a:lnTo>
                        <a:lnTo>
                          <a:pt x="10" y="226"/>
                        </a:lnTo>
                        <a:lnTo>
                          <a:pt x="15" y="216"/>
                        </a:lnTo>
                        <a:lnTo>
                          <a:pt x="22" y="206"/>
                        </a:lnTo>
                        <a:lnTo>
                          <a:pt x="28" y="197"/>
                        </a:lnTo>
                        <a:lnTo>
                          <a:pt x="35" y="188"/>
                        </a:lnTo>
                        <a:lnTo>
                          <a:pt x="43" y="177"/>
                        </a:lnTo>
                        <a:lnTo>
                          <a:pt x="51" y="167"/>
                        </a:lnTo>
                        <a:lnTo>
                          <a:pt x="53" y="163"/>
                        </a:lnTo>
                        <a:lnTo>
                          <a:pt x="57" y="160"/>
                        </a:lnTo>
                        <a:lnTo>
                          <a:pt x="59" y="155"/>
                        </a:lnTo>
                        <a:lnTo>
                          <a:pt x="61" y="148"/>
                        </a:lnTo>
                        <a:lnTo>
                          <a:pt x="71" y="133"/>
                        </a:lnTo>
                        <a:lnTo>
                          <a:pt x="83" y="119"/>
                        </a:lnTo>
                        <a:lnTo>
                          <a:pt x="95" y="104"/>
                        </a:lnTo>
                        <a:lnTo>
                          <a:pt x="106" y="87"/>
                        </a:lnTo>
                        <a:lnTo>
                          <a:pt x="119" y="72"/>
                        </a:lnTo>
                        <a:lnTo>
                          <a:pt x="130" y="56"/>
                        </a:lnTo>
                        <a:lnTo>
                          <a:pt x="143" y="40"/>
                        </a:lnTo>
                        <a:lnTo>
                          <a:pt x="154" y="23"/>
                        </a:lnTo>
                        <a:lnTo>
                          <a:pt x="159" y="17"/>
                        </a:lnTo>
                        <a:lnTo>
                          <a:pt x="165" y="10"/>
                        </a:lnTo>
                        <a:lnTo>
                          <a:pt x="169" y="8"/>
                        </a:lnTo>
                        <a:lnTo>
                          <a:pt x="175" y="6"/>
                        </a:lnTo>
                        <a:lnTo>
                          <a:pt x="181" y="3"/>
                        </a:lnTo>
                        <a:lnTo>
                          <a:pt x="189" y="1"/>
                        </a:lnTo>
                        <a:lnTo>
                          <a:pt x="204" y="0"/>
                        </a:lnTo>
                        <a:lnTo>
                          <a:pt x="220" y="0"/>
                        </a:lnTo>
                        <a:lnTo>
                          <a:pt x="235" y="0"/>
                        </a:lnTo>
                        <a:lnTo>
                          <a:pt x="250" y="0"/>
                        </a:lnTo>
                        <a:lnTo>
                          <a:pt x="265" y="0"/>
                        </a:lnTo>
                        <a:lnTo>
                          <a:pt x="280" y="1"/>
                        </a:lnTo>
                        <a:lnTo>
                          <a:pt x="296" y="2"/>
                        </a:lnTo>
                        <a:lnTo>
                          <a:pt x="312" y="5"/>
                        </a:lnTo>
                        <a:lnTo>
                          <a:pt x="312" y="61"/>
                        </a:lnTo>
                        <a:lnTo>
                          <a:pt x="310" y="119"/>
                        </a:lnTo>
                        <a:lnTo>
                          <a:pt x="306" y="177"/>
                        </a:lnTo>
                        <a:lnTo>
                          <a:pt x="300" y="235"/>
                        </a:lnTo>
                        <a:lnTo>
                          <a:pt x="282" y="236"/>
                        </a:lnTo>
                        <a:lnTo>
                          <a:pt x="264" y="237"/>
                        </a:lnTo>
                        <a:lnTo>
                          <a:pt x="247" y="238"/>
                        </a:lnTo>
                        <a:lnTo>
                          <a:pt x="228" y="239"/>
                        </a:lnTo>
                        <a:lnTo>
                          <a:pt x="211" y="242"/>
                        </a:lnTo>
                        <a:lnTo>
                          <a:pt x="192" y="243"/>
                        </a:lnTo>
                        <a:lnTo>
                          <a:pt x="175" y="245"/>
                        </a:lnTo>
                        <a:lnTo>
                          <a:pt x="157" y="246"/>
                        </a:lnTo>
                        <a:lnTo>
                          <a:pt x="139" y="249"/>
                        </a:lnTo>
                        <a:lnTo>
                          <a:pt x="121" y="250"/>
                        </a:lnTo>
                        <a:lnTo>
                          <a:pt x="103" y="251"/>
                        </a:lnTo>
                        <a:lnTo>
                          <a:pt x="85" y="252"/>
                        </a:lnTo>
                        <a:lnTo>
                          <a:pt x="67" y="253"/>
                        </a:lnTo>
                        <a:lnTo>
                          <a:pt x="48" y="253"/>
                        </a:lnTo>
                        <a:lnTo>
                          <a:pt x="31" y="253"/>
                        </a:lnTo>
                        <a:lnTo>
                          <a:pt x="13" y="253"/>
                        </a:lnTo>
                        <a:lnTo>
                          <a:pt x="0" y="24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2" name="Freeform 132"/>
                  <p:cNvSpPr>
                    <a:spLocks/>
                  </p:cNvSpPr>
                  <p:nvPr/>
                </p:nvSpPr>
                <p:spPr bwMode="auto">
                  <a:xfrm>
                    <a:off x="2412" y="724"/>
                    <a:ext cx="20" cy="73"/>
                  </a:xfrm>
                  <a:custGeom>
                    <a:avLst/>
                    <a:gdLst>
                      <a:gd name="T0" fmla="*/ 0 w 41"/>
                      <a:gd name="T1" fmla="*/ 1 h 146"/>
                      <a:gd name="T2" fmla="*/ 0 w 41"/>
                      <a:gd name="T3" fmla="*/ 1 h 146"/>
                      <a:gd name="T4" fmla="*/ 0 w 41"/>
                      <a:gd name="T5" fmla="*/ 1 h 146"/>
                      <a:gd name="T6" fmla="*/ 0 w 41"/>
                      <a:gd name="T7" fmla="*/ 1 h 146"/>
                      <a:gd name="T8" fmla="*/ 0 w 41"/>
                      <a:gd name="T9" fmla="*/ 1 h 146"/>
                      <a:gd name="T10" fmla="*/ 0 w 41"/>
                      <a:gd name="T11" fmla="*/ 0 h 146"/>
                      <a:gd name="T12" fmla="*/ 0 w 41"/>
                      <a:gd name="T13" fmla="*/ 0 h 146"/>
                      <a:gd name="T14" fmla="*/ 0 w 41"/>
                      <a:gd name="T15" fmla="*/ 1 h 146"/>
                      <a:gd name="T16" fmla="*/ 0 w 41"/>
                      <a:gd name="T17" fmla="*/ 1 h 146"/>
                      <a:gd name="T18" fmla="*/ 0 w 41"/>
                      <a:gd name="T19" fmla="*/ 1 h 146"/>
                      <a:gd name="T20" fmla="*/ 0 w 41"/>
                      <a:gd name="T21" fmla="*/ 1 h 146"/>
                      <a:gd name="T22" fmla="*/ 0 w 41"/>
                      <a:gd name="T23" fmla="*/ 1 h 146"/>
                      <a:gd name="T24" fmla="*/ 0 w 41"/>
                      <a:gd name="T25" fmla="*/ 1 h 146"/>
                      <a:gd name="T26" fmla="*/ 0 w 41"/>
                      <a:gd name="T27" fmla="*/ 1 h 146"/>
                      <a:gd name="T28" fmla="*/ 0 w 41"/>
                      <a:gd name="T29" fmla="*/ 1 h 146"/>
                      <a:gd name="T30" fmla="*/ 0 w 41"/>
                      <a:gd name="T31" fmla="*/ 1 h 146"/>
                      <a:gd name="T32" fmla="*/ 0 w 41"/>
                      <a:gd name="T33" fmla="*/ 1 h 146"/>
                      <a:gd name="T34" fmla="*/ 0 w 41"/>
                      <a:gd name="T35" fmla="*/ 1 h 146"/>
                      <a:gd name="T36" fmla="*/ 0 w 41"/>
                      <a:gd name="T37" fmla="*/ 1 h 146"/>
                      <a:gd name="T38" fmla="*/ 0 w 41"/>
                      <a:gd name="T39" fmla="*/ 1 h 146"/>
                      <a:gd name="T40" fmla="*/ 0 w 41"/>
                      <a:gd name="T41" fmla="*/ 1 h 146"/>
                      <a:gd name="T42" fmla="*/ 0 w 41"/>
                      <a:gd name="T43" fmla="*/ 1 h 14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1"/>
                      <a:gd name="T67" fmla="*/ 0 h 146"/>
                      <a:gd name="T68" fmla="*/ 41 w 41"/>
                      <a:gd name="T69" fmla="*/ 146 h 146"/>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1" h="146">
                        <a:moveTo>
                          <a:pt x="0" y="54"/>
                        </a:moveTo>
                        <a:lnTo>
                          <a:pt x="3" y="41"/>
                        </a:lnTo>
                        <a:lnTo>
                          <a:pt x="3" y="28"/>
                        </a:lnTo>
                        <a:lnTo>
                          <a:pt x="4" y="16"/>
                        </a:lnTo>
                        <a:lnTo>
                          <a:pt x="9" y="3"/>
                        </a:lnTo>
                        <a:lnTo>
                          <a:pt x="14" y="0"/>
                        </a:lnTo>
                        <a:lnTo>
                          <a:pt x="20" y="0"/>
                        </a:lnTo>
                        <a:lnTo>
                          <a:pt x="28" y="2"/>
                        </a:lnTo>
                        <a:lnTo>
                          <a:pt x="34" y="4"/>
                        </a:lnTo>
                        <a:lnTo>
                          <a:pt x="41" y="34"/>
                        </a:lnTo>
                        <a:lnTo>
                          <a:pt x="39" y="65"/>
                        </a:lnTo>
                        <a:lnTo>
                          <a:pt x="36" y="97"/>
                        </a:lnTo>
                        <a:lnTo>
                          <a:pt x="35" y="128"/>
                        </a:lnTo>
                        <a:lnTo>
                          <a:pt x="24" y="146"/>
                        </a:lnTo>
                        <a:lnTo>
                          <a:pt x="20" y="146"/>
                        </a:lnTo>
                        <a:lnTo>
                          <a:pt x="13" y="145"/>
                        </a:lnTo>
                        <a:lnTo>
                          <a:pt x="6" y="143"/>
                        </a:lnTo>
                        <a:lnTo>
                          <a:pt x="1" y="141"/>
                        </a:lnTo>
                        <a:lnTo>
                          <a:pt x="1" y="119"/>
                        </a:lnTo>
                        <a:lnTo>
                          <a:pt x="1" y="97"/>
                        </a:lnTo>
                        <a:lnTo>
                          <a:pt x="1" y="75"/>
                        </a:lnTo>
                        <a:lnTo>
                          <a:pt x="0" y="54"/>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3" name="Freeform 133"/>
                  <p:cNvSpPr>
                    <a:spLocks/>
                  </p:cNvSpPr>
                  <p:nvPr/>
                </p:nvSpPr>
                <p:spPr bwMode="auto">
                  <a:xfrm>
                    <a:off x="2415" y="853"/>
                    <a:ext cx="117" cy="163"/>
                  </a:xfrm>
                  <a:custGeom>
                    <a:avLst/>
                    <a:gdLst>
                      <a:gd name="T0" fmla="*/ 0 w 235"/>
                      <a:gd name="T1" fmla="*/ 1 h 326"/>
                      <a:gd name="T2" fmla="*/ 0 w 235"/>
                      <a:gd name="T3" fmla="*/ 1 h 326"/>
                      <a:gd name="T4" fmla="*/ 0 w 235"/>
                      <a:gd name="T5" fmla="*/ 1 h 326"/>
                      <a:gd name="T6" fmla="*/ 0 w 235"/>
                      <a:gd name="T7" fmla="*/ 1 h 326"/>
                      <a:gd name="T8" fmla="*/ 0 w 235"/>
                      <a:gd name="T9" fmla="*/ 1 h 326"/>
                      <a:gd name="T10" fmla="*/ 0 w 235"/>
                      <a:gd name="T11" fmla="*/ 1 h 326"/>
                      <a:gd name="T12" fmla="*/ 0 w 235"/>
                      <a:gd name="T13" fmla="*/ 1 h 326"/>
                      <a:gd name="T14" fmla="*/ 0 w 235"/>
                      <a:gd name="T15" fmla="*/ 0 h 326"/>
                      <a:gd name="T16" fmla="*/ 0 w 235"/>
                      <a:gd name="T17" fmla="*/ 0 h 326"/>
                      <a:gd name="T18" fmla="*/ 0 w 235"/>
                      <a:gd name="T19" fmla="*/ 1 h 326"/>
                      <a:gd name="T20" fmla="*/ 0 w 235"/>
                      <a:gd name="T21" fmla="*/ 1 h 326"/>
                      <a:gd name="T22" fmla="*/ 0 w 235"/>
                      <a:gd name="T23" fmla="*/ 1 h 326"/>
                      <a:gd name="T24" fmla="*/ 0 w 235"/>
                      <a:gd name="T25" fmla="*/ 1 h 326"/>
                      <a:gd name="T26" fmla="*/ 0 w 235"/>
                      <a:gd name="T27" fmla="*/ 1 h 326"/>
                      <a:gd name="T28" fmla="*/ 0 w 235"/>
                      <a:gd name="T29" fmla="*/ 1 h 326"/>
                      <a:gd name="T30" fmla="*/ 0 w 235"/>
                      <a:gd name="T31" fmla="*/ 1 h 326"/>
                      <a:gd name="T32" fmla="*/ 0 w 235"/>
                      <a:gd name="T33" fmla="*/ 1 h 326"/>
                      <a:gd name="T34" fmla="*/ 0 w 235"/>
                      <a:gd name="T35" fmla="*/ 1 h 326"/>
                      <a:gd name="T36" fmla="*/ 0 w 235"/>
                      <a:gd name="T37" fmla="*/ 1 h 326"/>
                      <a:gd name="T38" fmla="*/ 0 w 235"/>
                      <a:gd name="T39" fmla="*/ 1 h 326"/>
                      <a:gd name="T40" fmla="*/ 0 w 235"/>
                      <a:gd name="T41" fmla="*/ 1 h 326"/>
                      <a:gd name="T42" fmla="*/ 0 w 235"/>
                      <a:gd name="T43" fmla="*/ 1 h 326"/>
                      <a:gd name="T44" fmla="*/ 0 w 235"/>
                      <a:gd name="T45" fmla="*/ 1 h 326"/>
                      <a:gd name="T46" fmla="*/ 0 w 235"/>
                      <a:gd name="T47" fmla="*/ 1 h 326"/>
                      <a:gd name="T48" fmla="*/ 0 w 235"/>
                      <a:gd name="T49" fmla="*/ 1 h 326"/>
                      <a:gd name="T50" fmla="*/ 0 w 235"/>
                      <a:gd name="T51" fmla="*/ 1 h 326"/>
                      <a:gd name="T52" fmla="*/ 0 w 235"/>
                      <a:gd name="T53" fmla="*/ 1 h 326"/>
                      <a:gd name="T54" fmla="*/ 0 w 235"/>
                      <a:gd name="T55" fmla="*/ 1 h 326"/>
                      <a:gd name="T56" fmla="*/ 0 w 235"/>
                      <a:gd name="T57" fmla="*/ 1 h 326"/>
                      <a:gd name="T58" fmla="*/ 0 w 235"/>
                      <a:gd name="T59" fmla="*/ 1 h 326"/>
                      <a:gd name="T60" fmla="*/ 0 w 235"/>
                      <a:gd name="T61" fmla="*/ 1 h 326"/>
                      <a:gd name="T62" fmla="*/ 0 w 235"/>
                      <a:gd name="T63" fmla="*/ 1 h 326"/>
                      <a:gd name="T64" fmla="*/ 0 w 235"/>
                      <a:gd name="T65" fmla="*/ 1 h 326"/>
                      <a:gd name="T66" fmla="*/ 0 w 235"/>
                      <a:gd name="T67" fmla="*/ 1 h 326"/>
                      <a:gd name="T68" fmla="*/ 0 w 235"/>
                      <a:gd name="T69" fmla="*/ 1 h 326"/>
                      <a:gd name="T70" fmla="*/ 0 w 235"/>
                      <a:gd name="T71" fmla="*/ 1 h 32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35"/>
                      <a:gd name="T109" fmla="*/ 0 h 326"/>
                      <a:gd name="T110" fmla="*/ 235 w 235"/>
                      <a:gd name="T111" fmla="*/ 326 h 326"/>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35" h="326">
                        <a:moveTo>
                          <a:pt x="0" y="80"/>
                        </a:moveTo>
                        <a:lnTo>
                          <a:pt x="3" y="61"/>
                        </a:lnTo>
                        <a:lnTo>
                          <a:pt x="5" y="56"/>
                        </a:lnTo>
                        <a:lnTo>
                          <a:pt x="7" y="49"/>
                        </a:lnTo>
                        <a:lnTo>
                          <a:pt x="9" y="42"/>
                        </a:lnTo>
                        <a:lnTo>
                          <a:pt x="14" y="36"/>
                        </a:lnTo>
                        <a:lnTo>
                          <a:pt x="18" y="34"/>
                        </a:lnTo>
                        <a:lnTo>
                          <a:pt x="23" y="29"/>
                        </a:lnTo>
                        <a:lnTo>
                          <a:pt x="27" y="22"/>
                        </a:lnTo>
                        <a:lnTo>
                          <a:pt x="31" y="16"/>
                        </a:lnTo>
                        <a:lnTo>
                          <a:pt x="38" y="11"/>
                        </a:lnTo>
                        <a:lnTo>
                          <a:pt x="41" y="8"/>
                        </a:lnTo>
                        <a:lnTo>
                          <a:pt x="47" y="5"/>
                        </a:lnTo>
                        <a:lnTo>
                          <a:pt x="54" y="3"/>
                        </a:lnTo>
                        <a:lnTo>
                          <a:pt x="62" y="0"/>
                        </a:lnTo>
                        <a:lnTo>
                          <a:pt x="69" y="0"/>
                        </a:lnTo>
                        <a:lnTo>
                          <a:pt x="76" y="0"/>
                        </a:lnTo>
                        <a:lnTo>
                          <a:pt x="84" y="0"/>
                        </a:lnTo>
                        <a:lnTo>
                          <a:pt x="91" y="0"/>
                        </a:lnTo>
                        <a:lnTo>
                          <a:pt x="98" y="2"/>
                        </a:lnTo>
                        <a:lnTo>
                          <a:pt x="105" y="4"/>
                        </a:lnTo>
                        <a:lnTo>
                          <a:pt x="112" y="7"/>
                        </a:lnTo>
                        <a:lnTo>
                          <a:pt x="119" y="11"/>
                        </a:lnTo>
                        <a:lnTo>
                          <a:pt x="143" y="33"/>
                        </a:lnTo>
                        <a:lnTo>
                          <a:pt x="165" y="57"/>
                        </a:lnTo>
                        <a:lnTo>
                          <a:pt x="184" y="83"/>
                        </a:lnTo>
                        <a:lnTo>
                          <a:pt x="202" y="112"/>
                        </a:lnTo>
                        <a:lnTo>
                          <a:pt x="214" y="144"/>
                        </a:lnTo>
                        <a:lnTo>
                          <a:pt x="226" y="178"/>
                        </a:lnTo>
                        <a:lnTo>
                          <a:pt x="232" y="212"/>
                        </a:lnTo>
                        <a:lnTo>
                          <a:pt x="235" y="249"/>
                        </a:lnTo>
                        <a:lnTo>
                          <a:pt x="234" y="259"/>
                        </a:lnTo>
                        <a:lnTo>
                          <a:pt x="232" y="270"/>
                        </a:lnTo>
                        <a:lnTo>
                          <a:pt x="228" y="280"/>
                        </a:lnTo>
                        <a:lnTo>
                          <a:pt x="223" y="292"/>
                        </a:lnTo>
                        <a:lnTo>
                          <a:pt x="221" y="296"/>
                        </a:lnTo>
                        <a:lnTo>
                          <a:pt x="218" y="300"/>
                        </a:lnTo>
                        <a:lnTo>
                          <a:pt x="212" y="304"/>
                        </a:lnTo>
                        <a:lnTo>
                          <a:pt x="207" y="310"/>
                        </a:lnTo>
                        <a:lnTo>
                          <a:pt x="204" y="312"/>
                        </a:lnTo>
                        <a:lnTo>
                          <a:pt x="200" y="315"/>
                        </a:lnTo>
                        <a:lnTo>
                          <a:pt x="196" y="316"/>
                        </a:lnTo>
                        <a:lnTo>
                          <a:pt x="191" y="318"/>
                        </a:lnTo>
                        <a:lnTo>
                          <a:pt x="187" y="320"/>
                        </a:lnTo>
                        <a:lnTo>
                          <a:pt x="181" y="322"/>
                        </a:lnTo>
                        <a:lnTo>
                          <a:pt x="176" y="324"/>
                        </a:lnTo>
                        <a:lnTo>
                          <a:pt x="170" y="326"/>
                        </a:lnTo>
                        <a:lnTo>
                          <a:pt x="166" y="326"/>
                        </a:lnTo>
                        <a:lnTo>
                          <a:pt x="161" y="326"/>
                        </a:lnTo>
                        <a:lnTo>
                          <a:pt x="157" y="326"/>
                        </a:lnTo>
                        <a:lnTo>
                          <a:pt x="152" y="326"/>
                        </a:lnTo>
                        <a:lnTo>
                          <a:pt x="147" y="326"/>
                        </a:lnTo>
                        <a:lnTo>
                          <a:pt x="143" y="326"/>
                        </a:lnTo>
                        <a:lnTo>
                          <a:pt x="137" y="326"/>
                        </a:lnTo>
                        <a:lnTo>
                          <a:pt x="132" y="326"/>
                        </a:lnTo>
                        <a:lnTo>
                          <a:pt x="121" y="323"/>
                        </a:lnTo>
                        <a:lnTo>
                          <a:pt x="109" y="316"/>
                        </a:lnTo>
                        <a:lnTo>
                          <a:pt x="99" y="307"/>
                        </a:lnTo>
                        <a:lnTo>
                          <a:pt x="90" y="297"/>
                        </a:lnTo>
                        <a:lnTo>
                          <a:pt x="81" y="287"/>
                        </a:lnTo>
                        <a:lnTo>
                          <a:pt x="71" y="277"/>
                        </a:lnTo>
                        <a:lnTo>
                          <a:pt x="63" y="266"/>
                        </a:lnTo>
                        <a:lnTo>
                          <a:pt x="54" y="255"/>
                        </a:lnTo>
                        <a:lnTo>
                          <a:pt x="46" y="244"/>
                        </a:lnTo>
                        <a:lnTo>
                          <a:pt x="37" y="226"/>
                        </a:lnTo>
                        <a:lnTo>
                          <a:pt x="28" y="208"/>
                        </a:lnTo>
                        <a:lnTo>
                          <a:pt x="20" y="188"/>
                        </a:lnTo>
                        <a:lnTo>
                          <a:pt x="12" y="167"/>
                        </a:lnTo>
                        <a:lnTo>
                          <a:pt x="6" y="145"/>
                        </a:lnTo>
                        <a:lnTo>
                          <a:pt x="1" y="124"/>
                        </a:lnTo>
                        <a:lnTo>
                          <a:pt x="0" y="102"/>
                        </a:lnTo>
                        <a:lnTo>
                          <a:pt x="0" y="8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4" name="Freeform 134"/>
                  <p:cNvSpPr>
                    <a:spLocks/>
                  </p:cNvSpPr>
                  <p:nvPr/>
                </p:nvSpPr>
                <p:spPr bwMode="auto">
                  <a:xfrm>
                    <a:off x="2420" y="735"/>
                    <a:ext cx="5" cy="52"/>
                  </a:xfrm>
                  <a:custGeom>
                    <a:avLst/>
                    <a:gdLst>
                      <a:gd name="T0" fmla="*/ 0 w 11"/>
                      <a:gd name="T1" fmla="*/ 1 h 104"/>
                      <a:gd name="T2" fmla="*/ 0 w 11"/>
                      <a:gd name="T3" fmla="*/ 1 h 104"/>
                      <a:gd name="T4" fmla="*/ 0 w 11"/>
                      <a:gd name="T5" fmla="*/ 1 h 104"/>
                      <a:gd name="T6" fmla="*/ 0 w 11"/>
                      <a:gd name="T7" fmla="*/ 1 h 104"/>
                      <a:gd name="T8" fmla="*/ 0 w 11"/>
                      <a:gd name="T9" fmla="*/ 0 h 104"/>
                      <a:gd name="T10" fmla="*/ 0 w 11"/>
                      <a:gd name="T11" fmla="*/ 1 h 104"/>
                      <a:gd name="T12" fmla="*/ 0 w 11"/>
                      <a:gd name="T13" fmla="*/ 1 h 104"/>
                      <a:gd name="T14" fmla="*/ 0 w 11"/>
                      <a:gd name="T15" fmla="*/ 1 h 104"/>
                      <a:gd name="T16" fmla="*/ 0 w 11"/>
                      <a:gd name="T17" fmla="*/ 1 h 104"/>
                      <a:gd name="T18" fmla="*/ 0 w 11"/>
                      <a:gd name="T19" fmla="*/ 1 h 104"/>
                      <a:gd name="T20" fmla="*/ 0 w 11"/>
                      <a:gd name="T21" fmla="*/ 1 h 104"/>
                      <a:gd name="T22" fmla="*/ 0 w 11"/>
                      <a:gd name="T23" fmla="*/ 1 h 104"/>
                      <a:gd name="T24" fmla="*/ 0 w 11"/>
                      <a:gd name="T25" fmla="*/ 1 h 104"/>
                      <a:gd name="T26" fmla="*/ 0 w 11"/>
                      <a:gd name="T27" fmla="*/ 1 h 104"/>
                      <a:gd name="T28" fmla="*/ 0 w 11"/>
                      <a:gd name="T29" fmla="*/ 1 h 10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
                      <a:gd name="T46" fmla="*/ 0 h 104"/>
                      <a:gd name="T47" fmla="*/ 11 w 11"/>
                      <a:gd name="T48" fmla="*/ 104 h 10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 h="104">
                        <a:moveTo>
                          <a:pt x="0" y="36"/>
                        </a:moveTo>
                        <a:lnTo>
                          <a:pt x="3" y="28"/>
                        </a:lnTo>
                        <a:lnTo>
                          <a:pt x="2" y="19"/>
                        </a:lnTo>
                        <a:lnTo>
                          <a:pt x="3" y="10"/>
                        </a:lnTo>
                        <a:lnTo>
                          <a:pt x="6" y="0"/>
                        </a:lnTo>
                        <a:lnTo>
                          <a:pt x="11" y="7"/>
                        </a:lnTo>
                        <a:lnTo>
                          <a:pt x="10" y="30"/>
                        </a:lnTo>
                        <a:lnTo>
                          <a:pt x="10" y="56"/>
                        </a:lnTo>
                        <a:lnTo>
                          <a:pt x="8" y="80"/>
                        </a:lnTo>
                        <a:lnTo>
                          <a:pt x="3" y="104"/>
                        </a:lnTo>
                        <a:lnTo>
                          <a:pt x="2" y="89"/>
                        </a:lnTo>
                        <a:lnTo>
                          <a:pt x="2" y="73"/>
                        </a:lnTo>
                        <a:lnTo>
                          <a:pt x="3" y="57"/>
                        </a:lnTo>
                        <a:lnTo>
                          <a:pt x="3" y="40"/>
                        </a:lnTo>
                        <a:lnTo>
                          <a:pt x="0" y="36"/>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5" name="Freeform 135"/>
                  <p:cNvSpPr>
                    <a:spLocks/>
                  </p:cNvSpPr>
                  <p:nvPr/>
                </p:nvSpPr>
                <p:spPr bwMode="auto">
                  <a:xfrm>
                    <a:off x="2453" y="893"/>
                    <a:ext cx="45" cy="79"/>
                  </a:xfrm>
                  <a:custGeom>
                    <a:avLst/>
                    <a:gdLst>
                      <a:gd name="T0" fmla="*/ 0 w 91"/>
                      <a:gd name="T1" fmla="*/ 0 h 159"/>
                      <a:gd name="T2" fmla="*/ 0 w 91"/>
                      <a:gd name="T3" fmla="*/ 0 h 159"/>
                      <a:gd name="T4" fmla="*/ 0 w 91"/>
                      <a:gd name="T5" fmla="*/ 0 h 159"/>
                      <a:gd name="T6" fmla="*/ 0 w 91"/>
                      <a:gd name="T7" fmla="*/ 0 h 159"/>
                      <a:gd name="T8" fmla="*/ 0 w 91"/>
                      <a:gd name="T9" fmla="*/ 0 h 159"/>
                      <a:gd name="T10" fmla="*/ 0 w 91"/>
                      <a:gd name="T11" fmla="*/ 0 h 159"/>
                      <a:gd name="T12" fmla="*/ 0 w 91"/>
                      <a:gd name="T13" fmla="*/ 0 h 159"/>
                      <a:gd name="T14" fmla="*/ 0 w 91"/>
                      <a:gd name="T15" fmla="*/ 0 h 159"/>
                      <a:gd name="T16" fmla="*/ 0 w 91"/>
                      <a:gd name="T17" fmla="*/ 0 h 159"/>
                      <a:gd name="T18" fmla="*/ 0 w 91"/>
                      <a:gd name="T19" fmla="*/ 0 h 159"/>
                      <a:gd name="T20" fmla="*/ 0 w 91"/>
                      <a:gd name="T21" fmla="*/ 0 h 159"/>
                      <a:gd name="T22" fmla="*/ 0 w 91"/>
                      <a:gd name="T23" fmla="*/ 0 h 159"/>
                      <a:gd name="T24" fmla="*/ 0 w 91"/>
                      <a:gd name="T25" fmla="*/ 0 h 159"/>
                      <a:gd name="T26" fmla="*/ 0 w 91"/>
                      <a:gd name="T27" fmla="*/ 0 h 159"/>
                      <a:gd name="T28" fmla="*/ 0 w 91"/>
                      <a:gd name="T29" fmla="*/ 0 h 159"/>
                      <a:gd name="T30" fmla="*/ 0 w 91"/>
                      <a:gd name="T31" fmla="*/ 0 h 159"/>
                      <a:gd name="T32" fmla="*/ 0 w 91"/>
                      <a:gd name="T33" fmla="*/ 0 h 159"/>
                      <a:gd name="T34" fmla="*/ 0 w 91"/>
                      <a:gd name="T35" fmla="*/ 0 h 159"/>
                      <a:gd name="T36" fmla="*/ 0 w 91"/>
                      <a:gd name="T37" fmla="*/ 0 h 159"/>
                      <a:gd name="T38" fmla="*/ 0 w 91"/>
                      <a:gd name="T39" fmla="*/ 0 h 159"/>
                      <a:gd name="T40" fmla="*/ 0 w 91"/>
                      <a:gd name="T41" fmla="*/ 0 h 159"/>
                      <a:gd name="T42" fmla="*/ 0 w 91"/>
                      <a:gd name="T43" fmla="*/ 0 h 159"/>
                      <a:gd name="T44" fmla="*/ 0 w 91"/>
                      <a:gd name="T45" fmla="*/ 0 h 159"/>
                      <a:gd name="T46" fmla="*/ 0 w 91"/>
                      <a:gd name="T47" fmla="*/ 0 h 159"/>
                      <a:gd name="T48" fmla="*/ 0 w 91"/>
                      <a:gd name="T49" fmla="*/ 0 h 159"/>
                      <a:gd name="T50" fmla="*/ 0 w 91"/>
                      <a:gd name="T51" fmla="*/ 0 h 159"/>
                      <a:gd name="T52" fmla="*/ 0 w 91"/>
                      <a:gd name="T53" fmla="*/ 0 h 159"/>
                      <a:gd name="T54" fmla="*/ 0 w 91"/>
                      <a:gd name="T55" fmla="*/ 0 h 159"/>
                      <a:gd name="T56" fmla="*/ 0 w 91"/>
                      <a:gd name="T57" fmla="*/ 0 h 159"/>
                      <a:gd name="T58" fmla="*/ 0 w 91"/>
                      <a:gd name="T59" fmla="*/ 0 h 159"/>
                      <a:gd name="T60" fmla="*/ 0 w 91"/>
                      <a:gd name="T61" fmla="*/ 0 h 159"/>
                      <a:gd name="T62" fmla="*/ 0 w 91"/>
                      <a:gd name="T63" fmla="*/ 0 h 159"/>
                      <a:gd name="T64" fmla="*/ 0 w 91"/>
                      <a:gd name="T65" fmla="*/ 0 h 159"/>
                      <a:gd name="T66" fmla="*/ 0 w 91"/>
                      <a:gd name="T67" fmla="*/ 0 h 159"/>
                      <a:gd name="T68" fmla="*/ 0 w 91"/>
                      <a:gd name="T69" fmla="*/ 0 h 159"/>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91"/>
                      <a:gd name="T106" fmla="*/ 0 h 159"/>
                      <a:gd name="T107" fmla="*/ 91 w 91"/>
                      <a:gd name="T108" fmla="*/ 159 h 159"/>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91" h="159">
                        <a:moveTo>
                          <a:pt x="0" y="39"/>
                        </a:moveTo>
                        <a:lnTo>
                          <a:pt x="1" y="33"/>
                        </a:lnTo>
                        <a:lnTo>
                          <a:pt x="4" y="26"/>
                        </a:lnTo>
                        <a:lnTo>
                          <a:pt x="6" y="19"/>
                        </a:lnTo>
                        <a:lnTo>
                          <a:pt x="8" y="12"/>
                        </a:lnTo>
                        <a:lnTo>
                          <a:pt x="10" y="9"/>
                        </a:lnTo>
                        <a:lnTo>
                          <a:pt x="13" y="4"/>
                        </a:lnTo>
                        <a:lnTo>
                          <a:pt x="17" y="1"/>
                        </a:lnTo>
                        <a:lnTo>
                          <a:pt x="24" y="0"/>
                        </a:lnTo>
                        <a:lnTo>
                          <a:pt x="29" y="1"/>
                        </a:lnTo>
                        <a:lnTo>
                          <a:pt x="33" y="4"/>
                        </a:lnTo>
                        <a:lnTo>
                          <a:pt x="38" y="8"/>
                        </a:lnTo>
                        <a:lnTo>
                          <a:pt x="43" y="11"/>
                        </a:lnTo>
                        <a:lnTo>
                          <a:pt x="46" y="17"/>
                        </a:lnTo>
                        <a:lnTo>
                          <a:pt x="51" y="22"/>
                        </a:lnTo>
                        <a:lnTo>
                          <a:pt x="54" y="26"/>
                        </a:lnTo>
                        <a:lnTo>
                          <a:pt x="59" y="31"/>
                        </a:lnTo>
                        <a:lnTo>
                          <a:pt x="69" y="53"/>
                        </a:lnTo>
                        <a:lnTo>
                          <a:pt x="80" y="77"/>
                        </a:lnTo>
                        <a:lnTo>
                          <a:pt x="86" y="103"/>
                        </a:lnTo>
                        <a:lnTo>
                          <a:pt x="91" y="129"/>
                        </a:lnTo>
                        <a:lnTo>
                          <a:pt x="90" y="134"/>
                        </a:lnTo>
                        <a:lnTo>
                          <a:pt x="88" y="141"/>
                        </a:lnTo>
                        <a:lnTo>
                          <a:pt x="86" y="147"/>
                        </a:lnTo>
                        <a:lnTo>
                          <a:pt x="83" y="154"/>
                        </a:lnTo>
                        <a:lnTo>
                          <a:pt x="76" y="159"/>
                        </a:lnTo>
                        <a:lnTo>
                          <a:pt x="65" y="154"/>
                        </a:lnTo>
                        <a:lnTo>
                          <a:pt x="52" y="144"/>
                        </a:lnTo>
                        <a:lnTo>
                          <a:pt x="42" y="132"/>
                        </a:lnTo>
                        <a:lnTo>
                          <a:pt x="32" y="120"/>
                        </a:lnTo>
                        <a:lnTo>
                          <a:pt x="24" y="105"/>
                        </a:lnTo>
                        <a:lnTo>
                          <a:pt x="16" y="90"/>
                        </a:lnTo>
                        <a:lnTo>
                          <a:pt x="10" y="75"/>
                        </a:lnTo>
                        <a:lnTo>
                          <a:pt x="5" y="57"/>
                        </a:lnTo>
                        <a:lnTo>
                          <a:pt x="0" y="39"/>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6" name="Freeform 136"/>
                  <p:cNvSpPr>
                    <a:spLocks/>
                  </p:cNvSpPr>
                  <p:nvPr/>
                </p:nvSpPr>
                <p:spPr bwMode="auto">
                  <a:xfrm>
                    <a:off x="2461" y="903"/>
                    <a:ext cx="30" cy="60"/>
                  </a:xfrm>
                  <a:custGeom>
                    <a:avLst/>
                    <a:gdLst>
                      <a:gd name="T0" fmla="*/ 0 w 61"/>
                      <a:gd name="T1" fmla="*/ 1 h 118"/>
                      <a:gd name="T2" fmla="*/ 0 w 61"/>
                      <a:gd name="T3" fmla="*/ 0 h 118"/>
                      <a:gd name="T4" fmla="*/ 0 w 61"/>
                      <a:gd name="T5" fmla="*/ 1 h 118"/>
                      <a:gd name="T6" fmla="*/ 0 w 61"/>
                      <a:gd name="T7" fmla="*/ 1 h 118"/>
                      <a:gd name="T8" fmla="*/ 0 w 61"/>
                      <a:gd name="T9" fmla="*/ 1 h 118"/>
                      <a:gd name="T10" fmla="*/ 0 w 61"/>
                      <a:gd name="T11" fmla="*/ 1 h 118"/>
                      <a:gd name="T12" fmla="*/ 0 w 61"/>
                      <a:gd name="T13" fmla="*/ 1 h 118"/>
                      <a:gd name="T14" fmla="*/ 0 w 61"/>
                      <a:gd name="T15" fmla="*/ 1 h 118"/>
                      <a:gd name="T16" fmla="*/ 0 w 61"/>
                      <a:gd name="T17" fmla="*/ 1 h 118"/>
                      <a:gd name="T18" fmla="*/ 0 w 61"/>
                      <a:gd name="T19" fmla="*/ 1 h 118"/>
                      <a:gd name="T20" fmla="*/ 0 w 61"/>
                      <a:gd name="T21" fmla="*/ 1 h 118"/>
                      <a:gd name="T22" fmla="*/ 0 w 61"/>
                      <a:gd name="T23" fmla="*/ 1 h 118"/>
                      <a:gd name="T24" fmla="*/ 0 w 61"/>
                      <a:gd name="T25" fmla="*/ 1 h 118"/>
                      <a:gd name="T26" fmla="*/ 0 w 61"/>
                      <a:gd name="T27" fmla="*/ 1 h 118"/>
                      <a:gd name="T28" fmla="*/ 0 w 61"/>
                      <a:gd name="T29" fmla="*/ 1 h 118"/>
                      <a:gd name="T30" fmla="*/ 0 w 61"/>
                      <a:gd name="T31" fmla="*/ 1 h 118"/>
                      <a:gd name="T32" fmla="*/ 0 w 61"/>
                      <a:gd name="T33" fmla="*/ 1 h 118"/>
                      <a:gd name="T34" fmla="*/ 0 w 61"/>
                      <a:gd name="T35" fmla="*/ 1 h 118"/>
                      <a:gd name="T36" fmla="*/ 0 w 61"/>
                      <a:gd name="T37" fmla="*/ 1 h 118"/>
                      <a:gd name="T38" fmla="*/ 0 w 61"/>
                      <a:gd name="T39" fmla="*/ 1 h 11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61"/>
                      <a:gd name="T61" fmla="*/ 0 h 118"/>
                      <a:gd name="T62" fmla="*/ 61 w 61"/>
                      <a:gd name="T63" fmla="*/ 118 h 11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61" h="118">
                        <a:moveTo>
                          <a:pt x="0" y="12"/>
                        </a:moveTo>
                        <a:lnTo>
                          <a:pt x="7" y="0"/>
                        </a:lnTo>
                        <a:lnTo>
                          <a:pt x="22" y="5"/>
                        </a:lnTo>
                        <a:lnTo>
                          <a:pt x="31" y="16"/>
                        </a:lnTo>
                        <a:lnTo>
                          <a:pt x="40" y="27"/>
                        </a:lnTo>
                        <a:lnTo>
                          <a:pt x="47" y="41"/>
                        </a:lnTo>
                        <a:lnTo>
                          <a:pt x="54" y="55"/>
                        </a:lnTo>
                        <a:lnTo>
                          <a:pt x="59" y="70"/>
                        </a:lnTo>
                        <a:lnTo>
                          <a:pt x="61" y="86"/>
                        </a:lnTo>
                        <a:lnTo>
                          <a:pt x="61" y="102"/>
                        </a:lnTo>
                        <a:lnTo>
                          <a:pt x="58" y="118"/>
                        </a:lnTo>
                        <a:lnTo>
                          <a:pt x="47" y="110"/>
                        </a:lnTo>
                        <a:lnTo>
                          <a:pt x="38" y="100"/>
                        </a:lnTo>
                        <a:lnTo>
                          <a:pt x="30" y="89"/>
                        </a:lnTo>
                        <a:lnTo>
                          <a:pt x="23" y="78"/>
                        </a:lnTo>
                        <a:lnTo>
                          <a:pt x="17" y="66"/>
                        </a:lnTo>
                        <a:lnTo>
                          <a:pt x="12" y="52"/>
                        </a:lnTo>
                        <a:lnTo>
                          <a:pt x="6" y="40"/>
                        </a:lnTo>
                        <a:lnTo>
                          <a:pt x="0" y="26"/>
                        </a:lnTo>
                        <a:lnTo>
                          <a:pt x="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7" name="Freeform 137"/>
                  <p:cNvSpPr>
                    <a:spLocks/>
                  </p:cNvSpPr>
                  <p:nvPr/>
                </p:nvSpPr>
                <p:spPr bwMode="auto">
                  <a:xfrm>
                    <a:off x="2486" y="534"/>
                    <a:ext cx="532" cy="221"/>
                  </a:xfrm>
                  <a:custGeom>
                    <a:avLst/>
                    <a:gdLst>
                      <a:gd name="T0" fmla="*/ 1 w 1063"/>
                      <a:gd name="T1" fmla="*/ 1 h 441"/>
                      <a:gd name="T2" fmla="*/ 1 w 1063"/>
                      <a:gd name="T3" fmla="*/ 1 h 441"/>
                      <a:gd name="T4" fmla="*/ 1 w 1063"/>
                      <a:gd name="T5" fmla="*/ 1 h 441"/>
                      <a:gd name="T6" fmla="*/ 1 w 1063"/>
                      <a:gd name="T7" fmla="*/ 1 h 441"/>
                      <a:gd name="T8" fmla="*/ 1 w 1063"/>
                      <a:gd name="T9" fmla="*/ 1 h 441"/>
                      <a:gd name="T10" fmla="*/ 1 w 1063"/>
                      <a:gd name="T11" fmla="*/ 1 h 441"/>
                      <a:gd name="T12" fmla="*/ 1 w 1063"/>
                      <a:gd name="T13" fmla="*/ 1 h 441"/>
                      <a:gd name="T14" fmla="*/ 1 w 1063"/>
                      <a:gd name="T15" fmla="*/ 1 h 441"/>
                      <a:gd name="T16" fmla="*/ 1 w 1063"/>
                      <a:gd name="T17" fmla="*/ 1 h 441"/>
                      <a:gd name="T18" fmla="*/ 1 w 1063"/>
                      <a:gd name="T19" fmla="*/ 0 h 441"/>
                      <a:gd name="T20" fmla="*/ 1 w 1063"/>
                      <a:gd name="T21" fmla="*/ 0 h 441"/>
                      <a:gd name="T22" fmla="*/ 1 w 1063"/>
                      <a:gd name="T23" fmla="*/ 0 h 441"/>
                      <a:gd name="T24" fmla="*/ 1 w 1063"/>
                      <a:gd name="T25" fmla="*/ 1 h 441"/>
                      <a:gd name="T26" fmla="*/ 1 w 1063"/>
                      <a:gd name="T27" fmla="*/ 1 h 441"/>
                      <a:gd name="T28" fmla="*/ 1 w 1063"/>
                      <a:gd name="T29" fmla="*/ 1 h 441"/>
                      <a:gd name="T30" fmla="*/ 1 w 1063"/>
                      <a:gd name="T31" fmla="*/ 1 h 441"/>
                      <a:gd name="T32" fmla="*/ 1 w 1063"/>
                      <a:gd name="T33" fmla="*/ 1 h 441"/>
                      <a:gd name="T34" fmla="*/ 1 w 1063"/>
                      <a:gd name="T35" fmla="*/ 1 h 441"/>
                      <a:gd name="T36" fmla="*/ 1 w 1063"/>
                      <a:gd name="T37" fmla="*/ 1 h 441"/>
                      <a:gd name="T38" fmla="*/ 1 w 1063"/>
                      <a:gd name="T39" fmla="*/ 1 h 441"/>
                      <a:gd name="T40" fmla="*/ 1 w 1063"/>
                      <a:gd name="T41" fmla="*/ 1 h 441"/>
                      <a:gd name="T42" fmla="*/ 1 w 1063"/>
                      <a:gd name="T43" fmla="*/ 1 h 441"/>
                      <a:gd name="T44" fmla="*/ 1 w 1063"/>
                      <a:gd name="T45" fmla="*/ 1 h 441"/>
                      <a:gd name="T46" fmla="*/ 1 w 1063"/>
                      <a:gd name="T47" fmla="*/ 1 h 441"/>
                      <a:gd name="T48" fmla="*/ 1 w 1063"/>
                      <a:gd name="T49" fmla="*/ 1 h 441"/>
                      <a:gd name="T50" fmla="*/ 1 w 1063"/>
                      <a:gd name="T51" fmla="*/ 1 h 441"/>
                      <a:gd name="T52" fmla="*/ 1 w 1063"/>
                      <a:gd name="T53" fmla="*/ 1 h 441"/>
                      <a:gd name="T54" fmla="*/ 1 w 1063"/>
                      <a:gd name="T55" fmla="*/ 1 h 441"/>
                      <a:gd name="T56" fmla="*/ 1 w 1063"/>
                      <a:gd name="T57" fmla="*/ 1 h 441"/>
                      <a:gd name="T58" fmla="*/ 1 w 1063"/>
                      <a:gd name="T59" fmla="*/ 1 h 441"/>
                      <a:gd name="T60" fmla="*/ 1 w 1063"/>
                      <a:gd name="T61" fmla="*/ 1 h 441"/>
                      <a:gd name="T62" fmla="*/ 1 w 1063"/>
                      <a:gd name="T63" fmla="*/ 1 h 441"/>
                      <a:gd name="T64" fmla="*/ 1 w 1063"/>
                      <a:gd name="T65" fmla="*/ 1 h 441"/>
                      <a:gd name="T66" fmla="*/ 1 w 1063"/>
                      <a:gd name="T67" fmla="*/ 1 h 441"/>
                      <a:gd name="T68" fmla="*/ 1 w 1063"/>
                      <a:gd name="T69" fmla="*/ 1 h 441"/>
                      <a:gd name="T70" fmla="*/ 1 w 1063"/>
                      <a:gd name="T71" fmla="*/ 1 h 441"/>
                      <a:gd name="T72" fmla="*/ 1 w 1063"/>
                      <a:gd name="T73" fmla="*/ 1 h 441"/>
                      <a:gd name="T74" fmla="*/ 1 w 1063"/>
                      <a:gd name="T75" fmla="*/ 1 h 441"/>
                      <a:gd name="T76" fmla="*/ 1 w 1063"/>
                      <a:gd name="T77" fmla="*/ 1 h 441"/>
                      <a:gd name="T78" fmla="*/ 1 w 1063"/>
                      <a:gd name="T79" fmla="*/ 1 h 441"/>
                      <a:gd name="T80" fmla="*/ 0 w 1063"/>
                      <a:gd name="T81" fmla="*/ 1 h 441"/>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1063"/>
                      <a:gd name="T124" fmla="*/ 0 h 441"/>
                      <a:gd name="T125" fmla="*/ 1063 w 1063"/>
                      <a:gd name="T126" fmla="*/ 441 h 441"/>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1063" h="441">
                        <a:moveTo>
                          <a:pt x="0" y="206"/>
                        </a:moveTo>
                        <a:lnTo>
                          <a:pt x="2" y="160"/>
                        </a:lnTo>
                        <a:lnTo>
                          <a:pt x="6" y="114"/>
                        </a:lnTo>
                        <a:lnTo>
                          <a:pt x="7" y="66"/>
                        </a:lnTo>
                        <a:lnTo>
                          <a:pt x="5" y="20"/>
                        </a:lnTo>
                        <a:lnTo>
                          <a:pt x="10" y="10"/>
                        </a:lnTo>
                        <a:lnTo>
                          <a:pt x="43" y="9"/>
                        </a:lnTo>
                        <a:lnTo>
                          <a:pt x="75" y="9"/>
                        </a:lnTo>
                        <a:lnTo>
                          <a:pt x="107" y="8"/>
                        </a:lnTo>
                        <a:lnTo>
                          <a:pt x="139" y="7"/>
                        </a:lnTo>
                        <a:lnTo>
                          <a:pt x="172" y="5"/>
                        </a:lnTo>
                        <a:lnTo>
                          <a:pt x="204" y="5"/>
                        </a:lnTo>
                        <a:lnTo>
                          <a:pt x="236" y="4"/>
                        </a:lnTo>
                        <a:lnTo>
                          <a:pt x="269" y="3"/>
                        </a:lnTo>
                        <a:lnTo>
                          <a:pt x="302" y="3"/>
                        </a:lnTo>
                        <a:lnTo>
                          <a:pt x="334" y="2"/>
                        </a:lnTo>
                        <a:lnTo>
                          <a:pt x="367" y="2"/>
                        </a:lnTo>
                        <a:lnTo>
                          <a:pt x="400" y="1"/>
                        </a:lnTo>
                        <a:lnTo>
                          <a:pt x="433" y="1"/>
                        </a:lnTo>
                        <a:lnTo>
                          <a:pt x="465" y="0"/>
                        </a:lnTo>
                        <a:lnTo>
                          <a:pt x="498" y="0"/>
                        </a:lnTo>
                        <a:lnTo>
                          <a:pt x="531" y="0"/>
                        </a:lnTo>
                        <a:lnTo>
                          <a:pt x="563" y="0"/>
                        </a:lnTo>
                        <a:lnTo>
                          <a:pt x="597" y="0"/>
                        </a:lnTo>
                        <a:lnTo>
                          <a:pt x="629" y="0"/>
                        </a:lnTo>
                        <a:lnTo>
                          <a:pt x="662" y="1"/>
                        </a:lnTo>
                        <a:lnTo>
                          <a:pt x="694" y="1"/>
                        </a:lnTo>
                        <a:lnTo>
                          <a:pt x="727" y="2"/>
                        </a:lnTo>
                        <a:lnTo>
                          <a:pt x="760" y="2"/>
                        </a:lnTo>
                        <a:lnTo>
                          <a:pt x="792" y="3"/>
                        </a:lnTo>
                        <a:lnTo>
                          <a:pt x="825" y="4"/>
                        </a:lnTo>
                        <a:lnTo>
                          <a:pt x="857" y="7"/>
                        </a:lnTo>
                        <a:lnTo>
                          <a:pt x="889" y="8"/>
                        </a:lnTo>
                        <a:lnTo>
                          <a:pt x="921" y="10"/>
                        </a:lnTo>
                        <a:lnTo>
                          <a:pt x="954" y="12"/>
                        </a:lnTo>
                        <a:lnTo>
                          <a:pt x="986" y="15"/>
                        </a:lnTo>
                        <a:lnTo>
                          <a:pt x="1018" y="17"/>
                        </a:lnTo>
                        <a:lnTo>
                          <a:pt x="1050" y="20"/>
                        </a:lnTo>
                        <a:lnTo>
                          <a:pt x="1061" y="121"/>
                        </a:lnTo>
                        <a:lnTo>
                          <a:pt x="1063" y="222"/>
                        </a:lnTo>
                        <a:lnTo>
                          <a:pt x="1058" y="322"/>
                        </a:lnTo>
                        <a:lnTo>
                          <a:pt x="1049" y="423"/>
                        </a:lnTo>
                        <a:lnTo>
                          <a:pt x="1046" y="427"/>
                        </a:lnTo>
                        <a:lnTo>
                          <a:pt x="1042" y="429"/>
                        </a:lnTo>
                        <a:lnTo>
                          <a:pt x="1038" y="432"/>
                        </a:lnTo>
                        <a:lnTo>
                          <a:pt x="1032" y="435"/>
                        </a:lnTo>
                        <a:lnTo>
                          <a:pt x="1008" y="434"/>
                        </a:lnTo>
                        <a:lnTo>
                          <a:pt x="984" y="434"/>
                        </a:lnTo>
                        <a:lnTo>
                          <a:pt x="959" y="432"/>
                        </a:lnTo>
                        <a:lnTo>
                          <a:pt x="936" y="432"/>
                        </a:lnTo>
                        <a:lnTo>
                          <a:pt x="912" y="432"/>
                        </a:lnTo>
                        <a:lnTo>
                          <a:pt x="888" y="432"/>
                        </a:lnTo>
                        <a:lnTo>
                          <a:pt x="865" y="432"/>
                        </a:lnTo>
                        <a:lnTo>
                          <a:pt x="841" y="434"/>
                        </a:lnTo>
                        <a:lnTo>
                          <a:pt x="817" y="434"/>
                        </a:lnTo>
                        <a:lnTo>
                          <a:pt x="792" y="435"/>
                        </a:lnTo>
                        <a:lnTo>
                          <a:pt x="769" y="436"/>
                        </a:lnTo>
                        <a:lnTo>
                          <a:pt x="745" y="436"/>
                        </a:lnTo>
                        <a:lnTo>
                          <a:pt x="721" y="437"/>
                        </a:lnTo>
                        <a:lnTo>
                          <a:pt x="697" y="438"/>
                        </a:lnTo>
                        <a:lnTo>
                          <a:pt x="673" y="439"/>
                        </a:lnTo>
                        <a:lnTo>
                          <a:pt x="648" y="441"/>
                        </a:lnTo>
                        <a:lnTo>
                          <a:pt x="609" y="441"/>
                        </a:lnTo>
                        <a:lnTo>
                          <a:pt x="569" y="441"/>
                        </a:lnTo>
                        <a:lnTo>
                          <a:pt x="530" y="439"/>
                        </a:lnTo>
                        <a:lnTo>
                          <a:pt x="491" y="438"/>
                        </a:lnTo>
                        <a:lnTo>
                          <a:pt x="451" y="437"/>
                        </a:lnTo>
                        <a:lnTo>
                          <a:pt x="413" y="435"/>
                        </a:lnTo>
                        <a:lnTo>
                          <a:pt x="374" y="434"/>
                        </a:lnTo>
                        <a:lnTo>
                          <a:pt x="335" y="431"/>
                        </a:lnTo>
                        <a:lnTo>
                          <a:pt x="297" y="430"/>
                        </a:lnTo>
                        <a:lnTo>
                          <a:pt x="258" y="429"/>
                        </a:lnTo>
                        <a:lnTo>
                          <a:pt x="220" y="427"/>
                        </a:lnTo>
                        <a:lnTo>
                          <a:pt x="181" y="426"/>
                        </a:lnTo>
                        <a:lnTo>
                          <a:pt x="143" y="426"/>
                        </a:lnTo>
                        <a:lnTo>
                          <a:pt x="105" y="424"/>
                        </a:lnTo>
                        <a:lnTo>
                          <a:pt x="66" y="424"/>
                        </a:lnTo>
                        <a:lnTo>
                          <a:pt x="28" y="426"/>
                        </a:lnTo>
                        <a:lnTo>
                          <a:pt x="18" y="375"/>
                        </a:lnTo>
                        <a:lnTo>
                          <a:pt x="12" y="321"/>
                        </a:lnTo>
                        <a:lnTo>
                          <a:pt x="6" y="267"/>
                        </a:lnTo>
                        <a:lnTo>
                          <a:pt x="0" y="214"/>
                        </a:lnTo>
                        <a:lnTo>
                          <a:pt x="0" y="20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8" name="Freeform 138"/>
                  <p:cNvSpPr>
                    <a:spLocks/>
                  </p:cNvSpPr>
                  <p:nvPr/>
                </p:nvSpPr>
                <p:spPr bwMode="auto">
                  <a:xfrm>
                    <a:off x="2497" y="542"/>
                    <a:ext cx="512" cy="204"/>
                  </a:xfrm>
                  <a:custGeom>
                    <a:avLst/>
                    <a:gdLst>
                      <a:gd name="T0" fmla="*/ 1 w 1024"/>
                      <a:gd name="T1" fmla="*/ 1 h 408"/>
                      <a:gd name="T2" fmla="*/ 1 w 1024"/>
                      <a:gd name="T3" fmla="*/ 1 h 408"/>
                      <a:gd name="T4" fmla="*/ 1 w 1024"/>
                      <a:gd name="T5" fmla="*/ 1 h 408"/>
                      <a:gd name="T6" fmla="*/ 1 w 1024"/>
                      <a:gd name="T7" fmla="*/ 1 h 408"/>
                      <a:gd name="T8" fmla="*/ 1 w 1024"/>
                      <a:gd name="T9" fmla="*/ 1 h 408"/>
                      <a:gd name="T10" fmla="*/ 1 w 1024"/>
                      <a:gd name="T11" fmla="*/ 1 h 408"/>
                      <a:gd name="T12" fmla="*/ 1 w 1024"/>
                      <a:gd name="T13" fmla="*/ 1 h 408"/>
                      <a:gd name="T14" fmla="*/ 1 w 1024"/>
                      <a:gd name="T15" fmla="*/ 1 h 408"/>
                      <a:gd name="T16" fmla="*/ 1 w 1024"/>
                      <a:gd name="T17" fmla="*/ 1 h 408"/>
                      <a:gd name="T18" fmla="*/ 1 w 1024"/>
                      <a:gd name="T19" fmla="*/ 1 h 408"/>
                      <a:gd name="T20" fmla="*/ 1 w 1024"/>
                      <a:gd name="T21" fmla="*/ 1 h 408"/>
                      <a:gd name="T22" fmla="*/ 1 w 1024"/>
                      <a:gd name="T23" fmla="*/ 0 h 408"/>
                      <a:gd name="T24" fmla="*/ 1 w 1024"/>
                      <a:gd name="T25" fmla="*/ 0 h 408"/>
                      <a:gd name="T26" fmla="*/ 1 w 1024"/>
                      <a:gd name="T27" fmla="*/ 1 h 408"/>
                      <a:gd name="T28" fmla="*/ 1 w 1024"/>
                      <a:gd name="T29" fmla="*/ 1 h 408"/>
                      <a:gd name="T30" fmla="*/ 1 w 1024"/>
                      <a:gd name="T31" fmla="*/ 1 h 408"/>
                      <a:gd name="T32" fmla="*/ 1 w 1024"/>
                      <a:gd name="T33" fmla="*/ 1 h 408"/>
                      <a:gd name="T34" fmla="*/ 1 w 1024"/>
                      <a:gd name="T35" fmla="*/ 1 h 408"/>
                      <a:gd name="T36" fmla="*/ 1 w 1024"/>
                      <a:gd name="T37" fmla="*/ 1 h 408"/>
                      <a:gd name="T38" fmla="*/ 1 w 1024"/>
                      <a:gd name="T39" fmla="*/ 1 h 408"/>
                      <a:gd name="T40" fmla="*/ 1 w 1024"/>
                      <a:gd name="T41" fmla="*/ 1 h 408"/>
                      <a:gd name="T42" fmla="*/ 1 w 1024"/>
                      <a:gd name="T43" fmla="*/ 1 h 408"/>
                      <a:gd name="T44" fmla="*/ 1 w 1024"/>
                      <a:gd name="T45" fmla="*/ 1 h 408"/>
                      <a:gd name="T46" fmla="*/ 1 w 1024"/>
                      <a:gd name="T47" fmla="*/ 1 h 408"/>
                      <a:gd name="T48" fmla="*/ 1 w 1024"/>
                      <a:gd name="T49" fmla="*/ 1 h 408"/>
                      <a:gd name="T50" fmla="*/ 1 w 1024"/>
                      <a:gd name="T51" fmla="*/ 1 h 408"/>
                      <a:gd name="T52" fmla="*/ 1 w 1024"/>
                      <a:gd name="T53" fmla="*/ 1 h 408"/>
                      <a:gd name="T54" fmla="*/ 1 w 1024"/>
                      <a:gd name="T55" fmla="*/ 1 h 408"/>
                      <a:gd name="T56" fmla="*/ 1 w 1024"/>
                      <a:gd name="T57" fmla="*/ 1 h 408"/>
                      <a:gd name="T58" fmla="*/ 1 w 1024"/>
                      <a:gd name="T59" fmla="*/ 1 h 408"/>
                      <a:gd name="T60" fmla="*/ 1 w 1024"/>
                      <a:gd name="T61" fmla="*/ 1 h 408"/>
                      <a:gd name="T62" fmla="*/ 1 w 1024"/>
                      <a:gd name="T63" fmla="*/ 1 h 408"/>
                      <a:gd name="T64" fmla="*/ 1 w 1024"/>
                      <a:gd name="T65" fmla="*/ 1 h 408"/>
                      <a:gd name="T66" fmla="*/ 1 w 1024"/>
                      <a:gd name="T67" fmla="*/ 1 h 408"/>
                      <a:gd name="T68" fmla="*/ 1 w 1024"/>
                      <a:gd name="T69" fmla="*/ 1 h 408"/>
                      <a:gd name="T70" fmla="*/ 1 w 1024"/>
                      <a:gd name="T71" fmla="*/ 1 h 408"/>
                      <a:gd name="T72" fmla="*/ 1 w 1024"/>
                      <a:gd name="T73" fmla="*/ 1 h 408"/>
                      <a:gd name="T74" fmla="*/ 1 w 1024"/>
                      <a:gd name="T75" fmla="*/ 1 h 408"/>
                      <a:gd name="T76" fmla="*/ 1 w 1024"/>
                      <a:gd name="T77" fmla="*/ 1 h 408"/>
                      <a:gd name="T78" fmla="*/ 0 w 1024"/>
                      <a:gd name="T79" fmla="*/ 1 h 40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w 1024"/>
                      <a:gd name="T121" fmla="*/ 0 h 408"/>
                      <a:gd name="T122" fmla="*/ 1024 w 1024"/>
                      <a:gd name="T123" fmla="*/ 408 h 408"/>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T120" t="T121" r="T122" b="T123"/>
                    <a:pathLst>
                      <a:path w="1024" h="408">
                        <a:moveTo>
                          <a:pt x="0" y="188"/>
                        </a:moveTo>
                        <a:lnTo>
                          <a:pt x="2" y="144"/>
                        </a:lnTo>
                        <a:lnTo>
                          <a:pt x="5" y="100"/>
                        </a:lnTo>
                        <a:lnTo>
                          <a:pt x="7" y="55"/>
                        </a:lnTo>
                        <a:lnTo>
                          <a:pt x="4" y="10"/>
                        </a:lnTo>
                        <a:lnTo>
                          <a:pt x="15" y="1"/>
                        </a:lnTo>
                        <a:lnTo>
                          <a:pt x="46" y="2"/>
                        </a:lnTo>
                        <a:lnTo>
                          <a:pt x="77" y="3"/>
                        </a:lnTo>
                        <a:lnTo>
                          <a:pt x="108" y="4"/>
                        </a:lnTo>
                        <a:lnTo>
                          <a:pt x="139" y="4"/>
                        </a:lnTo>
                        <a:lnTo>
                          <a:pt x="170" y="5"/>
                        </a:lnTo>
                        <a:lnTo>
                          <a:pt x="201" y="5"/>
                        </a:lnTo>
                        <a:lnTo>
                          <a:pt x="232" y="5"/>
                        </a:lnTo>
                        <a:lnTo>
                          <a:pt x="263" y="4"/>
                        </a:lnTo>
                        <a:lnTo>
                          <a:pt x="295" y="4"/>
                        </a:lnTo>
                        <a:lnTo>
                          <a:pt x="326" y="4"/>
                        </a:lnTo>
                        <a:lnTo>
                          <a:pt x="357" y="3"/>
                        </a:lnTo>
                        <a:lnTo>
                          <a:pt x="388" y="3"/>
                        </a:lnTo>
                        <a:lnTo>
                          <a:pt x="419" y="3"/>
                        </a:lnTo>
                        <a:lnTo>
                          <a:pt x="450" y="2"/>
                        </a:lnTo>
                        <a:lnTo>
                          <a:pt x="482" y="2"/>
                        </a:lnTo>
                        <a:lnTo>
                          <a:pt x="513" y="1"/>
                        </a:lnTo>
                        <a:lnTo>
                          <a:pt x="544" y="1"/>
                        </a:lnTo>
                        <a:lnTo>
                          <a:pt x="576" y="0"/>
                        </a:lnTo>
                        <a:lnTo>
                          <a:pt x="607" y="0"/>
                        </a:lnTo>
                        <a:lnTo>
                          <a:pt x="639" y="0"/>
                        </a:lnTo>
                        <a:lnTo>
                          <a:pt x="670" y="0"/>
                        </a:lnTo>
                        <a:lnTo>
                          <a:pt x="701" y="1"/>
                        </a:lnTo>
                        <a:lnTo>
                          <a:pt x="732" y="1"/>
                        </a:lnTo>
                        <a:lnTo>
                          <a:pt x="763" y="2"/>
                        </a:lnTo>
                        <a:lnTo>
                          <a:pt x="794" y="3"/>
                        </a:lnTo>
                        <a:lnTo>
                          <a:pt x="827" y="4"/>
                        </a:lnTo>
                        <a:lnTo>
                          <a:pt x="858" y="5"/>
                        </a:lnTo>
                        <a:lnTo>
                          <a:pt x="889" y="8"/>
                        </a:lnTo>
                        <a:lnTo>
                          <a:pt x="920" y="10"/>
                        </a:lnTo>
                        <a:lnTo>
                          <a:pt x="951" y="12"/>
                        </a:lnTo>
                        <a:lnTo>
                          <a:pt x="982" y="16"/>
                        </a:lnTo>
                        <a:lnTo>
                          <a:pt x="1013" y="19"/>
                        </a:lnTo>
                        <a:lnTo>
                          <a:pt x="1021" y="112"/>
                        </a:lnTo>
                        <a:lnTo>
                          <a:pt x="1024" y="207"/>
                        </a:lnTo>
                        <a:lnTo>
                          <a:pt x="1020" y="300"/>
                        </a:lnTo>
                        <a:lnTo>
                          <a:pt x="1012" y="396"/>
                        </a:lnTo>
                        <a:lnTo>
                          <a:pt x="1004" y="401"/>
                        </a:lnTo>
                        <a:lnTo>
                          <a:pt x="975" y="400"/>
                        </a:lnTo>
                        <a:lnTo>
                          <a:pt x="948" y="400"/>
                        </a:lnTo>
                        <a:lnTo>
                          <a:pt x="919" y="400"/>
                        </a:lnTo>
                        <a:lnTo>
                          <a:pt x="890" y="400"/>
                        </a:lnTo>
                        <a:lnTo>
                          <a:pt x="861" y="400"/>
                        </a:lnTo>
                        <a:lnTo>
                          <a:pt x="834" y="400"/>
                        </a:lnTo>
                        <a:lnTo>
                          <a:pt x="805" y="401"/>
                        </a:lnTo>
                        <a:lnTo>
                          <a:pt x="776" y="401"/>
                        </a:lnTo>
                        <a:lnTo>
                          <a:pt x="747" y="403"/>
                        </a:lnTo>
                        <a:lnTo>
                          <a:pt x="720" y="404"/>
                        </a:lnTo>
                        <a:lnTo>
                          <a:pt x="691" y="405"/>
                        </a:lnTo>
                        <a:lnTo>
                          <a:pt x="662" y="406"/>
                        </a:lnTo>
                        <a:lnTo>
                          <a:pt x="633" y="406"/>
                        </a:lnTo>
                        <a:lnTo>
                          <a:pt x="604" y="407"/>
                        </a:lnTo>
                        <a:lnTo>
                          <a:pt x="576" y="408"/>
                        </a:lnTo>
                        <a:lnTo>
                          <a:pt x="547" y="408"/>
                        </a:lnTo>
                        <a:lnTo>
                          <a:pt x="512" y="408"/>
                        </a:lnTo>
                        <a:lnTo>
                          <a:pt x="478" y="408"/>
                        </a:lnTo>
                        <a:lnTo>
                          <a:pt x="443" y="407"/>
                        </a:lnTo>
                        <a:lnTo>
                          <a:pt x="410" y="406"/>
                        </a:lnTo>
                        <a:lnTo>
                          <a:pt x="376" y="405"/>
                        </a:lnTo>
                        <a:lnTo>
                          <a:pt x="343" y="404"/>
                        </a:lnTo>
                        <a:lnTo>
                          <a:pt x="310" y="401"/>
                        </a:lnTo>
                        <a:lnTo>
                          <a:pt x="276" y="400"/>
                        </a:lnTo>
                        <a:lnTo>
                          <a:pt x="243" y="398"/>
                        </a:lnTo>
                        <a:lnTo>
                          <a:pt x="210" y="397"/>
                        </a:lnTo>
                        <a:lnTo>
                          <a:pt x="177" y="396"/>
                        </a:lnTo>
                        <a:lnTo>
                          <a:pt x="145" y="394"/>
                        </a:lnTo>
                        <a:lnTo>
                          <a:pt x="113" y="394"/>
                        </a:lnTo>
                        <a:lnTo>
                          <a:pt x="79" y="394"/>
                        </a:lnTo>
                        <a:lnTo>
                          <a:pt x="47" y="396"/>
                        </a:lnTo>
                        <a:lnTo>
                          <a:pt x="15" y="397"/>
                        </a:lnTo>
                        <a:lnTo>
                          <a:pt x="15" y="346"/>
                        </a:lnTo>
                        <a:lnTo>
                          <a:pt x="9" y="295"/>
                        </a:lnTo>
                        <a:lnTo>
                          <a:pt x="2" y="244"/>
                        </a:lnTo>
                        <a:lnTo>
                          <a:pt x="0" y="192"/>
                        </a:lnTo>
                        <a:lnTo>
                          <a:pt x="0" y="18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09" name="Freeform 139"/>
                  <p:cNvSpPr>
                    <a:spLocks/>
                  </p:cNvSpPr>
                  <p:nvPr/>
                </p:nvSpPr>
                <p:spPr bwMode="auto">
                  <a:xfrm>
                    <a:off x="2629" y="620"/>
                    <a:ext cx="238" cy="87"/>
                  </a:xfrm>
                  <a:custGeom>
                    <a:avLst/>
                    <a:gdLst>
                      <a:gd name="T0" fmla="*/ 1 w 474"/>
                      <a:gd name="T1" fmla="*/ 1 h 174"/>
                      <a:gd name="T2" fmla="*/ 1 w 474"/>
                      <a:gd name="T3" fmla="*/ 1 h 174"/>
                      <a:gd name="T4" fmla="*/ 1 w 474"/>
                      <a:gd name="T5" fmla="*/ 1 h 174"/>
                      <a:gd name="T6" fmla="*/ 1 w 474"/>
                      <a:gd name="T7" fmla="*/ 0 h 174"/>
                      <a:gd name="T8" fmla="*/ 1 w 474"/>
                      <a:gd name="T9" fmla="*/ 0 h 174"/>
                      <a:gd name="T10" fmla="*/ 1 w 474"/>
                      <a:gd name="T11" fmla="*/ 0 h 174"/>
                      <a:gd name="T12" fmla="*/ 1 w 474"/>
                      <a:gd name="T13" fmla="*/ 1 h 174"/>
                      <a:gd name="T14" fmla="*/ 1 w 474"/>
                      <a:gd name="T15" fmla="*/ 1 h 174"/>
                      <a:gd name="T16" fmla="*/ 1 w 474"/>
                      <a:gd name="T17" fmla="*/ 1 h 174"/>
                      <a:gd name="T18" fmla="*/ 1 w 474"/>
                      <a:gd name="T19" fmla="*/ 1 h 174"/>
                      <a:gd name="T20" fmla="*/ 1 w 474"/>
                      <a:gd name="T21" fmla="*/ 1 h 174"/>
                      <a:gd name="T22" fmla="*/ 1 w 474"/>
                      <a:gd name="T23" fmla="*/ 1 h 174"/>
                      <a:gd name="T24" fmla="*/ 1 w 474"/>
                      <a:gd name="T25" fmla="*/ 1 h 174"/>
                      <a:gd name="T26" fmla="*/ 1 w 474"/>
                      <a:gd name="T27" fmla="*/ 1 h 174"/>
                      <a:gd name="T28" fmla="*/ 1 w 474"/>
                      <a:gd name="T29" fmla="*/ 1 h 174"/>
                      <a:gd name="T30" fmla="*/ 1 w 474"/>
                      <a:gd name="T31" fmla="*/ 1 h 174"/>
                      <a:gd name="T32" fmla="*/ 1 w 474"/>
                      <a:gd name="T33" fmla="*/ 1 h 174"/>
                      <a:gd name="T34" fmla="*/ 1 w 474"/>
                      <a:gd name="T35" fmla="*/ 1 h 174"/>
                      <a:gd name="T36" fmla="*/ 1 w 474"/>
                      <a:gd name="T37" fmla="*/ 1 h 174"/>
                      <a:gd name="T38" fmla="*/ 1 w 474"/>
                      <a:gd name="T39" fmla="*/ 1 h 174"/>
                      <a:gd name="T40" fmla="*/ 1 w 474"/>
                      <a:gd name="T41" fmla="*/ 1 h 174"/>
                      <a:gd name="T42" fmla="*/ 1 w 474"/>
                      <a:gd name="T43" fmla="*/ 1 h 174"/>
                      <a:gd name="T44" fmla="*/ 1 w 474"/>
                      <a:gd name="T45" fmla="*/ 1 h 174"/>
                      <a:gd name="T46" fmla="*/ 1 w 474"/>
                      <a:gd name="T47" fmla="*/ 1 h 174"/>
                      <a:gd name="T48" fmla="*/ 1 w 474"/>
                      <a:gd name="T49" fmla="*/ 1 h 174"/>
                      <a:gd name="T50" fmla="*/ 1 w 474"/>
                      <a:gd name="T51" fmla="*/ 1 h 174"/>
                      <a:gd name="T52" fmla="*/ 1 w 474"/>
                      <a:gd name="T53" fmla="*/ 1 h 174"/>
                      <a:gd name="T54" fmla="*/ 1 w 474"/>
                      <a:gd name="T55" fmla="*/ 1 h 174"/>
                      <a:gd name="T56" fmla="*/ 1 w 474"/>
                      <a:gd name="T57" fmla="*/ 1 h 174"/>
                      <a:gd name="T58" fmla="*/ 1 w 474"/>
                      <a:gd name="T59" fmla="*/ 1 h 174"/>
                      <a:gd name="T60" fmla="*/ 1 w 474"/>
                      <a:gd name="T61" fmla="*/ 1 h 174"/>
                      <a:gd name="T62" fmla="*/ 1 w 474"/>
                      <a:gd name="T63" fmla="*/ 1 h 174"/>
                      <a:gd name="T64" fmla="*/ 0 w 474"/>
                      <a:gd name="T65" fmla="*/ 1 h 17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474"/>
                      <a:gd name="T100" fmla="*/ 0 h 174"/>
                      <a:gd name="T101" fmla="*/ 474 w 474"/>
                      <a:gd name="T102" fmla="*/ 174 h 17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474" h="174">
                        <a:moveTo>
                          <a:pt x="0" y="37"/>
                        </a:moveTo>
                        <a:lnTo>
                          <a:pt x="1" y="30"/>
                        </a:lnTo>
                        <a:lnTo>
                          <a:pt x="3" y="22"/>
                        </a:lnTo>
                        <a:lnTo>
                          <a:pt x="5" y="14"/>
                        </a:lnTo>
                        <a:lnTo>
                          <a:pt x="9" y="6"/>
                        </a:lnTo>
                        <a:lnTo>
                          <a:pt x="12" y="1"/>
                        </a:lnTo>
                        <a:lnTo>
                          <a:pt x="41" y="0"/>
                        </a:lnTo>
                        <a:lnTo>
                          <a:pt x="70" y="0"/>
                        </a:lnTo>
                        <a:lnTo>
                          <a:pt x="98" y="0"/>
                        </a:lnTo>
                        <a:lnTo>
                          <a:pt x="126" y="0"/>
                        </a:lnTo>
                        <a:lnTo>
                          <a:pt x="155" y="0"/>
                        </a:lnTo>
                        <a:lnTo>
                          <a:pt x="183" y="0"/>
                        </a:lnTo>
                        <a:lnTo>
                          <a:pt x="212" y="0"/>
                        </a:lnTo>
                        <a:lnTo>
                          <a:pt x="240" y="1"/>
                        </a:lnTo>
                        <a:lnTo>
                          <a:pt x="268" y="1"/>
                        </a:lnTo>
                        <a:lnTo>
                          <a:pt x="297" y="2"/>
                        </a:lnTo>
                        <a:lnTo>
                          <a:pt x="326" y="4"/>
                        </a:lnTo>
                        <a:lnTo>
                          <a:pt x="353" y="4"/>
                        </a:lnTo>
                        <a:lnTo>
                          <a:pt x="382" y="5"/>
                        </a:lnTo>
                        <a:lnTo>
                          <a:pt x="411" y="6"/>
                        </a:lnTo>
                        <a:lnTo>
                          <a:pt x="440" y="6"/>
                        </a:lnTo>
                        <a:lnTo>
                          <a:pt x="468" y="7"/>
                        </a:lnTo>
                        <a:lnTo>
                          <a:pt x="474" y="24"/>
                        </a:lnTo>
                        <a:lnTo>
                          <a:pt x="472" y="34"/>
                        </a:lnTo>
                        <a:lnTo>
                          <a:pt x="471" y="43"/>
                        </a:lnTo>
                        <a:lnTo>
                          <a:pt x="468" y="52"/>
                        </a:lnTo>
                        <a:lnTo>
                          <a:pt x="463" y="62"/>
                        </a:lnTo>
                        <a:lnTo>
                          <a:pt x="442" y="66"/>
                        </a:lnTo>
                        <a:lnTo>
                          <a:pt x="420" y="67"/>
                        </a:lnTo>
                        <a:lnTo>
                          <a:pt x="397" y="67"/>
                        </a:lnTo>
                        <a:lnTo>
                          <a:pt x="375" y="67"/>
                        </a:lnTo>
                        <a:lnTo>
                          <a:pt x="352" y="67"/>
                        </a:lnTo>
                        <a:lnTo>
                          <a:pt x="329" y="67"/>
                        </a:lnTo>
                        <a:lnTo>
                          <a:pt x="306" y="68"/>
                        </a:lnTo>
                        <a:lnTo>
                          <a:pt x="283" y="72"/>
                        </a:lnTo>
                        <a:lnTo>
                          <a:pt x="279" y="77"/>
                        </a:lnTo>
                        <a:lnTo>
                          <a:pt x="276" y="98"/>
                        </a:lnTo>
                        <a:lnTo>
                          <a:pt x="273" y="120"/>
                        </a:lnTo>
                        <a:lnTo>
                          <a:pt x="269" y="141"/>
                        </a:lnTo>
                        <a:lnTo>
                          <a:pt x="268" y="162"/>
                        </a:lnTo>
                        <a:lnTo>
                          <a:pt x="261" y="172"/>
                        </a:lnTo>
                        <a:lnTo>
                          <a:pt x="253" y="172"/>
                        </a:lnTo>
                        <a:lnTo>
                          <a:pt x="245" y="173"/>
                        </a:lnTo>
                        <a:lnTo>
                          <a:pt x="237" y="173"/>
                        </a:lnTo>
                        <a:lnTo>
                          <a:pt x="229" y="174"/>
                        </a:lnTo>
                        <a:lnTo>
                          <a:pt x="221" y="174"/>
                        </a:lnTo>
                        <a:lnTo>
                          <a:pt x="212" y="174"/>
                        </a:lnTo>
                        <a:lnTo>
                          <a:pt x="203" y="173"/>
                        </a:lnTo>
                        <a:lnTo>
                          <a:pt x="195" y="172"/>
                        </a:lnTo>
                        <a:lnTo>
                          <a:pt x="191" y="168"/>
                        </a:lnTo>
                        <a:lnTo>
                          <a:pt x="191" y="143"/>
                        </a:lnTo>
                        <a:lnTo>
                          <a:pt x="192" y="118"/>
                        </a:lnTo>
                        <a:lnTo>
                          <a:pt x="193" y="91"/>
                        </a:lnTo>
                        <a:lnTo>
                          <a:pt x="186" y="65"/>
                        </a:lnTo>
                        <a:lnTo>
                          <a:pt x="164" y="63"/>
                        </a:lnTo>
                        <a:lnTo>
                          <a:pt x="141" y="63"/>
                        </a:lnTo>
                        <a:lnTo>
                          <a:pt x="119" y="66"/>
                        </a:lnTo>
                        <a:lnTo>
                          <a:pt x="98" y="67"/>
                        </a:lnTo>
                        <a:lnTo>
                          <a:pt x="76" y="68"/>
                        </a:lnTo>
                        <a:lnTo>
                          <a:pt x="53" y="68"/>
                        </a:lnTo>
                        <a:lnTo>
                          <a:pt x="31" y="67"/>
                        </a:lnTo>
                        <a:lnTo>
                          <a:pt x="8" y="62"/>
                        </a:lnTo>
                        <a:lnTo>
                          <a:pt x="3" y="59"/>
                        </a:lnTo>
                        <a:lnTo>
                          <a:pt x="1" y="53"/>
                        </a:lnTo>
                        <a:lnTo>
                          <a:pt x="0" y="46"/>
                        </a:lnTo>
                        <a:lnTo>
                          <a:pt x="0" y="40"/>
                        </a:lnTo>
                        <a:lnTo>
                          <a:pt x="0" y="3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0" name="Freeform 140"/>
                  <p:cNvSpPr>
                    <a:spLocks/>
                  </p:cNvSpPr>
                  <p:nvPr/>
                </p:nvSpPr>
                <p:spPr bwMode="auto">
                  <a:xfrm>
                    <a:off x="2639" y="627"/>
                    <a:ext cx="218" cy="73"/>
                  </a:xfrm>
                  <a:custGeom>
                    <a:avLst/>
                    <a:gdLst>
                      <a:gd name="T0" fmla="*/ 0 w 438"/>
                      <a:gd name="T1" fmla="*/ 1 h 145"/>
                      <a:gd name="T2" fmla="*/ 0 w 438"/>
                      <a:gd name="T3" fmla="*/ 1 h 145"/>
                      <a:gd name="T4" fmla="*/ 0 w 438"/>
                      <a:gd name="T5" fmla="*/ 1 h 145"/>
                      <a:gd name="T6" fmla="*/ 0 w 438"/>
                      <a:gd name="T7" fmla="*/ 1 h 145"/>
                      <a:gd name="T8" fmla="*/ 0 w 438"/>
                      <a:gd name="T9" fmla="*/ 1 h 145"/>
                      <a:gd name="T10" fmla="*/ 0 w 438"/>
                      <a:gd name="T11" fmla="*/ 1 h 145"/>
                      <a:gd name="T12" fmla="*/ 0 w 438"/>
                      <a:gd name="T13" fmla="*/ 0 h 145"/>
                      <a:gd name="T14" fmla="*/ 0 w 438"/>
                      <a:gd name="T15" fmla="*/ 0 h 145"/>
                      <a:gd name="T16" fmla="*/ 0 w 438"/>
                      <a:gd name="T17" fmla="*/ 0 h 145"/>
                      <a:gd name="T18" fmla="*/ 0 w 438"/>
                      <a:gd name="T19" fmla="*/ 0 h 145"/>
                      <a:gd name="T20" fmla="*/ 0 w 438"/>
                      <a:gd name="T21" fmla="*/ 0 h 145"/>
                      <a:gd name="T22" fmla="*/ 0 w 438"/>
                      <a:gd name="T23" fmla="*/ 1 h 145"/>
                      <a:gd name="T24" fmla="*/ 0 w 438"/>
                      <a:gd name="T25" fmla="*/ 1 h 145"/>
                      <a:gd name="T26" fmla="*/ 0 w 438"/>
                      <a:gd name="T27" fmla="*/ 1 h 145"/>
                      <a:gd name="T28" fmla="*/ 0 w 438"/>
                      <a:gd name="T29" fmla="*/ 1 h 145"/>
                      <a:gd name="T30" fmla="*/ 0 w 438"/>
                      <a:gd name="T31" fmla="*/ 1 h 145"/>
                      <a:gd name="T32" fmla="*/ 0 w 438"/>
                      <a:gd name="T33" fmla="*/ 1 h 145"/>
                      <a:gd name="T34" fmla="*/ 0 w 438"/>
                      <a:gd name="T35" fmla="*/ 1 h 145"/>
                      <a:gd name="T36" fmla="*/ 0 w 438"/>
                      <a:gd name="T37" fmla="*/ 1 h 145"/>
                      <a:gd name="T38" fmla="*/ 0 w 438"/>
                      <a:gd name="T39" fmla="*/ 1 h 145"/>
                      <a:gd name="T40" fmla="*/ 0 w 438"/>
                      <a:gd name="T41" fmla="*/ 1 h 145"/>
                      <a:gd name="T42" fmla="*/ 0 w 438"/>
                      <a:gd name="T43" fmla="*/ 1 h 145"/>
                      <a:gd name="T44" fmla="*/ 0 w 438"/>
                      <a:gd name="T45" fmla="*/ 1 h 145"/>
                      <a:gd name="T46" fmla="*/ 0 w 438"/>
                      <a:gd name="T47" fmla="*/ 1 h 145"/>
                      <a:gd name="T48" fmla="*/ 0 w 438"/>
                      <a:gd name="T49" fmla="*/ 1 h 145"/>
                      <a:gd name="T50" fmla="*/ 0 w 438"/>
                      <a:gd name="T51" fmla="*/ 1 h 145"/>
                      <a:gd name="T52" fmla="*/ 0 w 438"/>
                      <a:gd name="T53" fmla="*/ 1 h 145"/>
                      <a:gd name="T54" fmla="*/ 0 w 438"/>
                      <a:gd name="T55" fmla="*/ 1 h 145"/>
                      <a:gd name="T56" fmla="*/ 0 w 438"/>
                      <a:gd name="T57" fmla="*/ 1 h 145"/>
                      <a:gd name="T58" fmla="*/ 0 w 438"/>
                      <a:gd name="T59" fmla="*/ 1 h 145"/>
                      <a:gd name="T60" fmla="*/ 0 w 438"/>
                      <a:gd name="T61" fmla="*/ 1 h 145"/>
                      <a:gd name="T62" fmla="*/ 0 w 438"/>
                      <a:gd name="T63" fmla="*/ 1 h 145"/>
                      <a:gd name="T64" fmla="*/ 0 w 438"/>
                      <a:gd name="T65" fmla="*/ 1 h 145"/>
                      <a:gd name="T66" fmla="*/ 0 w 438"/>
                      <a:gd name="T67" fmla="*/ 1 h 145"/>
                      <a:gd name="T68" fmla="*/ 0 w 438"/>
                      <a:gd name="T69" fmla="*/ 1 h 145"/>
                      <a:gd name="T70" fmla="*/ 0 w 438"/>
                      <a:gd name="T71" fmla="*/ 1 h 145"/>
                      <a:gd name="T72" fmla="*/ 0 w 438"/>
                      <a:gd name="T73" fmla="*/ 1 h 145"/>
                      <a:gd name="T74" fmla="*/ 0 w 438"/>
                      <a:gd name="T75" fmla="*/ 1 h 145"/>
                      <a:gd name="T76" fmla="*/ 0 w 438"/>
                      <a:gd name="T77" fmla="*/ 1 h 145"/>
                      <a:gd name="T78" fmla="*/ 0 w 438"/>
                      <a:gd name="T79" fmla="*/ 1 h 145"/>
                      <a:gd name="T80" fmla="*/ 0 w 438"/>
                      <a:gd name="T81" fmla="*/ 1 h 145"/>
                      <a:gd name="T82" fmla="*/ 0 w 438"/>
                      <a:gd name="T83" fmla="*/ 1 h 145"/>
                      <a:gd name="T84" fmla="*/ 0 w 438"/>
                      <a:gd name="T85" fmla="*/ 1 h 145"/>
                      <a:gd name="T86" fmla="*/ 0 w 438"/>
                      <a:gd name="T87" fmla="*/ 1 h 145"/>
                      <a:gd name="T88" fmla="*/ 0 w 438"/>
                      <a:gd name="T89" fmla="*/ 1 h 145"/>
                      <a:gd name="T90" fmla="*/ 0 w 438"/>
                      <a:gd name="T91" fmla="*/ 1 h 145"/>
                      <a:gd name="T92" fmla="*/ 0 w 438"/>
                      <a:gd name="T93" fmla="*/ 1 h 145"/>
                      <a:gd name="T94" fmla="*/ 0 w 438"/>
                      <a:gd name="T95" fmla="*/ 1 h 145"/>
                      <a:gd name="T96" fmla="*/ 0 w 438"/>
                      <a:gd name="T97" fmla="*/ 1 h 145"/>
                      <a:gd name="T98" fmla="*/ 0 w 438"/>
                      <a:gd name="T99" fmla="*/ 1 h 145"/>
                      <a:gd name="T100" fmla="*/ 0 w 438"/>
                      <a:gd name="T101" fmla="*/ 1 h 145"/>
                      <a:gd name="T102" fmla="*/ 0 w 438"/>
                      <a:gd name="T103" fmla="*/ 1 h 145"/>
                      <a:gd name="T104" fmla="*/ 0 w 438"/>
                      <a:gd name="T105" fmla="*/ 1 h 145"/>
                      <a:gd name="T106" fmla="*/ 0 w 438"/>
                      <a:gd name="T107" fmla="*/ 1 h 145"/>
                      <a:gd name="T108" fmla="*/ 0 w 438"/>
                      <a:gd name="T109" fmla="*/ 1 h 145"/>
                      <a:gd name="T110" fmla="*/ 0 w 438"/>
                      <a:gd name="T111" fmla="*/ 1 h 145"/>
                      <a:gd name="T112" fmla="*/ 0 w 438"/>
                      <a:gd name="T113" fmla="*/ 1 h 145"/>
                      <a:gd name="T114" fmla="*/ 0 w 438"/>
                      <a:gd name="T115" fmla="*/ 1 h 145"/>
                      <a:gd name="T116" fmla="*/ 0 w 438"/>
                      <a:gd name="T117" fmla="*/ 1 h 14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w 438"/>
                      <a:gd name="T178" fmla="*/ 0 h 145"/>
                      <a:gd name="T179" fmla="*/ 438 w 438"/>
                      <a:gd name="T180" fmla="*/ 145 h 145"/>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T177" t="T178" r="T179" b="T180"/>
                    <a:pathLst>
                      <a:path w="438" h="145">
                        <a:moveTo>
                          <a:pt x="0" y="25"/>
                        </a:moveTo>
                        <a:lnTo>
                          <a:pt x="2" y="20"/>
                        </a:lnTo>
                        <a:lnTo>
                          <a:pt x="3" y="14"/>
                        </a:lnTo>
                        <a:lnTo>
                          <a:pt x="5" y="7"/>
                        </a:lnTo>
                        <a:lnTo>
                          <a:pt x="9" y="2"/>
                        </a:lnTo>
                        <a:lnTo>
                          <a:pt x="36" y="1"/>
                        </a:lnTo>
                        <a:lnTo>
                          <a:pt x="62" y="0"/>
                        </a:lnTo>
                        <a:lnTo>
                          <a:pt x="88" y="0"/>
                        </a:lnTo>
                        <a:lnTo>
                          <a:pt x="114" y="0"/>
                        </a:lnTo>
                        <a:lnTo>
                          <a:pt x="141" y="0"/>
                        </a:lnTo>
                        <a:lnTo>
                          <a:pt x="167" y="0"/>
                        </a:lnTo>
                        <a:lnTo>
                          <a:pt x="195" y="1"/>
                        </a:lnTo>
                        <a:lnTo>
                          <a:pt x="221" y="1"/>
                        </a:lnTo>
                        <a:lnTo>
                          <a:pt x="248" y="2"/>
                        </a:lnTo>
                        <a:lnTo>
                          <a:pt x="274" y="3"/>
                        </a:lnTo>
                        <a:lnTo>
                          <a:pt x="301" y="5"/>
                        </a:lnTo>
                        <a:lnTo>
                          <a:pt x="327" y="6"/>
                        </a:lnTo>
                        <a:lnTo>
                          <a:pt x="354" y="7"/>
                        </a:lnTo>
                        <a:lnTo>
                          <a:pt x="380" y="8"/>
                        </a:lnTo>
                        <a:lnTo>
                          <a:pt x="407" y="9"/>
                        </a:lnTo>
                        <a:lnTo>
                          <a:pt x="433" y="10"/>
                        </a:lnTo>
                        <a:lnTo>
                          <a:pt x="438" y="18"/>
                        </a:lnTo>
                        <a:lnTo>
                          <a:pt x="434" y="36"/>
                        </a:lnTo>
                        <a:lnTo>
                          <a:pt x="424" y="43"/>
                        </a:lnTo>
                        <a:lnTo>
                          <a:pt x="403" y="40"/>
                        </a:lnTo>
                        <a:lnTo>
                          <a:pt x="382" y="39"/>
                        </a:lnTo>
                        <a:lnTo>
                          <a:pt x="362" y="39"/>
                        </a:lnTo>
                        <a:lnTo>
                          <a:pt x="341" y="39"/>
                        </a:lnTo>
                        <a:lnTo>
                          <a:pt x="319" y="39"/>
                        </a:lnTo>
                        <a:lnTo>
                          <a:pt x="298" y="40"/>
                        </a:lnTo>
                        <a:lnTo>
                          <a:pt x="278" y="40"/>
                        </a:lnTo>
                        <a:lnTo>
                          <a:pt x="257" y="40"/>
                        </a:lnTo>
                        <a:lnTo>
                          <a:pt x="246" y="48"/>
                        </a:lnTo>
                        <a:lnTo>
                          <a:pt x="240" y="69"/>
                        </a:lnTo>
                        <a:lnTo>
                          <a:pt x="236" y="92"/>
                        </a:lnTo>
                        <a:lnTo>
                          <a:pt x="234" y="116"/>
                        </a:lnTo>
                        <a:lnTo>
                          <a:pt x="229" y="139"/>
                        </a:lnTo>
                        <a:lnTo>
                          <a:pt x="226" y="140"/>
                        </a:lnTo>
                        <a:lnTo>
                          <a:pt x="221" y="142"/>
                        </a:lnTo>
                        <a:lnTo>
                          <a:pt x="217" y="143"/>
                        </a:lnTo>
                        <a:lnTo>
                          <a:pt x="213" y="144"/>
                        </a:lnTo>
                        <a:lnTo>
                          <a:pt x="208" y="144"/>
                        </a:lnTo>
                        <a:lnTo>
                          <a:pt x="204" y="145"/>
                        </a:lnTo>
                        <a:lnTo>
                          <a:pt x="199" y="145"/>
                        </a:lnTo>
                        <a:lnTo>
                          <a:pt x="195" y="145"/>
                        </a:lnTo>
                        <a:lnTo>
                          <a:pt x="189" y="120"/>
                        </a:lnTo>
                        <a:lnTo>
                          <a:pt x="190" y="92"/>
                        </a:lnTo>
                        <a:lnTo>
                          <a:pt x="190" y="63"/>
                        </a:lnTo>
                        <a:lnTo>
                          <a:pt x="185" y="35"/>
                        </a:lnTo>
                        <a:lnTo>
                          <a:pt x="174" y="26"/>
                        </a:lnTo>
                        <a:lnTo>
                          <a:pt x="153" y="30"/>
                        </a:lnTo>
                        <a:lnTo>
                          <a:pt x="134" y="32"/>
                        </a:lnTo>
                        <a:lnTo>
                          <a:pt x="113" y="33"/>
                        </a:lnTo>
                        <a:lnTo>
                          <a:pt x="92" y="35"/>
                        </a:lnTo>
                        <a:lnTo>
                          <a:pt x="71" y="36"/>
                        </a:lnTo>
                        <a:lnTo>
                          <a:pt x="51" y="36"/>
                        </a:lnTo>
                        <a:lnTo>
                          <a:pt x="29" y="36"/>
                        </a:lnTo>
                        <a:lnTo>
                          <a:pt x="7" y="36"/>
                        </a:lnTo>
                        <a:lnTo>
                          <a:pt x="0" y="2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1" name="Freeform 141"/>
                  <p:cNvSpPr>
                    <a:spLocks/>
                  </p:cNvSpPr>
                  <p:nvPr/>
                </p:nvSpPr>
                <p:spPr bwMode="auto">
                  <a:xfrm>
                    <a:off x="2641" y="567"/>
                    <a:ext cx="219" cy="30"/>
                  </a:xfrm>
                  <a:custGeom>
                    <a:avLst/>
                    <a:gdLst>
                      <a:gd name="T0" fmla="*/ 0 w 436"/>
                      <a:gd name="T1" fmla="*/ 1 h 60"/>
                      <a:gd name="T2" fmla="*/ 1 w 436"/>
                      <a:gd name="T3" fmla="*/ 1 h 60"/>
                      <a:gd name="T4" fmla="*/ 1 w 436"/>
                      <a:gd name="T5" fmla="*/ 1 h 60"/>
                      <a:gd name="T6" fmla="*/ 1 w 436"/>
                      <a:gd name="T7" fmla="*/ 1 h 60"/>
                      <a:gd name="T8" fmla="*/ 1 w 436"/>
                      <a:gd name="T9" fmla="*/ 1 h 60"/>
                      <a:gd name="T10" fmla="*/ 1 w 436"/>
                      <a:gd name="T11" fmla="*/ 1 h 60"/>
                      <a:gd name="T12" fmla="*/ 1 w 436"/>
                      <a:gd name="T13" fmla="*/ 1 h 60"/>
                      <a:gd name="T14" fmla="*/ 1 w 436"/>
                      <a:gd name="T15" fmla="*/ 1 h 60"/>
                      <a:gd name="T16" fmla="*/ 1 w 436"/>
                      <a:gd name="T17" fmla="*/ 1 h 60"/>
                      <a:gd name="T18" fmla="*/ 1 w 436"/>
                      <a:gd name="T19" fmla="*/ 1 h 60"/>
                      <a:gd name="T20" fmla="*/ 1 w 436"/>
                      <a:gd name="T21" fmla="*/ 1 h 60"/>
                      <a:gd name="T22" fmla="*/ 1 w 436"/>
                      <a:gd name="T23" fmla="*/ 0 h 60"/>
                      <a:gd name="T24" fmla="*/ 1 w 436"/>
                      <a:gd name="T25" fmla="*/ 0 h 60"/>
                      <a:gd name="T26" fmla="*/ 1 w 436"/>
                      <a:gd name="T27" fmla="*/ 0 h 60"/>
                      <a:gd name="T28" fmla="*/ 1 w 436"/>
                      <a:gd name="T29" fmla="*/ 0 h 60"/>
                      <a:gd name="T30" fmla="*/ 1 w 436"/>
                      <a:gd name="T31" fmla="*/ 0 h 60"/>
                      <a:gd name="T32" fmla="*/ 1 w 436"/>
                      <a:gd name="T33" fmla="*/ 1 h 60"/>
                      <a:gd name="T34" fmla="*/ 1 w 436"/>
                      <a:gd name="T35" fmla="*/ 1 h 60"/>
                      <a:gd name="T36" fmla="*/ 1 w 436"/>
                      <a:gd name="T37" fmla="*/ 1 h 60"/>
                      <a:gd name="T38" fmla="*/ 1 w 436"/>
                      <a:gd name="T39" fmla="*/ 1 h 60"/>
                      <a:gd name="T40" fmla="*/ 1 w 436"/>
                      <a:gd name="T41" fmla="*/ 1 h 60"/>
                      <a:gd name="T42" fmla="*/ 1 w 436"/>
                      <a:gd name="T43" fmla="*/ 1 h 60"/>
                      <a:gd name="T44" fmla="*/ 1 w 436"/>
                      <a:gd name="T45" fmla="*/ 1 h 60"/>
                      <a:gd name="T46" fmla="*/ 1 w 436"/>
                      <a:gd name="T47" fmla="*/ 1 h 60"/>
                      <a:gd name="T48" fmla="*/ 1 w 436"/>
                      <a:gd name="T49" fmla="*/ 1 h 60"/>
                      <a:gd name="T50" fmla="*/ 1 w 436"/>
                      <a:gd name="T51" fmla="*/ 1 h 60"/>
                      <a:gd name="T52" fmla="*/ 1 w 436"/>
                      <a:gd name="T53" fmla="*/ 1 h 60"/>
                      <a:gd name="T54" fmla="*/ 1 w 436"/>
                      <a:gd name="T55" fmla="*/ 1 h 60"/>
                      <a:gd name="T56" fmla="*/ 1 w 436"/>
                      <a:gd name="T57" fmla="*/ 1 h 60"/>
                      <a:gd name="T58" fmla="*/ 1 w 436"/>
                      <a:gd name="T59" fmla="*/ 1 h 60"/>
                      <a:gd name="T60" fmla="*/ 1 w 436"/>
                      <a:gd name="T61" fmla="*/ 1 h 60"/>
                      <a:gd name="T62" fmla="*/ 1 w 436"/>
                      <a:gd name="T63" fmla="*/ 1 h 60"/>
                      <a:gd name="T64" fmla="*/ 1 w 436"/>
                      <a:gd name="T65" fmla="*/ 1 h 60"/>
                      <a:gd name="T66" fmla="*/ 1 w 436"/>
                      <a:gd name="T67" fmla="*/ 1 h 60"/>
                      <a:gd name="T68" fmla="*/ 1 w 436"/>
                      <a:gd name="T69" fmla="*/ 1 h 60"/>
                      <a:gd name="T70" fmla="*/ 1 w 436"/>
                      <a:gd name="T71" fmla="*/ 1 h 60"/>
                      <a:gd name="T72" fmla="*/ 1 w 436"/>
                      <a:gd name="T73" fmla="*/ 1 h 60"/>
                      <a:gd name="T74" fmla="*/ 1 w 436"/>
                      <a:gd name="T75" fmla="*/ 1 h 60"/>
                      <a:gd name="T76" fmla="*/ 1 w 436"/>
                      <a:gd name="T77" fmla="*/ 1 h 60"/>
                      <a:gd name="T78" fmla="*/ 1 w 436"/>
                      <a:gd name="T79" fmla="*/ 1 h 60"/>
                      <a:gd name="T80" fmla="*/ 1 w 436"/>
                      <a:gd name="T81" fmla="*/ 1 h 60"/>
                      <a:gd name="T82" fmla="*/ 1 w 436"/>
                      <a:gd name="T83" fmla="*/ 1 h 60"/>
                      <a:gd name="T84" fmla="*/ 0 w 436"/>
                      <a:gd name="T85" fmla="*/ 1 h 60"/>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w 436"/>
                      <a:gd name="T130" fmla="*/ 0 h 60"/>
                      <a:gd name="T131" fmla="*/ 436 w 436"/>
                      <a:gd name="T132" fmla="*/ 60 h 60"/>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T129" t="T130" r="T131" b="T132"/>
                    <a:pathLst>
                      <a:path w="436" h="60">
                        <a:moveTo>
                          <a:pt x="0" y="33"/>
                        </a:moveTo>
                        <a:lnTo>
                          <a:pt x="2" y="26"/>
                        </a:lnTo>
                        <a:lnTo>
                          <a:pt x="3" y="18"/>
                        </a:lnTo>
                        <a:lnTo>
                          <a:pt x="6" y="9"/>
                        </a:lnTo>
                        <a:lnTo>
                          <a:pt x="10" y="3"/>
                        </a:lnTo>
                        <a:lnTo>
                          <a:pt x="37" y="3"/>
                        </a:lnTo>
                        <a:lnTo>
                          <a:pt x="63" y="3"/>
                        </a:lnTo>
                        <a:lnTo>
                          <a:pt x="90" y="3"/>
                        </a:lnTo>
                        <a:lnTo>
                          <a:pt x="116" y="1"/>
                        </a:lnTo>
                        <a:lnTo>
                          <a:pt x="141" y="1"/>
                        </a:lnTo>
                        <a:lnTo>
                          <a:pt x="168" y="1"/>
                        </a:lnTo>
                        <a:lnTo>
                          <a:pt x="194" y="0"/>
                        </a:lnTo>
                        <a:lnTo>
                          <a:pt x="221" y="0"/>
                        </a:lnTo>
                        <a:lnTo>
                          <a:pt x="247" y="0"/>
                        </a:lnTo>
                        <a:lnTo>
                          <a:pt x="274" y="0"/>
                        </a:lnTo>
                        <a:lnTo>
                          <a:pt x="300" y="0"/>
                        </a:lnTo>
                        <a:lnTo>
                          <a:pt x="327" y="1"/>
                        </a:lnTo>
                        <a:lnTo>
                          <a:pt x="352" y="1"/>
                        </a:lnTo>
                        <a:lnTo>
                          <a:pt x="379" y="3"/>
                        </a:lnTo>
                        <a:lnTo>
                          <a:pt x="405" y="4"/>
                        </a:lnTo>
                        <a:lnTo>
                          <a:pt x="432" y="6"/>
                        </a:lnTo>
                        <a:lnTo>
                          <a:pt x="436" y="14"/>
                        </a:lnTo>
                        <a:lnTo>
                          <a:pt x="436" y="23"/>
                        </a:lnTo>
                        <a:lnTo>
                          <a:pt x="435" y="34"/>
                        </a:lnTo>
                        <a:lnTo>
                          <a:pt x="434" y="43"/>
                        </a:lnTo>
                        <a:lnTo>
                          <a:pt x="427" y="52"/>
                        </a:lnTo>
                        <a:lnTo>
                          <a:pt x="401" y="54"/>
                        </a:lnTo>
                        <a:lnTo>
                          <a:pt x="374" y="56"/>
                        </a:lnTo>
                        <a:lnTo>
                          <a:pt x="348" y="57"/>
                        </a:lnTo>
                        <a:lnTo>
                          <a:pt x="321" y="58"/>
                        </a:lnTo>
                        <a:lnTo>
                          <a:pt x="295" y="59"/>
                        </a:lnTo>
                        <a:lnTo>
                          <a:pt x="268" y="59"/>
                        </a:lnTo>
                        <a:lnTo>
                          <a:pt x="242" y="60"/>
                        </a:lnTo>
                        <a:lnTo>
                          <a:pt x="215" y="60"/>
                        </a:lnTo>
                        <a:lnTo>
                          <a:pt x="189" y="60"/>
                        </a:lnTo>
                        <a:lnTo>
                          <a:pt x="162" y="60"/>
                        </a:lnTo>
                        <a:lnTo>
                          <a:pt x="136" y="59"/>
                        </a:lnTo>
                        <a:lnTo>
                          <a:pt x="109" y="58"/>
                        </a:lnTo>
                        <a:lnTo>
                          <a:pt x="83" y="58"/>
                        </a:lnTo>
                        <a:lnTo>
                          <a:pt x="57" y="57"/>
                        </a:lnTo>
                        <a:lnTo>
                          <a:pt x="31" y="54"/>
                        </a:lnTo>
                        <a:lnTo>
                          <a:pt x="4" y="53"/>
                        </a:lnTo>
                        <a:lnTo>
                          <a:pt x="0" y="33"/>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2" name="Freeform 142"/>
                  <p:cNvSpPr>
                    <a:spLocks/>
                  </p:cNvSpPr>
                  <p:nvPr/>
                </p:nvSpPr>
                <p:spPr bwMode="auto">
                  <a:xfrm>
                    <a:off x="2651" y="575"/>
                    <a:ext cx="200" cy="14"/>
                  </a:xfrm>
                  <a:custGeom>
                    <a:avLst/>
                    <a:gdLst>
                      <a:gd name="T0" fmla="*/ 0 w 401"/>
                      <a:gd name="T1" fmla="*/ 0 h 29"/>
                      <a:gd name="T2" fmla="*/ 0 w 401"/>
                      <a:gd name="T3" fmla="*/ 0 h 29"/>
                      <a:gd name="T4" fmla="*/ 0 w 401"/>
                      <a:gd name="T5" fmla="*/ 0 h 29"/>
                      <a:gd name="T6" fmla="*/ 0 w 401"/>
                      <a:gd name="T7" fmla="*/ 0 h 29"/>
                      <a:gd name="T8" fmla="*/ 0 w 401"/>
                      <a:gd name="T9" fmla="*/ 0 h 29"/>
                      <a:gd name="T10" fmla="*/ 0 w 401"/>
                      <a:gd name="T11" fmla="*/ 0 h 29"/>
                      <a:gd name="T12" fmla="*/ 0 w 401"/>
                      <a:gd name="T13" fmla="*/ 0 h 29"/>
                      <a:gd name="T14" fmla="*/ 0 w 401"/>
                      <a:gd name="T15" fmla="*/ 0 h 29"/>
                      <a:gd name="T16" fmla="*/ 0 w 401"/>
                      <a:gd name="T17" fmla="*/ 0 h 29"/>
                      <a:gd name="T18" fmla="*/ 0 w 401"/>
                      <a:gd name="T19" fmla="*/ 0 h 29"/>
                      <a:gd name="T20" fmla="*/ 0 w 401"/>
                      <a:gd name="T21" fmla="*/ 0 h 29"/>
                      <a:gd name="T22" fmla="*/ 0 w 401"/>
                      <a:gd name="T23" fmla="*/ 0 h 29"/>
                      <a:gd name="T24" fmla="*/ 0 w 401"/>
                      <a:gd name="T25" fmla="*/ 0 h 29"/>
                      <a:gd name="T26" fmla="*/ 0 w 401"/>
                      <a:gd name="T27" fmla="*/ 0 h 29"/>
                      <a:gd name="T28" fmla="*/ 0 w 401"/>
                      <a:gd name="T29" fmla="*/ 0 h 29"/>
                      <a:gd name="T30" fmla="*/ 0 w 401"/>
                      <a:gd name="T31" fmla="*/ 0 h 29"/>
                      <a:gd name="T32" fmla="*/ 0 w 401"/>
                      <a:gd name="T33" fmla="*/ 0 h 29"/>
                      <a:gd name="T34" fmla="*/ 0 w 401"/>
                      <a:gd name="T35" fmla="*/ 0 h 29"/>
                      <a:gd name="T36" fmla="*/ 0 w 401"/>
                      <a:gd name="T37" fmla="*/ 0 h 29"/>
                      <a:gd name="T38" fmla="*/ 0 w 401"/>
                      <a:gd name="T39" fmla="*/ 0 h 29"/>
                      <a:gd name="T40" fmla="*/ 0 w 401"/>
                      <a:gd name="T41" fmla="*/ 0 h 29"/>
                      <a:gd name="T42" fmla="*/ 0 w 401"/>
                      <a:gd name="T43" fmla="*/ 0 h 29"/>
                      <a:gd name="T44" fmla="*/ 0 w 401"/>
                      <a:gd name="T45" fmla="*/ 0 h 29"/>
                      <a:gd name="T46" fmla="*/ 0 w 401"/>
                      <a:gd name="T47" fmla="*/ 0 h 29"/>
                      <a:gd name="T48" fmla="*/ 0 w 401"/>
                      <a:gd name="T49" fmla="*/ 0 h 29"/>
                      <a:gd name="T50" fmla="*/ 0 w 401"/>
                      <a:gd name="T51" fmla="*/ 0 h 29"/>
                      <a:gd name="T52" fmla="*/ 0 w 401"/>
                      <a:gd name="T53" fmla="*/ 0 h 29"/>
                      <a:gd name="T54" fmla="*/ 0 w 401"/>
                      <a:gd name="T55" fmla="*/ 0 h 29"/>
                      <a:gd name="T56" fmla="*/ 0 w 401"/>
                      <a:gd name="T57" fmla="*/ 0 h 29"/>
                      <a:gd name="T58" fmla="*/ 0 w 401"/>
                      <a:gd name="T59" fmla="*/ 0 h 29"/>
                      <a:gd name="T60" fmla="*/ 0 w 401"/>
                      <a:gd name="T61" fmla="*/ 0 h 29"/>
                      <a:gd name="T62" fmla="*/ 0 w 401"/>
                      <a:gd name="T63" fmla="*/ 0 h 29"/>
                      <a:gd name="T64" fmla="*/ 0 w 401"/>
                      <a:gd name="T65" fmla="*/ 0 h 29"/>
                      <a:gd name="T66" fmla="*/ 0 w 401"/>
                      <a:gd name="T67" fmla="*/ 0 h 29"/>
                      <a:gd name="T68" fmla="*/ 0 w 401"/>
                      <a:gd name="T69" fmla="*/ 0 h 29"/>
                      <a:gd name="T70" fmla="*/ 0 w 401"/>
                      <a:gd name="T71" fmla="*/ 0 h 29"/>
                      <a:gd name="T72" fmla="*/ 0 w 401"/>
                      <a:gd name="T73" fmla="*/ 0 h 29"/>
                      <a:gd name="T74" fmla="*/ 0 w 401"/>
                      <a:gd name="T75" fmla="*/ 0 h 29"/>
                      <a:gd name="T76" fmla="*/ 0 w 401"/>
                      <a:gd name="T77" fmla="*/ 0 h 29"/>
                      <a:gd name="T78" fmla="*/ 0 w 401"/>
                      <a:gd name="T79" fmla="*/ 0 h 29"/>
                      <a:gd name="T80" fmla="*/ 0 w 401"/>
                      <a:gd name="T81" fmla="*/ 0 h 29"/>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401"/>
                      <a:gd name="T124" fmla="*/ 0 h 29"/>
                      <a:gd name="T125" fmla="*/ 401 w 401"/>
                      <a:gd name="T126" fmla="*/ 29 h 29"/>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401" h="29">
                        <a:moveTo>
                          <a:pt x="0" y="21"/>
                        </a:moveTo>
                        <a:lnTo>
                          <a:pt x="1" y="18"/>
                        </a:lnTo>
                        <a:lnTo>
                          <a:pt x="3" y="13"/>
                        </a:lnTo>
                        <a:lnTo>
                          <a:pt x="5" y="9"/>
                        </a:lnTo>
                        <a:lnTo>
                          <a:pt x="6" y="4"/>
                        </a:lnTo>
                        <a:lnTo>
                          <a:pt x="30" y="3"/>
                        </a:lnTo>
                        <a:lnTo>
                          <a:pt x="54" y="1"/>
                        </a:lnTo>
                        <a:lnTo>
                          <a:pt x="79" y="1"/>
                        </a:lnTo>
                        <a:lnTo>
                          <a:pt x="102" y="1"/>
                        </a:lnTo>
                        <a:lnTo>
                          <a:pt x="126" y="0"/>
                        </a:lnTo>
                        <a:lnTo>
                          <a:pt x="150" y="0"/>
                        </a:lnTo>
                        <a:lnTo>
                          <a:pt x="174" y="0"/>
                        </a:lnTo>
                        <a:lnTo>
                          <a:pt x="198" y="0"/>
                        </a:lnTo>
                        <a:lnTo>
                          <a:pt x="222" y="0"/>
                        </a:lnTo>
                        <a:lnTo>
                          <a:pt x="247" y="1"/>
                        </a:lnTo>
                        <a:lnTo>
                          <a:pt x="271" y="1"/>
                        </a:lnTo>
                        <a:lnTo>
                          <a:pt x="295" y="1"/>
                        </a:lnTo>
                        <a:lnTo>
                          <a:pt x="319" y="1"/>
                        </a:lnTo>
                        <a:lnTo>
                          <a:pt x="343" y="3"/>
                        </a:lnTo>
                        <a:lnTo>
                          <a:pt x="368" y="3"/>
                        </a:lnTo>
                        <a:lnTo>
                          <a:pt x="392" y="3"/>
                        </a:lnTo>
                        <a:lnTo>
                          <a:pt x="401" y="7"/>
                        </a:lnTo>
                        <a:lnTo>
                          <a:pt x="401" y="20"/>
                        </a:lnTo>
                        <a:lnTo>
                          <a:pt x="392" y="29"/>
                        </a:lnTo>
                        <a:lnTo>
                          <a:pt x="368" y="29"/>
                        </a:lnTo>
                        <a:lnTo>
                          <a:pt x="343" y="28"/>
                        </a:lnTo>
                        <a:lnTo>
                          <a:pt x="319" y="28"/>
                        </a:lnTo>
                        <a:lnTo>
                          <a:pt x="295" y="28"/>
                        </a:lnTo>
                        <a:lnTo>
                          <a:pt x="271" y="28"/>
                        </a:lnTo>
                        <a:lnTo>
                          <a:pt x="247" y="28"/>
                        </a:lnTo>
                        <a:lnTo>
                          <a:pt x="222" y="28"/>
                        </a:lnTo>
                        <a:lnTo>
                          <a:pt x="198" y="28"/>
                        </a:lnTo>
                        <a:lnTo>
                          <a:pt x="174" y="29"/>
                        </a:lnTo>
                        <a:lnTo>
                          <a:pt x="150" y="29"/>
                        </a:lnTo>
                        <a:lnTo>
                          <a:pt x="126" y="29"/>
                        </a:lnTo>
                        <a:lnTo>
                          <a:pt x="102" y="29"/>
                        </a:lnTo>
                        <a:lnTo>
                          <a:pt x="77" y="29"/>
                        </a:lnTo>
                        <a:lnTo>
                          <a:pt x="53" y="29"/>
                        </a:lnTo>
                        <a:lnTo>
                          <a:pt x="29" y="28"/>
                        </a:lnTo>
                        <a:lnTo>
                          <a:pt x="5" y="28"/>
                        </a:lnTo>
                        <a:lnTo>
                          <a:pt x="0" y="21"/>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3" name="Freeform 143"/>
                  <p:cNvSpPr>
                    <a:spLocks/>
                  </p:cNvSpPr>
                  <p:nvPr/>
                </p:nvSpPr>
                <p:spPr bwMode="auto">
                  <a:xfrm>
                    <a:off x="2816" y="872"/>
                    <a:ext cx="110" cy="142"/>
                  </a:xfrm>
                  <a:custGeom>
                    <a:avLst/>
                    <a:gdLst>
                      <a:gd name="T0" fmla="*/ 0 w 220"/>
                      <a:gd name="T1" fmla="*/ 0 h 285"/>
                      <a:gd name="T2" fmla="*/ 1 w 220"/>
                      <a:gd name="T3" fmla="*/ 0 h 285"/>
                      <a:gd name="T4" fmla="*/ 1 w 220"/>
                      <a:gd name="T5" fmla="*/ 0 h 285"/>
                      <a:gd name="T6" fmla="*/ 1 w 220"/>
                      <a:gd name="T7" fmla="*/ 0 h 285"/>
                      <a:gd name="T8" fmla="*/ 1 w 220"/>
                      <a:gd name="T9" fmla="*/ 0 h 285"/>
                      <a:gd name="T10" fmla="*/ 1 w 220"/>
                      <a:gd name="T11" fmla="*/ 0 h 285"/>
                      <a:gd name="T12" fmla="*/ 1 w 220"/>
                      <a:gd name="T13" fmla="*/ 0 h 285"/>
                      <a:gd name="T14" fmla="*/ 1 w 220"/>
                      <a:gd name="T15" fmla="*/ 0 h 285"/>
                      <a:gd name="T16" fmla="*/ 1 w 220"/>
                      <a:gd name="T17" fmla="*/ 0 h 285"/>
                      <a:gd name="T18" fmla="*/ 1 w 220"/>
                      <a:gd name="T19" fmla="*/ 0 h 285"/>
                      <a:gd name="T20" fmla="*/ 1 w 220"/>
                      <a:gd name="T21" fmla="*/ 0 h 285"/>
                      <a:gd name="T22" fmla="*/ 1 w 220"/>
                      <a:gd name="T23" fmla="*/ 0 h 285"/>
                      <a:gd name="T24" fmla="*/ 1 w 220"/>
                      <a:gd name="T25" fmla="*/ 0 h 285"/>
                      <a:gd name="T26" fmla="*/ 1 w 220"/>
                      <a:gd name="T27" fmla="*/ 0 h 285"/>
                      <a:gd name="T28" fmla="*/ 1 w 220"/>
                      <a:gd name="T29" fmla="*/ 0 h 285"/>
                      <a:gd name="T30" fmla="*/ 1 w 220"/>
                      <a:gd name="T31" fmla="*/ 0 h 285"/>
                      <a:gd name="T32" fmla="*/ 1 w 220"/>
                      <a:gd name="T33" fmla="*/ 0 h 285"/>
                      <a:gd name="T34" fmla="*/ 1 w 220"/>
                      <a:gd name="T35" fmla="*/ 0 h 285"/>
                      <a:gd name="T36" fmla="*/ 1 w 220"/>
                      <a:gd name="T37" fmla="*/ 0 h 285"/>
                      <a:gd name="T38" fmla="*/ 1 w 220"/>
                      <a:gd name="T39" fmla="*/ 0 h 285"/>
                      <a:gd name="T40" fmla="*/ 1 w 220"/>
                      <a:gd name="T41" fmla="*/ 0 h 285"/>
                      <a:gd name="T42" fmla="*/ 1 w 220"/>
                      <a:gd name="T43" fmla="*/ 0 h 285"/>
                      <a:gd name="T44" fmla="*/ 1 w 220"/>
                      <a:gd name="T45" fmla="*/ 0 h 285"/>
                      <a:gd name="T46" fmla="*/ 1 w 220"/>
                      <a:gd name="T47" fmla="*/ 0 h 285"/>
                      <a:gd name="T48" fmla="*/ 1 w 220"/>
                      <a:gd name="T49" fmla="*/ 0 h 285"/>
                      <a:gd name="T50" fmla="*/ 1 w 220"/>
                      <a:gd name="T51" fmla="*/ 0 h 285"/>
                      <a:gd name="T52" fmla="*/ 1 w 220"/>
                      <a:gd name="T53" fmla="*/ 0 h 285"/>
                      <a:gd name="T54" fmla="*/ 1 w 220"/>
                      <a:gd name="T55" fmla="*/ 0 h 285"/>
                      <a:gd name="T56" fmla="*/ 1 w 220"/>
                      <a:gd name="T57" fmla="*/ 0 h 285"/>
                      <a:gd name="T58" fmla="*/ 1 w 220"/>
                      <a:gd name="T59" fmla="*/ 0 h 285"/>
                      <a:gd name="T60" fmla="*/ 1 w 220"/>
                      <a:gd name="T61" fmla="*/ 0 h 285"/>
                      <a:gd name="T62" fmla="*/ 1 w 220"/>
                      <a:gd name="T63" fmla="*/ 0 h 285"/>
                      <a:gd name="T64" fmla="*/ 1 w 220"/>
                      <a:gd name="T65" fmla="*/ 0 h 285"/>
                      <a:gd name="T66" fmla="*/ 1 w 220"/>
                      <a:gd name="T67" fmla="*/ 0 h 285"/>
                      <a:gd name="T68" fmla="*/ 1 w 220"/>
                      <a:gd name="T69" fmla="*/ 0 h 285"/>
                      <a:gd name="T70" fmla="*/ 1 w 220"/>
                      <a:gd name="T71" fmla="*/ 0 h 285"/>
                      <a:gd name="T72" fmla="*/ 1 w 220"/>
                      <a:gd name="T73" fmla="*/ 0 h 285"/>
                      <a:gd name="T74" fmla="*/ 1 w 220"/>
                      <a:gd name="T75" fmla="*/ 0 h 285"/>
                      <a:gd name="T76" fmla="*/ 1 w 220"/>
                      <a:gd name="T77" fmla="*/ 0 h 285"/>
                      <a:gd name="T78" fmla="*/ 1 w 220"/>
                      <a:gd name="T79" fmla="*/ 0 h 285"/>
                      <a:gd name="T80" fmla="*/ 1 w 220"/>
                      <a:gd name="T81" fmla="*/ 0 h 285"/>
                      <a:gd name="T82" fmla="*/ 1 w 220"/>
                      <a:gd name="T83" fmla="*/ 0 h 285"/>
                      <a:gd name="T84" fmla="*/ 1 w 220"/>
                      <a:gd name="T85" fmla="*/ 0 h 285"/>
                      <a:gd name="T86" fmla="*/ 1 w 220"/>
                      <a:gd name="T87" fmla="*/ 0 h 285"/>
                      <a:gd name="T88" fmla="*/ 1 w 220"/>
                      <a:gd name="T89" fmla="*/ 0 h 285"/>
                      <a:gd name="T90" fmla="*/ 1 w 220"/>
                      <a:gd name="T91" fmla="*/ 0 h 285"/>
                      <a:gd name="T92" fmla="*/ 1 w 220"/>
                      <a:gd name="T93" fmla="*/ 0 h 285"/>
                      <a:gd name="T94" fmla="*/ 1 w 220"/>
                      <a:gd name="T95" fmla="*/ 0 h 285"/>
                      <a:gd name="T96" fmla="*/ 1 w 220"/>
                      <a:gd name="T97" fmla="*/ 0 h 285"/>
                      <a:gd name="T98" fmla="*/ 1 w 220"/>
                      <a:gd name="T99" fmla="*/ 0 h 285"/>
                      <a:gd name="T100" fmla="*/ 1 w 220"/>
                      <a:gd name="T101" fmla="*/ 0 h 285"/>
                      <a:gd name="T102" fmla="*/ 1 w 220"/>
                      <a:gd name="T103" fmla="*/ 0 h 285"/>
                      <a:gd name="T104" fmla="*/ 1 w 220"/>
                      <a:gd name="T105" fmla="*/ 0 h 285"/>
                      <a:gd name="T106" fmla="*/ 1 w 220"/>
                      <a:gd name="T107" fmla="*/ 0 h 285"/>
                      <a:gd name="T108" fmla="*/ 1 w 220"/>
                      <a:gd name="T109" fmla="*/ 0 h 285"/>
                      <a:gd name="T110" fmla="*/ 1 w 220"/>
                      <a:gd name="T111" fmla="*/ 0 h 285"/>
                      <a:gd name="T112" fmla="*/ 1 w 220"/>
                      <a:gd name="T113" fmla="*/ 0 h 285"/>
                      <a:gd name="T114" fmla="*/ 1 w 220"/>
                      <a:gd name="T115" fmla="*/ 0 h 285"/>
                      <a:gd name="T116" fmla="*/ 1 w 220"/>
                      <a:gd name="T117" fmla="*/ 0 h 285"/>
                      <a:gd name="T118" fmla="*/ 1 w 220"/>
                      <a:gd name="T119" fmla="*/ 0 h 285"/>
                      <a:gd name="T120" fmla="*/ 0 w 220"/>
                      <a:gd name="T121" fmla="*/ 0 h 28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0"/>
                      <a:gd name="T184" fmla="*/ 0 h 285"/>
                      <a:gd name="T185" fmla="*/ 220 w 220"/>
                      <a:gd name="T186" fmla="*/ 285 h 285"/>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0" h="285">
                        <a:moveTo>
                          <a:pt x="0" y="54"/>
                        </a:moveTo>
                        <a:lnTo>
                          <a:pt x="2" y="45"/>
                        </a:lnTo>
                        <a:lnTo>
                          <a:pt x="6" y="36"/>
                        </a:lnTo>
                        <a:lnTo>
                          <a:pt x="10" y="27"/>
                        </a:lnTo>
                        <a:lnTo>
                          <a:pt x="16" y="18"/>
                        </a:lnTo>
                        <a:lnTo>
                          <a:pt x="19" y="15"/>
                        </a:lnTo>
                        <a:lnTo>
                          <a:pt x="23" y="13"/>
                        </a:lnTo>
                        <a:lnTo>
                          <a:pt x="28" y="12"/>
                        </a:lnTo>
                        <a:lnTo>
                          <a:pt x="32" y="10"/>
                        </a:lnTo>
                        <a:lnTo>
                          <a:pt x="37" y="7"/>
                        </a:lnTo>
                        <a:lnTo>
                          <a:pt x="43" y="5"/>
                        </a:lnTo>
                        <a:lnTo>
                          <a:pt x="47" y="3"/>
                        </a:lnTo>
                        <a:lnTo>
                          <a:pt x="53" y="0"/>
                        </a:lnTo>
                        <a:lnTo>
                          <a:pt x="60" y="0"/>
                        </a:lnTo>
                        <a:lnTo>
                          <a:pt x="67" y="0"/>
                        </a:lnTo>
                        <a:lnTo>
                          <a:pt x="75" y="0"/>
                        </a:lnTo>
                        <a:lnTo>
                          <a:pt x="84" y="0"/>
                        </a:lnTo>
                        <a:lnTo>
                          <a:pt x="105" y="8"/>
                        </a:lnTo>
                        <a:lnTo>
                          <a:pt x="123" y="21"/>
                        </a:lnTo>
                        <a:lnTo>
                          <a:pt x="139" y="35"/>
                        </a:lnTo>
                        <a:lnTo>
                          <a:pt x="154" y="51"/>
                        </a:lnTo>
                        <a:lnTo>
                          <a:pt x="168" y="68"/>
                        </a:lnTo>
                        <a:lnTo>
                          <a:pt x="180" y="88"/>
                        </a:lnTo>
                        <a:lnTo>
                          <a:pt x="191" y="106"/>
                        </a:lnTo>
                        <a:lnTo>
                          <a:pt x="200" y="126"/>
                        </a:lnTo>
                        <a:lnTo>
                          <a:pt x="210" y="150"/>
                        </a:lnTo>
                        <a:lnTo>
                          <a:pt x="216" y="175"/>
                        </a:lnTo>
                        <a:lnTo>
                          <a:pt x="220" y="203"/>
                        </a:lnTo>
                        <a:lnTo>
                          <a:pt x="220" y="229"/>
                        </a:lnTo>
                        <a:lnTo>
                          <a:pt x="216" y="239"/>
                        </a:lnTo>
                        <a:lnTo>
                          <a:pt x="213" y="248"/>
                        </a:lnTo>
                        <a:lnTo>
                          <a:pt x="208" y="258"/>
                        </a:lnTo>
                        <a:lnTo>
                          <a:pt x="204" y="267"/>
                        </a:lnTo>
                        <a:lnTo>
                          <a:pt x="195" y="273"/>
                        </a:lnTo>
                        <a:lnTo>
                          <a:pt x="184" y="279"/>
                        </a:lnTo>
                        <a:lnTo>
                          <a:pt x="173" y="282"/>
                        </a:lnTo>
                        <a:lnTo>
                          <a:pt x="161" y="284"/>
                        </a:lnTo>
                        <a:lnTo>
                          <a:pt x="148" y="285"/>
                        </a:lnTo>
                        <a:lnTo>
                          <a:pt x="136" y="284"/>
                        </a:lnTo>
                        <a:lnTo>
                          <a:pt x="123" y="280"/>
                        </a:lnTo>
                        <a:lnTo>
                          <a:pt x="112" y="275"/>
                        </a:lnTo>
                        <a:lnTo>
                          <a:pt x="106" y="274"/>
                        </a:lnTo>
                        <a:lnTo>
                          <a:pt x="102" y="272"/>
                        </a:lnTo>
                        <a:lnTo>
                          <a:pt x="98" y="270"/>
                        </a:lnTo>
                        <a:lnTo>
                          <a:pt x="92" y="266"/>
                        </a:lnTo>
                        <a:lnTo>
                          <a:pt x="86" y="261"/>
                        </a:lnTo>
                        <a:lnTo>
                          <a:pt x="81" y="254"/>
                        </a:lnTo>
                        <a:lnTo>
                          <a:pt x="75" y="247"/>
                        </a:lnTo>
                        <a:lnTo>
                          <a:pt x="69" y="240"/>
                        </a:lnTo>
                        <a:lnTo>
                          <a:pt x="63" y="232"/>
                        </a:lnTo>
                        <a:lnTo>
                          <a:pt x="59" y="224"/>
                        </a:lnTo>
                        <a:lnTo>
                          <a:pt x="54" y="216"/>
                        </a:lnTo>
                        <a:lnTo>
                          <a:pt x="49" y="208"/>
                        </a:lnTo>
                        <a:lnTo>
                          <a:pt x="46" y="201"/>
                        </a:lnTo>
                        <a:lnTo>
                          <a:pt x="41" y="194"/>
                        </a:lnTo>
                        <a:lnTo>
                          <a:pt x="36" y="188"/>
                        </a:lnTo>
                        <a:lnTo>
                          <a:pt x="30" y="181"/>
                        </a:lnTo>
                        <a:lnTo>
                          <a:pt x="21" y="151"/>
                        </a:lnTo>
                        <a:lnTo>
                          <a:pt x="11" y="120"/>
                        </a:lnTo>
                        <a:lnTo>
                          <a:pt x="3" y="88"/>
                        </a:lnTo>
                        <a:lnTo>
                          <a:pt x="0" y="5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4" name="Freeform 144"/>
                  <p:cNvSpPr>
                    <a:spLocks/>
                  </p:cNvSpPr>
                  <p:nvPr/>
                </p:nvSpPr>
                <p:spPr bwMode="auto">
                  <a:xfrm>
                    <a:off x="2853" y="912"/>
                    <a:ext cx="39" cy="63"/>
                  </a:xfrm>
                  <a:custGeom>
                    <a:avLst/>
                    <a:gdLst>
                      <a:gd name="T0" fmla="*/ 0 w 78"/>
                      <a:gd name="T1" fmla="*/ 1 h 125"/>
                      <a:gd name="T2" fmla="*/ 1 w 78"/>
                      <a:gd name="T3" fmla="*/ 1 h 125"/>
                      <a:gd name="T4" fmla="*/ 1 w 78"/>
                      <a:gd name="T5" fmla="*/ 1 h 125"/>
                      <a:gd name="T6" fmla="*/ 1 w 78"/>
                      <a:gd name="T7" fmla="*/ 1 h 125"/>
                      <a:gd name="T8" fmla="*/ 1 w 78"/>
                      <a:gd name="T9" fmla="*/ 0 h 125"/>
                      <a:gd name="T10" fmla="*/ 1 w 78"/>
                      <a:gd name="T11" fmla="*/ 0 h 125"/>
                      <a:gd name="T12" fmla="*/ 1 w 78"/>
                      <a:gd name="T13" fmla="*/ 1 h 125"/>
                      <a:gd name="T14" fmla="*/ 1 w 78"/>
                      <a:gd name="T15" fmla="*/ 1 h 125"/>
                      <a:gd name="T16" fmla="*/ 1 w 78"/>
                      <a:gd name="T17" fmla="*/ 1 h 125"/>
                      <a:gd name="T18" fmla="*/ 1 w 78"/>
                      <a:gd name="T19" fmla="*/ 1 h 125"/>
                      <a:gd name="T20" fmla="*/ 1 w 78"/>
                      <a:gd name="T21" fmla="*/ 1 h 125"/>
                      <a:gd name="T22" fmla="*/ 1 w 78"/>
                      <a:gd name="T23" fmla="*/ 1 h 125"/>
                      <a:gd name="T24" fmla="*/ 1 w 78"/>
                      <a:gd name="T25" fmla="*/ 1 h 125"/>
                      <a:gd name="T26" fmla="*/ 1 w 78"/>
                      <a:gd name="T27" fmla="*/ 1 h 125"/>
                      <a:gd name="T28" fmla="*/ 1 w 78"/>
                      <a:gd name="T29" fmla="*/ 1 h 125"/>
                      <a:gd name="T30" fmla="*/ 1 w 78"/>
                      <a:gd name="T31" fmla="*/ 1 h 125"/>
                      <a:gd name="T32" fmla="*/ 1 w 78"/>
                      <a:gd name="T33" fmla="*/ 1 h 125"/>
                      <a:gd name="T34" fmla="*/ 1 w 78"/>
                      <a:gd name="T35" fmla="*/ 1 h 125"/>
                      <a:gd name="T36" fmla="*/ 1 w 78"/>
                      <a:gd name="T37" fmla="*/ 1 h 125"/>
                      <a:gd name="T38" fmla="*/ 1 w 78"/>
                      <a:gd name="T39" fmla="*/ 1 h 125"/>
                      <a:gd name="T40" fmla="*/ 1 w 78"/>
                      <a:gd name="T41" fmla="*/ 1 h 125"/>
                      <a:gd name="T42" fmla="*/ 1 w 78"/>
                      <a:gd name="T43" fmla="*/ 1 h 125"/>
                      <a:gd name="T44" fmla="*/ 1 w 78"/>
                      <a:gd name="T45" fmla="*/ 1 h 125"/>
                      <a:gd name="T46" fmla="*/ 1 w 78"/>
                      <a:gd name="T47" fmla="*/ 1 h 125"/>
                      <a:gd name="T48" fmla="*/ 1 w 78"/>
                      <a:gd name="T49" fmla="*/ 1 h 125"/>
                      <a:gd name="T50" fmla="*/ 1 w 78"/>
                      <a:gd name="T51" fmla="*/ 1 h 125"/>
                      <a:gd name="T52" fmla="*/ 1 w 78"/>
                      <a:gd name="T53" fmla="*/ 1 h 125"/>
                      <a:gd name="T54" fmla="*/ 1 w 78"/>
                      <a:gd name="T55" fmla="*/ 1 h 125"/>
                      <a:gd name="T56" fmla="*/ 1 w 78"/>
                      <a:gd name="T57" fmla="*/ 1 h 125"/>
                      <a:gd name="T58" fmla="*/ 1 w 78"/>
                      <a:gd name="T59" fmla="*/ 1 h 125"/>
                      <a:gd name="T60" fmla="*/ 1 w 78"/>
                      <a:gd name="T61" fmla="*/ 1 h 125"/>
                      <a:gd name="T62" fmla="*/ 1 w 78"/>
                      <a:gd name="T63" fmla="*/ 1 h 125"/>
                      <a:gd name="T64" fmla="*/ 1 w 78"/>
                      <a:gd name="T65" fmla="*/ 1 h 125"/>
                      <a:gd name="T66" fmla="*/ 0 w 78"/>
                      <a:gd name="T67" fmla="*/ 1 h 125"/>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78"/>
                      <a:gd name="T103" fmla="*/ 0 h 125"/>
                      <a:gd name="T104" fmla="*/ 78 w 78"/>
                      <a:gd name="T105" fmla="*/ 125 h 125"/>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78" h="125">
                        <a:moveTo>
                          <a:pt x="0" y="17"/>
                        </a:moveTo>
                        <a:lnTo>
                          <a:pt x="1" y="14"/>
                        </a:lnTo>
                        <a:lnTo>
                          <a:pt x="3" y="8"/>
                        </a:lnTo>
                        <a:lnTo>
                          <a:pt x="5" y="3"/>
                        </a:lnTo>
                        <a:lnTo>
                          <a:pt x="9" y="0"/>
                        </a:lnTo>
                        <a:lnTo>
                          <a:pt x="27" y="0"/>
                        </a:lnTo>
                        <a:lnTo>
                          <a:pt x="36" y="11"/>
                        </a:lnTo>
                        <a:lnTo>
                          <a:pt x="41" y="17"/>
                        </a:lnTo>
                        <a:lnTo>
                          <a:pt x="46" y="25"/>
                        </a:lnTo>
                        <a:lnTo>
                          <a:pt x="50" y="33"/>
                        </a:lnTo>
                        <a:lnTo>
                          <a:pt x="54" y="41"/>
                        </a:lnTo>
                        <a:lnTo>
                          <a:pt x="58" y="51"/>
                        </a:lnTo>
                        <a:lnTo>
                          <a:pt x="62" y="60"/>
                        </a:lnTo>
                        <a:lnTo>
                          <a:pt x="66" y="68"/>
                        </a:lnTo>
                        <a:lnTo>
                          <a:pt x="72" y="76"/>
                        </a:lnTo>
                        <a:lnTo>
                          <a:pt x="78" y="100"/>
                        </a:lnTo>
                        <a:lnTo>
                          <a:pt x="76" y="106"/>
                        </a:lnTo>
                        <a:lnTo>
                          <a:pt x="73" y="113"/>
                        </a:lnTo>
                        <a:lnTo>
                          <a:pt x="71" y="118"/>
                        </a:lnTo>
                        <a:lnTo>
                          <a:pt x="69" y="125"/>
                        </a:lnTo>
                        <a:lnTo>
                          <a:pt x="58" y="125"/>
                        </a:lnTo>
                        <a:lnTo>
                          <a:pt x="53" y="121"/>
                        </a:lnTo>
                        <a:lnTo>
                          <a:pt x="48" y="115"/>
                        </a:lnTo>
                        <a:lnTo>
                          <a:pt x="43" y="108"/>
                        </a:lnTo>
                        <a:lnTo>
                          <a:pt x="38" y="102"/>
                        </a:lnTo>
                        <a:lnTo>
                          <a:pt x="33" y="94"/>
                        </a:lnTo>
                        <a:lnTo>
                          <a:pt x="27" y="86"/>
                        </a:lnTo>
                        <a:lnTo>
                          <a:pt x="23" y="77"/>
                        </a:lnTo>
                        <a:lnTo>
                          <a:pt x="18" y="69"/>
                        </a:lnTo>
                        <a:lnTo>
                          <a:pt x="13" y="59"/>
                        </a:lnTo>
                        <a:lnTo>
                          <a:pt x="9" y="49"/>
                        </a:lnTo>
                        <a:lnTo>
                          <a:pt x="4" y="39"/>
                        </a:lnTo>
                        <a:lnTo>
                          <a:pt x="1" y="29"/>
                        </a:lnTo>
                        <a:lnTo>
                          <a:pt x="0" y="17"/>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5" name="Freeform 145"/>
                  <p:cNvSpPr>
                    <a:spLocks/>
                  </p:cNvSpPr>
                  <p:nvPr/>
                </p:nvSpPr>
                <p:spPr bwMode="auto">
                  <a:xfrm>
                    <a:off x="2861" y="921"/>
                    <a:ext cx="25" cy="42"/>
                  </a:xfrm>
                  <a:custGeom>
                    <a:avLst/>
                    <a:gdLst>
                      <a:gd name="T0" fmla="*/ 0 w 49"/>
                      <a:gd name="T1" fmla="*/ 0 h 83"/>
                      <a:gd name="T2" fmla="*/ 1 w 49"/>
                      <a:gd name="T3" fmla="*/ 0 h 83"/>
                      <a:gd name="T4" fmla="*/ 1 w 49"/>
                      <a:gd name="T5" fmla="*/ 1 h 83"/>
                      <a:gd name="T6" fmla="*/ 1 w 49"/>
                      <a:gd name="T7" fmla="*/ 1 h 83"/>
                      <a:gd name="T8" fmla="*/ 1 w 49"/>
                      <a:gd name="T9" fmla="*/ 1 h 83"/>
                      <a:gd name="T10" fmla="*/ 1 w 49"/>
                      <a:gd name="T11" fmla="*/ 1 h 83"/>
                      <a:gd name="T12" fmla="*/ 1 w 49"/>
                      <a:gd name="T13" fmla="*/ 1 h 83"/>
                      <a:gd name="T14" fmla="*/ 1 w 49"/>
                      <a:gd name="T15" fmla="*/ 1 h 83"/>
                      <a:gd name="T16" fmla="*/ 1 w 49"/>
                      <a:gd name="T17" fmla="*/ 1 h 83"/>
                      <a:gd name="T18" fmla="*/ 1 w 49"/>
                      <a:gd name="T19" fmla="*/ 1 h 83"/>
                      <a:gd name="T20" fmla="*/ 1 w 49"/>
                      <a:gd name="T21" fmla="*/ 1 h 83"/>
                      <a:gd name="T22" fmla="*/ 1 w 49"/>
                      <a:gd name="T23" fmla="*/ 1 h 83"/>
                      <a:gd name="T24" fmla="*/ 1 w 49"/>
                      <a:gd name="T25" fmla="*/ 1 h 83"/>
                      <a:gd name="T26" fmla="*/ 1 w 49"/>
                      <a:gd name="T27" fmla="*/ 1 h 83"/>
                      <a:gd name="T28" fmla="*/ 1 w 49"/>
                      <a:gd name="T29" fmla="*/ 1 h 83"/>
                      <a:gd name="T30" fmla="*/ 1 w 49"/>
                      <a:gd name="T31" fmla="*/ 1 h 83"/>
                      <a:gd name="T32" fmla="*/ 1 w 49"/>
                      <a:gd name="T33" fmla="*/ 1 h 83"/>
                      <a:gd name="T34" fmla="*/ 1 w 49"/>
                      <a:gd name="T35" fmla="*/ 1 h 83"/>
                      <a:gd name="T36" fmla="*/ 0 w 49"/>
                      <a:gd name="T37" fmla="*/ 0 h 83"/>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49"/>
                      <a:gd name="T58" fmla="*/ 0 h 83"/>
                      <a:gd name="T59" fmla="*/ 49 w 49"/>
                      <a:gd name="T60" fmla="*/ 83 h 83"/>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49" h="83">
                        <a:moveTo>
                          <a:pt x="0" y="0"/>
                        </a:moveTo>
                        <a:lnTo>
                          <a:pt x="7" y="0"/>
                        </a:lnTo>
                        <a:lnTo>
                          <a:pt x="17" y="7"/>
                        </a:lnTo>
                        <a:lnTo>
                          <a:pt x="24" y="21"/>
                        </a:lnTo>
                        <a:lnTo>
                          <a:pt x="31" y="35"/>
                        </a:lnTo>
                        <a:lnTo>
                          <a:pt x="40" y="49"/>
                        </a:lnTo>
                        <a:lnTo>
                          <a:pt x="49" y="62"/>
                        </a:lnTo>
                        <a:lnTo>
                          <a:pt x="49" y="67"/>
                        </a:lnTo>
                        <a:lnTo>
                          <a:pt x="49" y="74"/>
                        </a:lnTo>
                        <a:lnTo>
                          <a:pt x="47" y="81"/>
                        </a:lnTo>
                        <a:lnTo>
                          <a:pt x="41" y="83"/>
                        </a:lnTo>
                        <a:lnTo>
                          <a:pt x="34" y="74"/>
                        </a:lnTo>
                        <a:lnTo>
                          <a:pt x="27" y="66"/>
                        </a:lnTo>
                        <a:lnTo>
                          <a:pt x="22" y="57"/>
                        </a:lnTo>
                        <a:lnTo>
                          <a:pt x="16" y="46"/>
                        </a:lnTo>
                        <a:lnTo>
                          <a:pt x="11" y="36"/>
                        </a:lnTo>
                        <a:lnTo>
                          <a:pt x="7" y="26"/>
                        </a:lnTo>
                        <a:lnTo>
                          <a:pt x="3" y="13"/>
                        </a:lnTo>
                        <a:lnTo>
                          <a:pt x="0" y="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6" name="Freeform 146"/>
                  <p:cNvSpPr>
                    <a:spLocks/>
                  </p:cNvSpPr>
                  <p:nvPr/>
                </p:nvSpPr>
                <p:spPr bwMode="auto">
                  <a:xfrm>
                    <a:off x="2962" y="924"/>
                    <a:ext cx="74" cy="39"/>
                  </a:xfrm>
                  <a:custGeom>
                    <a:avLst/>
                    <a:gdLst>
                      <a:gd name="T0" fmla="*/ 0 w 150"/>
                      <a:gd name="T1" fmla="*/ 1 h 77"/>
                      <a:gd name="T2" fmla="*/ 0 w 150"/>
                      <a:gd name="T3" fmla="*/ 1 h 77"/>
                      <a:gd name="T4" fmla="*/ 0 w 150"/>
                      <a:gd name="T5" fmla="*/ 1 h 77"/>
                      <a:gd name="T6" fmla="*/ 0 w 150"/>
                      <a:gd name="T7" fmla="*/ 1 h 77"/>
                      <a:gd name="T8" fmla="*/ 0 w 150"/>
                      <a:gd name="T9" fmla="*/ 1 h 77"/>
                      <a:gd name="T10" fmla="*/ 0 w 150"/>
                      <a:gd name="T11" fmla="*/ 1 h 77"/>
                      <a:gd name="T12" fmla="*/ 0 w 150"/>
                      <a:gd name="T13" fmla="*/ 1 h 77"/>
                      <a:gd name="T14" fmla="*/ 0 w 150"/>
                      <a:gd name="T15" fmla="*/ 1 h 77"/>
                      <a:gd name="T16" fmla="*/ 0 w 150"/>
                      <a:gd name="T17" fmla="*/ 1 h 77"/>
                      <a:gd name="T18" fmla="*/ 0 w 150"/>
                      <a:gd name="T19" fmla="*/ 1 h 77"/>
                      <a:gd name="T20" fmla="*/ 0 w 150"/>
                      <a:gd name="T21" fmla="*/ 1 h 77"/>
                      <a:gd name="T22" fmla="*/ 0 w 150"/>
                      <a:gd name="T23" fmla="*/ 1 h 77"/>
                      <a:gd name="T24" fmla="*/ 0 w 150"/>
                      <a:gd name="T25" fmla="*/ 1 h 77"/>
                      <a:gd name="T26" fmla="*/ 0 w 150"/>
                      <a:gd name="T27" fmla="*/ 0 h 77"/>
                      <a:gd name="T28" fmla="*/ 0 w 150"/>
                      <a:gd name="T29" fmla="*/ 1 h 77"/>
                      <a:gd name="T30" fmla="*/ 0 w 150"/>
                      <a:gd name="T31" fmla="*/ 1 h 77"/>
                      <a:gd name="T32" fmla="*/ 0 w 150"/>
                      <a:gd name="T33" fmla="*/ 1 h 77"/>
                      <a:gd name="T34" fmla="*/ 0 w 150"/>
                      <a:gd name="T35" fmla="*/ 1 h 77"/>
                      <a:gd name="T36" fmla="*/ 0 w 150"/>
                      <a:gd name="T37" fmla="*/ 1 h 77"/>
                      <a:gd name="T38" fmla="*/ 0 w 150"/>
                      <a:gd name="T39" fmla="*/ 1 h 77"/>
                      <a:gd name="T40" fmla="*/ 0 w 150"/>
                      <a:gd name="T41" fmla="*/ 1 h 77"/>
                      <a:gd name="T42" fmla="*/ 0 w 150"/>
                      <a:gd name="T43" fmla="*/ 1 h 77"/>
                      <a:gd name="T44" fmla="*/ 0 w 150"/>
                      <a:gd name="T45" fmla="*/ 1 h 77"/>
                      <a:gd name="T46" fmla="*/ 0 w 150"/>
                      <a:gd name="T47" fmla="*/ 1 h 77"/>
                      <a:gd name="T48" fmla="*/ 0 w 150"/>
                      <a:gd name="T49" fmla="*/ 1 h 77"/>
                      <a:gd name="T50" fmla="*/ 0 w 150"/>
                      <a:gd name="T51" fmla="*/ 1 h 77"/>
                      <a:gd name="T52" fmla="*/ 0 w 150"/>
                      <a:gd name="T53" fmla="*/ 1 h 77"/>
                      <a:gd name="T54" fmla="*/ 0 w 150"/>
                      <a:gd name="T55" fmla="*/ 1 h 77"/>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50"/>
                      <a:gd name="T85" fmla="*/ 0 h 77"/>
                      <a:gd name="T86" fmla="*/ 150 w 150"/>
                      <a:gd name="T87" fmla="*/ 77 h 77"/>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50" h="77">
                        <a:moveTo>
                          <a:pt x="0" y="48"/>
                        </a:moveTo>
                        <a:lnTo>
                          <a:pt x="2" y="43"/>
                        </a:lnTo>
                        <a:lnTo>
                          <a:pt x="2" y="36"/>
                        </a:lnTo>
                        <a:lnTo>
                          <a:pt x="1" y="29"/>
                        </a:lnTo>
                        <a:lnTo>
                          <a:pt x="2" y="22"/>
                        </a:lnTo>
                        <a:lnTo>
                          <a:pt x="14" y="14"/>
                        </a:lnTo>
                        <a:lnTo>
                          <a:pt x="30" y="14"/>
                        </a:lnTo>
                        <a:lnTo>
                          <a:pt x="46" y="13"/>
                        </a:lnTo>
                        <a:lnTo>
                          <a:pt x="62" y="10"/>
                        </a:lnTo>
                        <a:lnTo>
                          <a:pt x="78" y="8"/>
                        </a:lnTo>
                        <a:lnTo>
                          <a:pt x="95" y="6"/>
                        </a:lnTo>
                        <a:lnTo>
                          <a:pt x="111" y="3"/>
                        </a:lnTo>
                        <a:lnTo>
                          <a:pt x="127" y="1"/>
                        </a:lnTo>
                        <a:lnTo>
                          <a:pt x="143" y="0"/>
                        </a:lnTo>
                        <a:lnTo>
                          <a:pt x="150" y="9"/>
                        </a:lnTo>
                        <a:lnTo>
                          <a:pt x="148" y="25"/>
                        </a:lnTo>
                        <a:lnTo>
                          <a:pt x="144" y="40"/>
                        </a:lnTo>
                        <a:lnTo>
                          <a:pt x="138" y="56"/>
                        </a:lnTo>
                        <a:lnTo>
                          <a:pt x="133" y="72"/>
                        </a:lnTo>
                        <a:lnTo>
                          <a:pt x="116" y="75"/>
                        </a:lnTo>
                        <a:lnTo>
                          <a:pt x="100" y="77"/>
                        </a:lnTo>
                        <a:lnTo>
                          <a:pt x="83" y="77"/>
                        </a:lnTo>
                        <a:lnTo>
                          <a:pt x="67" y="76"/>
                        </a:lnTo>
                        <a:lnTo>
                          <a:pt x="50" y="75"/>
                        </a:lnTo>
                        <a:lnTo>
                          <a:pt x="32" y="72"/>
                        </a:lnTo>
                        <a:lnTo>
                          <a:pt x="16" y="70"/>
                        </a:lnTo>
                        <a:lnTo>
                          <a:pt x="0" y="68"/>
                        </a:lnTo>
                        <a:lnTo>
                          <a:pt x="0" y="48"/>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7" name="Freeform 147"/>
                  <p:cNvSpPr>
                    <a:spLocks/>
                  </p:cNvSpPr>
                  <p:nvPr/>
                </p:nvSpPr>
                <p:spPr bwMode="auto">
                  <a:xfrm>
                    <a:off x="2970" y="932"/>
                    <a:ext cx="56" cy="24"/>
                  </a:xfrm>
                  <a:custGeom>
                    <a:avLst/>
                    <a:gdLst>
                      <a:gd name="T0" fmla="*/ 0 w 113"/>
                      <a:gd name="T1" fmla="*/ 1 h 47"/>
                      <a:gd name="T2" fmla="*/ 0 w 113"/>
                      <a:gd name="T3" fmla="*/ 1 h 47"/>
                      <a:gd name="T4" fmla="*/ 0 w 113"/>
                      <a:gd name="T5" fmla="*/ 1 h 47"/>
                      <a:gd name="T6" fmla="*/ 0 w 113"/>
                      <a:gd name="T7" fmla="*/ 1 h 47"/>
                      <a:gd name="T8" fmla="*/ 0 w 113"/>
                      <a:gd name="T9" fmla="*/ 1 h 47"/>
                      <a:gd name="T10" fmla="*/ 0 w 113"/>
                      <a:gd name="T11" fmla="*/ 1 h 47"/>
                      <a:gd name="T12" fmla="*/ 0 w 113"/>
                      <a:gd name="T13" fmla="*/ 1 h 47"/>
                      <a:gd name="T14" fmla="*/ 0 w 113"/>
                      <a:gd name="T15" fmla="*/ 1 h 47"/>
                      <a:gd name="T16" fmla="*/ 0 w 113"/>
                      <a:gd name="T17" fmla="*/ 1 h 47"/>
                      <a:gd name="T18" fmla="*/ 0 w 113"/>
                      <a:gd name="T19" fmla="*/ 1 h 47"/>
                      <a:gd name="T20" fmla="*/ 0 w 113"/>
                      <a:gd name="T21" fmla="*/ 1 h 47"/>
                      <a:gd name="T22" fmla="*/ 0 w 113"/>
                      <a:gd name="T23" fmla="*/ 1 h 47"/>
                      <a:gd name="T24" fmla="*/ 0 w 113"/>
                      <a:gd name="T25" fmla="*/ 1 h 47"/>
                      <a:gd name="T26" fmla="*/ 0 w 113"/>
                      <a:gd name="T27" fmla="*/ 1 h 47"/>
                      <a:gd name="T28" fmla="*/ 0 w 113"/>
                      <a:gd name="T29" fmla="*/ 1 h 47"/>
                      <a:gd name="T30" fmla="*/ 0 w 113"/>
                      <a:gd name="T31" fmla="*/ 1 h 47"/>
                      <a:gd name="T32" fmla="*/ 0 w 113"/>
                      <a:gd name="T33" fmla="*/ 1 h 47"/>
                      <a:gd name="T34" fmla="*/ 0 w 113"/>
                      <a:gd name="T35" fmla="*/ 0 h 47"/>
                      <a:gd name="T36" fmla="*/ 0 w 113"/>
                      <a:gd name="T37" fmla="*/ 0 h 47"/>
                      <a:gd name="T38" fmla="*/ 0 w 113"/>
                      <a:gd name="T39" fmla="*/ 0 h 47"/>
                      <a:gd name="T40" fmla="*/ 0 w 113"/>
                      <a:gd name="T41" fmla="*/ 1 h 47"/>
                      <a:gd name="T42" fmla="*/ 0 w 113"/>
                      <a:gd name="T43" fmla="*/ 1 h 47"/>
                      <a:gd name="T44" fmla="*/ 0 w 113"/>
                      <a:gd name="T45" fmla="*/ 1 h 47"/>
                      <a:gd name="T46" fmla="*/ 0 w 113"/>
                      <a:gd name="T47" fmla="*/ 1 h 47"/>
                      <a:gd name="T48" fmla="*/ 0 w 113"/>
                      <a:gd name="T49" fmla="*/ 1 h 47"/>
                      <a:gd name="T50" fmla="*/ 0 w 113"/>
                      <a:gd name="T51" fmla="*/ 1 h 47"/>
                      <a:gd name="T52" fmla="*/ 0 w 113"/>
                      <a:gd name="T53" fmla="*/ 1 h 47"/>
                      <a:gd name="T54" fmla="*/ 0 w 113"/>
                      <a:gd name="T55" fmla="*/ 1 h 47"/>
                      <a:gd name="T56" fmla="*/ 0 w 113"/>
                      <a:gd name="T57" fmla="*/ 1 h 47"/>
                      <a:gd name="T58" fmla="*/ 0 w 113"/>
                      <a:gd name="T59" fmla="*/ 1 h 47"/>
                      <a:gd name="T60" fmla="*/ 0 w 113"/>
                      <a:gd name="T61" fmla="*/ 1 h 47"/>
                      <a:gd name="T62" fmla="*/ 0 w 113"/>
                      <a:gd name="T63" fmla="*/ 1 h 47"/>
                      <a:gd name="T64" fmla="*/ 0 w 113"/>
                      <a:gd name="T65" fmla="*/ 1 h 47"/>
                      <a:gd name="T66" fmla="*/ 0 w 113"/>
                      <a:gd name="T67" fmla="*/ 1 h 47"/>
                      <a:gd name="T68" fmla="*/ 0 w 113"/>
                      <a:gd name="T69" fmla="*/ 1 h 47"/>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113"/>
                      <a:gd name="T106" fmla="*/ 0 h 47"/>
                      <a:gd name="T107" fmla="*/ 113 w 113"/>
                      <a:gd name="T108" fmla="*/ 47 h 47"/>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113" h="47">
                        <a:moveTo>
                          <a:pt x="0" y="37"/>
                        </a:moveTo>
                        <a:lnTo>
                          <a:pt x="1" y="32"/>
                        </a:lnTo>
                        <a:lnTo>
                          <a:pt x="3" y="27"/>
                        </a:lnTo>
                        <a:lnTo>
                          <a:pt x="5" y="20"/>
                        </a:lnTo>
                        <a:lnTo>
                          <a:pt x="7" y="13"/>
                        </a:lnTo>
                        <a:lnTo>
                          <a:pt x="15" y="12"/>
                        </a:lnTo>
                        <a:lnTo>
                          <a:pt x="23" y="10"/>
                        </a:lnTo>
                        <a:lnTo>
                          <a:pt x="31" y="10"/>
                        </a:lnTo>
                        <a:lnTo>
                          <a:pt x="41" y="9"/>
                        </a:lnTo>
                        <a:lnTo>
                          <a:pt x="49" y="9"/>
                        </a:lnTo>
                        <a:lnTo>
                          <a:pt x="58" y="8"/>
                        </a:lnTo>
                        <a:lnTo>
                          <a:pt x="66" y="7"/>
                        </a:lnTo>
                        <a:lnTo>
                          <a:pt x="75" y="5"/>
                        </a:lnTo>
                        <a:lnTo>
                          <a:pt x="80" y="5"/>
                        </a:lnTo>
                        <a:lnTo>
                          <a:pt x="83" y="4"/>
                        </a:lnTo>
                        <a:lnTo>
                          <a:pt x="88" y="2"/>
                        </a:lnTo>
                        <a:lnTo>
                          <a:pt x="92" y="1"/>
                        </a:lnTo>
                        <a:lnTo>
                          <a:pt x="97" y="0"/>
                        </a:lnTo>
                        <a:lnTo>
                          <a:pt x="102" y="0"/>
                        </a:lnTo>
                        <a:lnTo>
                          <a:pt x="106" y="0"/>
                        </a:lnTo>
                        <a:lnTo>
                          <a:pt x="112" y="1"/>
                        </a:lnTo>
                        <a:lnTo>
                          <a:pt x="113" y="10"/>
                        </a:lnTo>
                        <a:lnTo>
                          <a:pt x="112" y="17"/>
                        </a:lnTo>
                        <a:lnTo>
                          <a:pt x="110" y="25"/>
                        </a:lnTo>
                        <a:lnTo>
                          <a:pt x="106" y="32"/>
                        </a:lnTo>
                        <a:lnTo>
                          <a:pt x="103" y="40"/>
                        </a:lnTo>
                        <a:lnTo>
                          <a:pt x="92" y="44"/>
                        </a:lnTo>
                        <a:lnTo>
                          <a:pt x="81" y="46"/>
                        </a:lnTo>
                        <a:lnTo>
                          <a:pt x="68" y="47"/>
                        </a:lnTo>
                        <a:lnTo>
                          <a:pt x="56" y="47"/>
                        </a:lnTo>
                        <a:lnTo>
                          <a:pt x="43" y="47"/>
                        </a:lnTo>
                        <a:lnTo>
                          <a:pt x="29" y="45"/>
                        </a:lnTo>
                        <a:lnTo>
                          <a:pt x="16" y="43"/>
                        </a:lnTo>
                        <a:lnTo>
                          <a:pt x="3" y="40"/>
                        </a:lnTo>
                        <a:lnTo>
                          <a:pt x="0" y="37"/>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8" name="Freeform 148"/>
                  <p:cNvSpPr>
                    <a:spLocks/>
                  </p:cNvSpPr>
                  <p:nvPr/>
                </p:nvSpPr>
                <p:spPr bwMode="auto">
                  <a:xfrm>
                    <a:off x="3057" y="707"/>
                    <a:ext cx="210" cy="17"/>
                  </a:xfrm>
                  <a:custGeom>
                    <a:avLst/>
                    <a:gdLst>
                      <a:gd name="T0" fmla="*/ 0 w 421"/>
                      <a:gd name="T1" fmla="*/ 0 h 35"/>
                      <a:gd name="T2" fmla="*/ 0 w 421"/>
                      <a:gd name="T3" fmla="*/ 0 h 35"/>
                      <a:gd name="T4" fmla="*/ 0 w 421"/>
                      <a:gd name="T5" fmla="*/ 0 h 35"/>
                      <a:gd name="T6" fmla="*/ 0 w 421"/>
                      <a:gd name="T7" fmla="*/ 0 h 35"/>
                      <a:gd name="T8" fmla="*/ 0 w 421"/>
                      <a:gd name="T9" fmla="*/ 0 h 35"/>
                      <a:gd name="T10" fmla="*/ 0 w 421"/>
                      <a:gd name="T11" fmla="*/ 0 h 35"/>
                      <a:gd name="T12" fmla="*/ 0 w 421"/>
                      <a:gd name="T13" fmla="*/ 0 h 35"/>
                      <a:gd name="T14" fmla="*/ 0 w 421"/>
                      <a:gd name="T15" fmla="*/ 0 h 35"/>
                      <a:gd name="T16" fmla="*/ 0 w 421"/>
                      <a:gd name="T17" fmla="*/ 0 h 35"/>
                      <a:gd name="T18" fmla="*/ 0 w 421"/>
                      <a:gd name="T19" fmla="*/ 0 h 35"/>
                      <a:gd name="T20" fmla="*/ 0 w 421"/>
                      <a:gd name="T21" fmla="*/ 0 h 35"/>
                      <a:gd name="T22" fmla="*/ 0 w 421"/>
                      <a:gd name="T23" fmla="*/ 0 h 35"/>
                      <a:gd name="T24" fmla="*/ 0 w 421"/>
                      <a:gd name="T25" fmla="*/ 0 h 35"/>
                      <a:gd name="T26" fmla="*/ 0 w 421"/>
                      <a:gd name="T27" fmla="*/ 0 h 35"/>
                      <a:gd name="T28" fmla="*/ 0 w 421"/>
                      <a:gd name="T29" fmla="*/ 0 h 35"/>
                      <a:gd name="T30" fmla="*/ 0 w 421"/>
                      <a:gd name="T31" fmla="*/ 0 h 35"/>
                      <a:gd name="T32" fmla="*/ 0 w 421"/>
                      <a:gd name="T33" fmla="*/ 0 h 35"/>
                      <a:gd name="T34" fmla="*/ 0 w 421"/>
                      <a:gd name="T35" fmla="*/ 0 h 35"/>
                      <a:gd name="T36" fmla="*/ 0 w 421"/>
                      <a:gd name="T37" fmla="*/ 0 h 35"/>
                      <a:gd name="T38" fmla="*/ 0 w 421"/>
                      <a:gd name="T39" fmla="*/ 0 h 35"/>
                      <a:gd name="T40" fmla="*/ 0 w 421"/>
                      <a:gd name="T41" fmla="*/ 0 h 35"/>
                      <a:gd name="T42" fmla="*/ 0 w 421"/>
                      <a:gd name="T43" fmla="*/ 0 h 35"/>
                      <a:gd name="T44" fmla="*/ 0 w 421"/>
                      <a:gd name="T45" fmla="*/ 0 h 35"/>
                      <a:gd name="T46" fmla="*/ 0 w 421"/>
                      <a:gd name="T47" fmla="*/ 0 h 35"/>
                      <a:gd name="T48" fmla="*/ 0 w 421"/>
                      <a:gd name="T49" fmla="*/ 0 h 35"/>
                      <a:gd name="T50" fmla="*/ 0 w 421"/>
                      <a:gd name="T51" fmla="*/ 0 h 35"/>
                      <a:gd name="T52" fmla="*/ 0 w 421"/>
                      <a:gd name="T53" fmla="*/ 0 h 35"/>
                      <a:gd name="T54" fmla="*/ 0 w 421"/>
                      <a:gd name="T55" fmla="*/ 0 h 35"/>
                      <a:gd name="T56" fmla="*/ 0 w 421"/>
                      <a:gd name="T57" fmla="*/ 0 h 35"/>
                      <a:gd name="T58" fmla="*/ 0 w 421"/>
                      <a:gd name="T59" fmla="*/ 0 h 35"/>
                      <a:gd name="T60" fmla="*/ 0 w 421"/>
                      <a:gd name="T61" fmla="*/ 0 h 35"/>
                      <a:gd name="T62" fmla="*/ 0 w 421"/>
                      <a:gd name="T63" fmla="*/ 0 h 35"/>
                      <a:gd name="T64" fmla="*/ 0 w 421"/>
                      <a:gd name="T65" fmla="*/ 0 h 35"/>
                      <a:gd name="T66" fmla="*/ 0 w 421"/>
                      <a:gd name="T67" fmla="*/ 0 h 35"/>
                      <a:gd name="T68" fmla="*/ 0 w 421"/>
                      <a:gd name="T69" fmla="*/ 0 h 35"/>
                      <a:gd name="T70" fmla="*/ 0 w 421"/>
                      <a:gd name="T71" fmla="*/ 0 h 3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421"/>
                      <a:gd name="T109" fmla="*/ 0 h 35"/>
                      <a:gd name="T110" fmla="*/ 421 w 421"/>
                      <a:gd name="T111" fmla="*/ 35 h 3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421" h="35">
                        <a:moveTo>
                          <a:pt x="0" y="30"/>
                        </a:moveTo>
                        <a:lnTo>
                          <a:pt x="7" y="24"/>
                        </a:lnTo>
                        <a:lnTo>
                          <a:pt x="33" y="24"/>
                        </a:lnTo>
                        <a:lnTo>
                          <a:pt x="58" y="23"/>
                        </a:lnTo>
                        <a:lnTo>
                          <a:pt x="83" y="23"/>
                        </a:lnTo>
                        <a:lnTo>
                          <a:pt x="109" y="22"/>
                        </a:lnTo>
                        <a:lnTo>
                          <a:pt x="135" y="21"/>
                        </a:lnTo>
                        <a:lnTo>
                          <a:pt x="160" y="20"/>
                        </a:lnTo>
                        <a:lnTo>
                          <a:pt x="186" y="18"/>
                        </a:lnTo>
                        <a:lnTo>
                          <a:pt x="212" y="16"/>
                        </a:lnTo>
                        <a:lnTo>
                          <a:pt x="238" y="15"/>
                        </a:lnTo>
                        <a:lnTo>
                          <a:pt x="263" y="13"/>
                        </a:lnTo>
                        <a:lnTo>
                          <a:pt x="289" y="12"/>
                        </a:lnTo>
                        <a:lnTo>
                          <a:pt x="315" y="9"/>
                        </a:lnTo>
                        <a:lnTo>
                          <a:pt x="341" y="7"/>
                        </a:lnTo>
                        <a:lnTo>
                          <a:pt x="368" y="5"/>
                        </a:lnTo>
                        <a:lnTo>
                          <a:pt x="393" y="2"/>
                        </a:lnTo>
                        <a:lnTo>
                          <a:pt x="420" y="0"/>
                        </a:lnTo>
                        <a:lnTo>
                          <a:pt x="421" y="12"/>
                        </a:lnTo>
                        <a:lnTo>
                          <a:pt x="417" y="16"/>
                        </a:lnTo>
                        <a:lnTo>
                          <a:pt x="392" y="16"/>
                        </a:lnTo>
                        <a:lnTo>
                          <a:pt x="365" y="17"/>
                        </a:lnTo>
                        <a:lnTo>
                          <a:pt x="339" y="20"/>
                        </a:lnTo>
                        <a:lnTo>
                          <a:pt x="312" y="21"/>
                        </a:lnTo>
                        <a:lnTo>
                          <a:pt x="286" y="23"/>
                        </a:lnTo>
                        <a:lnTo>
                          <a:pt x="259" y="25"/>
                        </a:lnTo>
                        <a:lnTo>
                          <a:pt x="233" y="26"/>
                        </a:lnTo>
                        <a:lnTo>
                          <a:pt x="208" y="29"/>
                        </a:lnTo>
                        <a:lnTo>
                          <a:pt x="181" y="31"/>
                        </a:lnTo>
                        <a:lnTo>
                          <a:pt x="155" y="32"/>
                        </a:lnTo>
                        <a:lnTo>
                          <a:pt x="128" y="33"/>
                        </a:lnTo>
                        <a:lnTo>
                          <a:pt x="102" y="35"/>
                        </a:lnTo>
                        <a:lnTo>
                          <a:pt x="76" y="35"/>
                        </a:lnTo>
                        <a:lnTo>
                          <a:pt x="51" y="33"/>
                        </a:lnTo>
                        <a:lnTo>
                          <a:pt x="26" y="32"/>
                        </a:lnTo>
                        <a:lnTo>
                          <a:pt x="0" y="30"/>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19" name="Freeform 149"/>
                  <p:cNvSpPr>
                    <a:spLocks/>
                  </p:cNvSpPr>
                  <p:nvPr/>
                </p:nvSpPr>
                <p:spPr bwMode="auto">
                  <a:xfrm>
                    <a:off x="3061" y="887"/>
                    <a:ext cx="238" cy="138"/>
                  </a:xfrm>
                  <a:custGeom>
                    <a:avLst/>
                    <a:gdLst>
                      <a:gd name="T0" fmla="*/ 0 w 477"/>
                      <a:gd name="T1" fmla="*/ 0 h 277"/>
                      <a:gd name="T2" fmla="*/ 0 w 477"/>
                      <a:gd name="T3" fmla="*/ 0 h 277"/>
                      <a:gd name="T4" fmla="*/ 0 w 477"/>
                      <a:gd name="T5" fmla="*/ 0 h 277"/>
                      <a:gd name="T6" fmla="*/ 0 w 477"/>
                      <a:gd name="T7" fmla="*/ 0 h 277"/>
                      <a:gd name="T8" fmla="*/ 0 w 477"/>
                      <a:gd name="T9" fmla="*/ 0 h 277"/>
                      <a:gd name="T10" fmla="*/ 0 w 477"/>
                      <a:gd name="T11" fmla="*/ 0 h 277"/>
                      <a:gd name="T12" fmla="*/ 0 w 477"/>
                      <a:gd name="T13" fmla="*/ 0 h 277"/>
                      <a:gd name="T14" fmla="*/ 0 w 477"/>
                      <a:gd name="T15" fmla="*/ 0 h 277"/>
                      <a:gd name="T16" fmla="*/ 0 w 477"/>
                      <a:gd name="T17" fmla="*/ 0 h 277"/>
                      <a:gd name="T18" fmla="*/ 0 w 477"/>
                      <a:gd name="T19" fmla="*/ 0 h 277"/>
                      <a:gd name="T20" fmla="*/ 0 w 477"/>
                      <a:gd name="T21" fmla="*/ 0 h 277"/>
                      <a:gd name="T22" fmla="*/ 0 w 477"/>
                      <a:gd name="T23" fmla="*/ 0 h 277"/>
                      <a:gd name="T24" fmla="*/ 0 w 477"/>
                      <a:gd name="T25" fmla="*/ 0 h 277"/>
                      <a:gd name="T26" fmla="*/ 0 w 477"/>
                      <a:gd name="T27" fmla="*/ 0 h 277"/>
                      <a:gd name="T28" fmla="*/ 0 w 477"/>
                      <a:gd name="T29" fmla="*/ 0 h 277"/>
                      <a:gd name="T30" fmla="*/ 0 w 477"/>
                      <a:gd name="T31" fmla="*/ 0 h 277"/>
                      <a:gd name="T32" fmla="*/ 0 w 477"/>
                      <a:gd name="T33" fmla="*/ 0 h 277"/>
                      <a:gd name="T34" fmla="*/ 0 w 477"/>
                      <a:gd name="T35" fmla="*/ 0 h 277"/>
                      <a:gd name="T36" fmla="*/ 0 w 477"/>
                      <a:gd name="T37" fmla="*/ 0 h 277"/>
                      <a:gd name="T38" fmla="*/ 0 w 477"/>
                      <a:gd name="T39" fmla="*/ 0 h 277"/>
                      <a:gd name="T40" fmla="*/ 0 w 477"/>
                      <a:gd name="T41" fmla="*/ 0 h 277"/>
                      <a:gd name="T42" fmla="*/ 0 w 477"/>
                      <a:gd name="T43" fmla="*/ 0 h 277"/>
                      <a:gd name="T44" fmla="*/ 0 w 477"/>
                      <a:gd name="T45" fmla="*/ 0 h 277"/>
                      <a:gd name="T46" fmla="*/ 0 w 477"/>
                      <a:gd name="T47" fmla="*/ 0 h 277"/>
                      <a:gd name="T48" fmla="*/ 0 w 477"/>
                      <a:gd name="T49" fmla="*/ 0 h 277"/>
                      <a:gd name="T50" fmla="*/ 0 w 477"/>
                      <a:gd name="T51" fmla="*/ 0 h 277"/>
                      <a:gd name="T52" fmla="*/ 0 w 477"/>
                      <a:gd name="T53" fmla="*/ 0 h 277"/>
                      <a:gd name="T54" fmla="*/ 0 w 477"/>
                      <a:gd name="T55" fmla="*/ 0 h 277"/>
                      <a:gd name="T56" fmla="*/ 0 w 477"/>
                      <a:gd name="T57" fmla="*/ 0 h 277"/>
                      <a:gd name="T58" fmla="*/ 0 w 477"/>
                      <a:gd name="T59" fmla="*/ 0 h 277"/>
                      <a:gd name="T60" fmla="*/ 0 w 477"/>
                      <a:gd name="T61" fmla="*/ 0 h 277"/>
                      <a:gd name="T62" fmla="*/ 0 w 477"/>
                      <a:gd name="T63" fmla="*/ 0 h 277"/>
                      <a:gd name="T64" fmla="*/ 0 w 477"/>
                      <a:gd name="T65" fmla="*/ 0 h 277"/>
                      <a:gd name="T66" fmla="*/ 0 w 477"/>
                      <a:gd name="T67" fmla="*/ 0 h 277"/>
                      <a:gd name="T68" fmla="*/ 0 w 477"/>
                      <a:gd name="T69" fmla="*/ 0 h 277"/>
                      <a:gd name="T70" fmla="*/ 0 w 477"/>
                      <a:gd name="T71" fmla="*/ 0 h 277"/>
                      <a:gd name="T72" fmla="*/ 0 w 477"/>
                      <a:gd name="T73" fmla="*/ 0 h 277"/>
                      <a:gd name="T74" fmla="*/ 0 w 477"/>
                      <a:gd name="T75" fmla="*/ 0 h 277"/>
                      <a:gd name="T76" fmla="*/ 0 w 477"/>
                      <a:gd name="T77" fmla="*/ 0 h 277"/>
                      <a:gd name="T78" fmla="*/ 0 w 477"/>
                      <a:gd name="T79" fmla="*/ 0 h 277"/>
                      <a:gd name="T80" fmla="*/ 0 w 477"/>
                      <a:gd name="T81" fmla="*/ 0 h 277"/>
                      <a:gd name="T82" fmla="*/ 0 w 477"/>
                      <a:gd name="T83" fmla="*/ 0 h 277"/>
                      <a:gd name="T84" fmla="*/ 0 w 477"/>
                      <a:gd name="T85" fmla="*/ 0 h 277"/>
                      <a:gd name="T86" fmla="*/ 0 w 477"/>
                      <a:gd name="T87" fmla="*/ 0 h 277"/>
                      <a:gd name="T88" fmla="*/ 0 w 477"/>
                      <a:gd name="T89" fmla="*/ 0 h 277"/>
                      <a:gd name="T90" fmla="*/ 0 w 477"/>
                      <a:gd name="T91" fmla="*/ 0 h 277"/>
                      <a:gd name="T92" fmla="*/ 0 w 477"/>
                      <a:gd name="T93" fmla="*/ 0 h 277"/>
                      <a:gd name="T94" fmla="*/ 0 w 477"/>
                      <a:gd name="T95" fmla="*/ 0 h 277"/>
                      <a:gd name="T96" fmla="*/ 0 w 477"/>
                      <a:gd name="T97" fmla="*/ 0 h 277"/>
                      <a:gd name="T98" fmla="*/ 0 w 477"/>
                      <a:gd name="T99" fmla="*/ 0 h 277"/>
                      <a:gd name="T100" fmla="*/ 0 w 477"/>
                      <a:gd name="T101" fmla="*/ 0 h 277"/>
                      <a:gd name="T102" fmla="*/ 0 w 477"/>
                      <a:gd name="T103" fmla="*/ 0 h 277"/>
                      <a:gd name="T104" fmla="*/ 0 w 477"/>
                      <a:gd name="T105" fmla="*/ 0 h 277"/>
                      <a:gd name="T106" fmla="*/ 0 w 477"/>
                      <a:gd name="T107" fmla="*/ 0 h 277"/>
                      <a:gd name="T108" fmla="*/ 0 w 477"/>
                      <a:gd name="T109" fmla="*/ 0 h 277"/>
                      <a:gd name="T110" fmla="*/ 0 w 477"/>
                      <a:gd name="T111" fmla="*/ 0 h 277"/>
                      <a:gd name="T112" fmla="*/ 0 w 477"/>
                      <a:gd name="T113" fmla="*/ 0 h 277"/>
                      <a:gd name="T114" fmla="*/ 0 w 477"/>
                      <a:gd name="T115" fmla="*/ 0 h 277"/>
                      <a:gd name="T116" fmla="*/ 0 w 477"/>
                      <a:gd name="T117" fmla="*/ 0 h 277"/>
                      <a:gd name="T118" fmla="*/ 0 w 477"/>
                      <a:gd name="T119" fmla="*/ 0 h 277"/>
                      <a:gd name="T120" fmla="*/ 0 w 477"/>
                      <a:gd name="T121" fmla="*/ 0 h 277"/>
                      <a:gd name="T122" fmla="*/ 0 w 477"/>
                      <a:gd name="T123" fmla="*/ 0 h 277"/>
                      <a:gd name="T124" fmla="*/ 0 w 477"/>
                      <a:gd name="T125" fmla="*/ 0 h 277"/>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 name="T189" fmla="*/ 0 w 477"/>
                      <a:gd name="T190" fmla="*/ 0 h 277"/>
                      <a:gd name="T191" fmla="*/ 477 w 477"/>
                      <a:gd name="T192" fmla="*/ 277 h 277"/>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T189" t="T190" r="T191" b="T192"/>
                    <a:pathLst>
                      <a:path w="477" h="277">
                        <a:moveTo>
                          <a:pt x="0" y="94"/>
                        </a:moveTo>
                        <a:lnTo>
                          <a:pt x="3" y="84"/>
                        </a:lnTo>
                        <a:lnTo>
                          <a:pt x="6" y="77"/>
                        </a:lnTo>
                        <a:lnTo>
                          <a:pt x="11" y="72"/>
                        </a:lnTo>
                        <a:lnTo>
                          <a:pt x="13" y="64"/>
                        </a:lnTo>
                        <a:lnTo>
                          <a:pt x="23" y="51"/>
                        </a:lnTo>
                        <a:lnTo>
                          <a:pt x="35" y="39"/>
                        </a:lnTo>
                        <a:lnTo>
                          <a:pt x="47" y="28"/>
                        </a:lnTo>
                        <a:lnTo>
                          <a:pt x="61" y="18"/>
                        </a:lnTo>
                        <a:lnTo>
                          <a:pt x="75" y="9"/>
                        </a:lnTo>
                        <a:lnTo>
                          <a:pt x="91" y="4"/>
                        </a:lnTo>
                        <a:lnTo>
                          <a:pt x="107" y="0"/>
                        </a:lnTo>
                        <a:lnTo>
                          <a:pt x="126" y="1"/>
                        </a:lnTo>
                        <a:lnTo>
                          <a:pt x="131" y="6"/>
                        </a:lnTo>
                        <a:lnTo>
                          <a:pt x="136" y="11"/>
                        </a:lnTo>
                        <a:lnTo>
                          <a:pt x="141" y="15"/>
                        </a:lnTo>
                        <a:lnTo>
                          <a:pt x="145" y="21"/>
                        </a:lnTo>
                        <a:lnTo>
                          <a:pt x="146" y="27"/>
                        </a:lnTo>
                        <a:lnTo>
                          <a:pt x="150" y="30"/>
                        </a:lnTo>
                        <a:lnTo>
                          <a:pt x="153" y="35"/>
                        </a:lnTo>
                        <a:lnTo>
                          <a:pt x="157" y="41"/>
                        </a:lnTo>
                        <a:lnTo>
                          <a:pt x="164" y="42"/>
                        </a:lnTo>
                        <a:lnTo>
                          <a:pt x="173" y="37"/>
                        </a:lnTo>
                        <a:lnTo>
                          <a:pt x="183" y="31"/>
                        </a:lnTo>
                        <a:lnTo>
                          <a:pt x="193" y="26"/>
                        </a:lnTo>
                        <a:lnTo>
                          <a:pt x="203" y="19"/>
                        </a:lnTo>
                        <a:lnTo>
                          <a:pt x="212" y="13"/>
                        </a:lnTo>
                        <a:lnTo>
                          <a:pt x="224" y="8"/>
                        </a:lnTo>
                        <a:lnTo>
                          <a:pt x="235" y="4"/>
                        </a:lnTo>
                        <a:lnTo>
                          <a:pt x="248" y="0"/>
                        </a:lnTo>
                        <a:lnTo>
                          <a:pt x="252" y="1"/>
                        </a:lnTo>
                        <a:lnTo>
                          <a:pt x="257" y="3"/>
                        </a:lnTo>
                        <a:lnTo>
                          <a:pt x="262" y="5"/>
                        </a:lnTo>
                        <a:lnTo>
                          <a:pt x="267" y="6"/>
                        </a:lnTo>
                        <a:lnTo>
                          <a:pt x="275" y="14"/>
                        </a:lnTo>
                        <a:lnTo>
                          <a:pt x="285" y="23"/>
                        </a:lnTo>
                        <a:lnTo>
                          <a:pt x="292" y="34"/>
                        </a:lnTo>
                        <a:lnTo>
                          <a:pt x="298" y="43"/>
                        </a:lnTo>
                        <a:lnTo>
                          <a:pt x="315" y="38"/>
                        </a:lnTo>
                        <a:lnTo>
                          <a:pt x="331" y="34"/>
                        </a:lnTo>
                        <a:lnTo>
                          <a:pt x="348" y="29"/>
                        </a:lnTo>
                        <a:lnTo>
                          <a:pt x="365" y="26"/>
                        </a:lnTo>
                        <a:lnTo>
                          <a:pt x="383" y="23"/>
                        </a:lnTo>
                        <a:lnTo>
                          <a:pt x="399" y="22"/>
                        </a:lnTo>
                        <a:lnTo>
                          <a:pt x="416" y="23"/>
                        </a:lnTo>
                        <a:lnTo>
                          <a:pt x="433" y="28"/>
                        </a:lnTo>
                        <a:lnTo>
                          <a:pt x="439" y="30"/>
                        </a:lnTo>
                        <a:lnTo>
                          <a:pt x="445" y="35"/>
                        </a:lnTo>
                        <a:lnTo>
                          <a:pt x="451" y="39"/>
                        </a:lnTo>
                        <a:lnTo>
                          <a:pt x="456" y="44"/>
                        </a:lnTo>
                        <a:lnTo>
                          <a:pt x="464" y="54"/>
                        </a:lnTo>
                        <a:lnTo>
                          <a:pt x="470" y="67"/>
                        </a:lnTo>
                        <a:lnTo>
                          <a:pt x="475" y="82"/>
                        </a:lnTo>
                        <a:lnTo>
                          <a:pt x="476" y="99"/>
                        </a:lnTo>
                        <a:lnTo>
                          <a:pt x="477" y="115"/>
                        </a:lnTo>
                        <a:lnTo>
                          <a:pt x="474" y="129"/>
                        </a:lnTo>
                        <a:lnTo>
                          <a:pt x="468" y="142"/>
                        </a:lnTo>
                        <a:lnTo>
                          <a:pt x="460" y="152"/>
                        </a:lnTo>
                        <a:lnTo>
                          <a:pt x="449" y="165"/>
                        </a:lnTo>
                        <a:lnTo>
                          <a:pt x="446" y="167"/>
                        </a:lnTo>
                        <a:lnTo>
                          <a:pt x="442" y="169"/>
                        </a:lnTo>
                        <a:lnTo>
                          <a:pt x="438" y="172"/>
                        </a:lnTo>
                        <a:lnTo>
                          <a:pt x="433" y="173"/>
                        </a:lnTo>
                        <a:lnTo>
                          <a:pt x="429" y="175"/>
                        </a:lnTo>
                        <a:lnTo>
                          <a:pt x="423" y="178"/>
                        </a:lnTo>
                        <a:lnTo>
                          <a:pt x="418" y="180"/>
                        </a:lnTo>
                        <a:lnTo>
                          <a:pt x="413" y="182"/>
                        </a:lnTo>
                        <a:lnTo>
                          <a:pt x="406" y="182"/>
                        </a:lnTo>
                        <a:lnTo>
                          <a:pt x="398" y="182"/>
                        </a:lnTo>
                        <a:lnTo>
                          <a:pt x="391" y="182"/>
                        </a:lnTo>
                        <a:lnTo>
                          <a:pt x="381" y="182"/>
                        </a:lnTo>
                        <a:lnTo>
                          <a:pt x="373" y="188"/>
                        </a:lnTo>
                        <a:lnTo>
                          <a:pt x="371" y="205"/>
                        </a:lnTo>
                        <a:lnTo>
                          <a:pt x="368" y="218"/>
                        </a:lnTo>
                        <a:lnTo>
                          <a:pt x="364" y="231"/>
                        </a:lnTo>
                        <a:lnTo>
                          <a:pt x="360" y="244"/>
                        </a:lnTo>
                        <a:lnTo>
                          <a:pt x="354" y="256"/>
                        </a:lnTo>
                        <a:lnTo>
                          <a:pt x="350" y="258"/>
                        </a:lnTo>
                        <a:lnTo>
                          <a:pt x="347" y="262"/>
                        </a:lnTo>
                        <a:lnTo>
                          <a:pt x="342" y="264"/>
                        </a:lnTo>
                        <a:lnTo>
                          <a:pt x="339" y="266"/>
                        </a:lnTo>
                        <a:lnTo>
                          <a:pt x="333" y="268"/>
                        </a:lnTo>
                        <a:lnTo>
                          <a:pt x="328" y="271"/>
                        </a:lnTo>
                        <a:lnTo>
                          <a:pt x="322" y="273"/>
                        </a:lnTo>
                        <a:lnTo>
                          <a:pt x="316" y="275"/>
                        </a:lnTo>
                        <a:lnTo>
                          <a:pt x="309" y="275"/>
                        </a:lnTo>
                        <a:lnTo>
                          <a:pt x="302" y="275"/>
                        </a:lnTo>
                        <a:lnTo>
                          <a:pt x="294" y="275"/>
                        </a:lnTo>
                        <a:lnTo>
                          <a:pt x="286" y="277"/>
                        </a:lnTo>
                        <a:lnTo>
                          <a:pt x="275" y="270"/>
                        </a:lnTo>
                        <a:lnTo>
                          <a:pt x="266" y="263"/>
                        </a:lnTo>
                        <a:lnTo>
                          <a:pt x="257" y="256"/>
                        </a:lnTo>
                        <a:lnTo>
                          <a:pt x="248" y="249"/>
                        </a:lnTo>
                        <a:lnTo>
                          <a:pt x="240" y="241"/>
                        </a:lnTo>
                        <a:lnTo>
                          <a:pt x="232" y="233"/>
                        </a:lnTo>
                        <a:lnTo>
                          <a:pt x="225" y="225"/>
                        </a:lnTo>
                        <a:lnTo>
                          <a:pt x="217" y="214"/>
                        </a:lnTo>
                        <a:lnTo>
                          <a:pt x="205" y="216"/>
                        </a:lnTo>
                        <a:lnTo>
                          <a:pt x="193" y="218"/>
                        </a:lnTo>
                        <a:lnTo>
                          <a:pt x="179" y="221"/>
                        </a:lnTo>
                        <a:lnTo>
                          <a:pt x="166" y="224"/>
                        </a:lnTo>
                        <a:lnTo>
                          <a:pt x="153" y="225"/>
                        </a:lnTo>
                        <a:lnTo>
                          <a:pt x="141" y="225"/>
                        </a:lnTo>
                        <a:lnTo>
                          <a:pt x="128" y="221"/>
                        </a:lnTo>
                        <a:lnTo>
                          <a:pt x="117" y="216"/>
                        </a:lnTo>
                        <a:lnTo>
                          <a:pt x="112" y="202"/>
                        </a:lnTo>
                        <a:lnTo>
                          <a:pt x="108" y="187"/>
                        </a:lnTo>
                        <a:lnTo>
                          <a:pt x="105" y="171"/>
                        </a:lnTo>
                        <a:lnTo>
                          <a:pt x="103" y="153"/>
                        </a:lnTo>
                        <a:lnTo>
                          <a:pt x="98" y="150"/>
                        </a:lnTo>
                        <a:lnTo>
                          <a:pt x="91" y="151"/>
                        </a:lnTo>
                        <a:lnTo>
                          <a:pt x="84" y="152"/>
                        </a:lnTo>
                        <a:lnTo>
                          <a:pt x="76" y="155"/>
                        </a:lnTo>
                        <a:lnTo>
                          <a:pt x="68" y="158"/>
                        </a:lnTo>
                        <a:lnTo>
                          <a:pt x="61" y="158"/>
                        </a:lnTo>
                        <a:lnTo>
                          <a:pt x="55" y="156"/>
                        </a:lnTo>
                        <a:lnTo>
                          <a:pt x="49" y="155"/>
                        </a:lnTo>
                        <a:lnTo>
                          <a:pt x="43" y="152"/>
                        </a:lnTo>
                        <a:lnTo>
                          <a:pt x="37" y="149"/>
                        </a:lnTo>
                        <a:lnTo>
                          <a:pt x="30" y="145"/>
                        </a:lnTo>
                        <a:lnTo>
                          <a:pt x="24" y="143"/>
                        </a:lnTo>
                        <a:lnTo>
                          <a:pt x="19" y="140"/>
                        </a:lnTo>
                        <a:lnTo>
                          <a:pt x="13" y="132"/>
                        </a:lnTo>
                        <a:lnTo>
                          <a:pt x="7" y="122"/>
                        </a:lnTo>
                        <a:lnTo>
                          <a:pt x="3" y="112"/>
                        </a:lnTo>
                        <a:lnTo>
                          <a:pt x="0" y="99"/>
                        </a:lnTo>
                        <a:lnTo>
                          <a:pt x="0" y="94"/>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0" name="Freeform 150"/>
                  <p:cNvSpPr>
                    <a:spLocks/>
                  </p:cNvSpPr>
                  <p:nvPr/>
                </p:nvSpPr>
                <p:spPr bwMode="auto">
                  <a:xfrm>
                    <a:off x="3066" y="676"/>
                    <a:ext cx="115" cy="12"/>
                  </a:xfrm>
                  <a:custGeom>
                    <a:avLst/>
                    <a:gdLst>
                      <a:gd name="T0" fmla="*/ 0 w 230"/>
                      <a:gd name="T1" fmla="*/ 1 h 24"/>
                      <a:gd name="T2" fmla="*/ 1 w 230"/>
                      <a:gd name="T3" fmla="*/ 1 h 24"/>
                      <a:gd name="T4" fmla="*/ 1 w 230"/>
                      <a:gd name="T5" fmla="*/ 1 h 24"/>
                      <a:gd name="T6" fmla="*/ 1 w 230"/>
                      <a:gd name="T7" fmla="*/ 1 h 24"/>
                      <a:gd name="T8" fmla="*/ 1 w 230"/>
                      <a:gd name="T9" fmla="*/ 1 h 24"/>
                      <a:gd name="T10" fmla="*/ 1 w 230"/>
                      <a:gd name="T11" fmla="*/ 1 h 24"/>
                      <a:gd name="T12" fmla="*/ 1 w 230"/>
                      <a:gd name="T13" fmla="*/ 1 h 24"/>
                      <a:gd name="T14" fmla="*/ 1 w 230"/>
                      <a:gd name="T15" fmla="*/ 1 h 24"/>
                      <a:gd name="T16" fmla="*/ 1 w 230"/>
                      <a:gd name="T17" fmla="*/ 1 h 24"/>
                      <a:gd name="T18" fmla="*/ 1 w 230"/>
                      <a:gd name="T19" fmla="*/ 1 h 24"/>
                      <a:gd name="T20" fmla="*/ 1 w 230"/>
                      <a:gd name="T21" fmla="*/ 1 h 24"/>
                      <a:gd name="T22" fmla="*/ 1 w 230"/>
                      <a:gd name="T23" fmla="*/ 1 h 24"/>
                      <a:gd name="T24" fmla="*/ 1 w 230"/>
                      <a:gd name="T25" fmla="*/ 1 h 24"/>
                      <a:gd name="T26" fmla="*/ 1 w 230"/>
                      <a:gd name="T27" fmla="*/ 0 h 24"/>
                      <a:gd name="T28" fmla="*/ 1 w 230"/>
                      <a:gd name="T29" fmla="*/ 0 h 24"/>
                      <a:gd name="T30" fmla="*/ 1 w 230"/>
                      <a:gd name="T31" fmla="*/ 0 h 24"/>
                      <a:gd name="T32" fmla="*/ 1 w 230"/>
                      <a:gd name="T33" fmla="*/ 0 h 24"/>
                      <a:gd name="T34" fmla="*/ 1 w 230"/>
                      <a:gd name="T35" fmla="*/ 1 h 24"/>
                      <a:gd name="T36" fmla="*/ 1 w 230"/>
                      <a:gd name="T37" fmla="*/ 1 h 24"/>
                      <a:gd name="T38" fmla="*/ 1 w 230"/>
                      <a:gd name="T39" fmla="*/ 1 h 24"/>
                      <a:gd name="T40" fmla="*/ 1 w 230"/>
                      <a:gd name="T41" fmla="*/ 1 h 24"/>
                      <a:gd name="T42" fmla="*/ 1 w 230"/>
                      <a:gd name="T43" fmla="*/ 1 h 24"/>
                      <a:gd name="T44" fmla="*/ 1 w 230"/>
                      <a:gd name="T45" fmla="*/ 1 h 24"/>
                      <a:gd name="T46" fmla="*/ 1 w 230"/>
                      <a:gd name="T47" fmla="*/ 1 h 24"/>
                      <a:gd name="T48" fmla="*/ 1 w 230"/>
                      <a:gd name="T49" fmla="*/ 1 h 24"/>
                      <a:gd name="T50" fmla="*/ 1 w 230"/>
                      <a:gd name="T51" fmla="*/ 1 h 24"/>
                      <a:gd name="T52" fmla="*/ 1 w 230"/>
                      <a:gd name="T53" fmla="*/ 1 h 24"/>
                      <a:gd name="T54" fmla="*/ 1 w 230"/>
                      <a:gd name="T55" fmla="*/ 1 h 24"/>
                      <a:gd name="T56" fmla="*/ 1 w 230"/>
                      <a:gd name="T57" fmla="*/ 1 h 24"/>
                      <a:gd name="T58" fmla="*/ 1 w 230"/>
                      <a:gd name="T59" fmla="*/ 1 h 24"/>
                      <a:gd name="T60" fmla="*/ 1 w 230"/>
                      <a:gd name="T61" fmla="*/ 1 h 24"/>
                      <a:gd name="T62" fmla="*/ 1 w 230"/>
                      <a:gd name="T63" fmla="*/ 1 h 24"/>
                      <a:gd name="T64" fmla="*/ 1 w 230"/>
                      <a:gd name="T65" fmla="*/ 1 h 24"/>
                      <a:gd name="T66" fmla="*/ 1 w 230"/>
                      <a:gd name="T67" fmla="*/ 1 h 24"/>
                      <a:gd name="T68" fmla="*/ 0 w 230"/>
                      <a:gd name="T69" fmla="*/ 1 h 24"/>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230"/>
                      <a:gd name="T106" fmla="*/ 0 h 24"/>
                      <a:gd name="T107" fmla="*/ 230 w 230"/>
                      <a:gd name="T108" fmla="*/ 24 h 24"/>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230" h="24">
                        <a:moveTo>
                          <a:pt x="0" y="12"/>
                        </a:moveTo>
                        <a:lnTo>
                          <a:pt x="12" y="11"/>
                        </a:lnTo>
                        <a:lnTo>
                          <a:pt x="26" y="10"/>
                        </a:lnTo>
                        <a:lnTo>
                          <a:pt x="40" y="9"/>
                        </a:lnTo>
                        <a:lnTo>
                          <a:pt x="55" y="8"/>
                        </a:lnTo>
                        <a:lnTo>
                          <a:pt x="69" y="7"/>
                        </a:lnTo>
                        <a:lnTo>
                          <a:pt x="84" y="6"/>
                        </a:lnTo>
                        <a:lnTo>
                          <a:pt x="99" y="6"/>
                        </a:lnTo>
                        <a:lnTo>
                          <a:pt x="114" y="4"/>
                        </a:lnTo>
                        <a:lnTo>
                          <a:pt x="127" y="3"/>
                        </a:lnTo>
                        <a:lnTo>
                          <a:pt x="142" y="2"/>
                        </a:lnTo>
                        <a:lnTo>
                          <a:pt x="157" y="1"/>
                        </a:lnTo>
                        <a:lnTo>
                          <a:pt x="172" y="1"/>
                        </a:lnTo>
                        <a:lnTo>
                          <a:pt x="187" y="0"/>
                        </a:lnTo>
                        <a:lnTo>
                          <a:pt x="201" y="0"/>
                        </a:lnTo>
                        <a:lnTo>
                          <a:pt x="216" y="0"/>
                        </a:lnTo>
                        <a:lnTo>
                          <a:pt x="230" y="0"/>
                        </a:lnTo>
                        <a:lnTo>
                          <a:pt x="224" y="9"/>
                        </a:lnTo>
                        <a:lnTo>
                          <a:pt x="210" y="10"/>
                        </a:lnTo>
                        <a:lnTo>
                          <a:pt x="197" y="11"/>
                        </a:lnTo>
                        <a:lnTo>
                          <a:pt x="183" y="12"/>
                        </a:lnTo>
                        <a:lnTo>
                          <a:pt x="169" y="14"/>
                        </a:lnTo>
                        <a:lnTo>
                          <a:pt x="155" y="14"/>
                        </a:lnTo>
                        <a:lnTo>
                          <a:pt x="142" y="15"/>
                        </a:lnTo>
                        <a:lnTo>
                          <a:pt x="129" y="16"/>
                        </a:lnTo>
                        <a:lnTo>
                          <a:pt x="115" y="17"/>
                        </a:lnTo>
                        <a:lnTo>
                          <a:pt x="101" y="18"/>
                        </a:lnTo>
                        <a:lnTo>
                          <a:pt x="87" y="18"/>
                        </a:lnTo>
                        <a:lnTo>
                          <a:pt x="73" y="19"/>
                        </a:lnTo>
                        <a:lnTo>
                          <a:pt x="59" y="21"/>
                        </a:lnTo>
                        <a:lnTo>
                          <a:pt x="46" y="22"/>
                        </a:lnTo>
                        <a:lnTo>
                          <a:pt x="32" y="22"/>
                        </a:lnTo>
                        <a:lnTo>
                          <a:pt x="17" y="23"/>
                        </a:lnTo>
                        <a:lnTo>
                          <a:pt x="3" y="24"/>
                        </a:lnTo>
                        <a:lnTo>
                          <a:pt x="0" y="12"/>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1" name="Freeform 151"/>
                  <p:cNvSpPr>
                    <a:spLocks/>
                  </p:cNvSpPr>
                  <p:nvPr/>
                </p:nvSpPr>
                <p:spPr bwMode="auto">
                  <a:xfrm>
                    <a:off x="3070" y="893"/>
                    <a:ext cx="222" cy="127"/>
                  </a:xfrm>
                  <a:custGeom>
                    <a:avLst/>
                    <a:gdLst>
                      <a:gd name="T0" fmla="*/ 1 w 443"/>
                      <a:gd name="T1" fmla="*/ 1 h 252"/>
                      <a:gd name="T2" fmla="*/ 1 w 443"/>
                      <a:gd name="T3" fmla="*/ 1 h 252"/>
                      <a:gd name="T4" fmla="*/ 1 w 443"/>
                      <a:gd name="T5" fmla="*/ 1 h 252"/>
                      <a:gd name="T6" fmla="*/ 1 w 443"/>
                      <a:gd name="T7" fmla="*/ 1 h 252"/>
                      <a:gd name="T8" fmla="*/ 1 w 443"/>
                      <a:gd name="T9" fmla="*/ 1 h 252"/>
                      <a:gd name="T10" fmla="*/ 1 w 443"/>
                      <a:gd name="T11" fmla="*/ 1 h 252"/>
                      <a:gd name="T12" fmla="*/ 1 w 443"/>
                      <a:gd name="T13" fmla="*/ 1 h 252"/>
                      <a:gd name="T14" fmla="*/ 1 w 443"/>
                      <a:gd name="T15" fmla="*/ 1 h 252"/>
                      <a:gd name="T16" fmla="*/ 1 w 443"/>
                      <a:gd name="T17" fmla="*/ 1 h 252"/>
                      <a:gd name="T18" fmla="*/ 1 w 443"/>
                      <a:gd name="T19" fmla="*/ 1 h 252"/>
                      <a:gd name="T20" fmla="*/ 1 w 443"/>
                      <a:gd name="T21" fmla="*/ 1 h 252"/>
                      <a:gd name="T22" fmla="*/ 1 w 443"/>
                      <a:gd name="T23" fmla="*/ 1 h 252"/>
                      <a:gd name="T24" fmla="*/ 1 w 443"/>
                      <a:gd name="T25" fmla="*/ 1 h 252"/>
                      <a:gd name="T26" fmla="*/ 1 w 443"/>
                      <a:gd name="T27" fmla="*/ 1 h 252"/>
                      <a:gd name="T28" fmla="*/ 1 w 443"/>
                      <a:gd name="T29" fmla="*/ 1 h 252"/>
                      <a:gd name="T30" fmla="*/ 1 w 443"/>
                      <a:gd name="T31" fmla="*/ 1 h 252"/>
                      <a:gd name="T32" fmla="*/ 1 w 443"/>
                      <a:gd name="T33" fmla="*/ 1 h 252"/>
                      <a:gd name="T34" fmla="*/ 1 w 443"/>
                      <a:gd name="T35" fmla="*/ 1 h 252"/>
                      <a:gd name="T36" fmla="*/ 1 w 443"/>
                      <a:gd name="T37" fmla="*/ 1 h 252"/>
                      <a:gd name="T38" fmla="*/ 1 w 443"/>
                      <a:gd name="T39" fmla="*/ 1 h 252"/>
                      <a:gd name="T40" fmla="*/ 1 w 443"/>
                      <a:gd name="T41" fmla="*/ 1 h 252"/>
                      <a:gd name="T42" fmla="*/ 1 w 443"/>
                      <a:gd name="T43" fmla="*/ 1 h 252"/>
                      <a:gd name="T44" fmla="*/ 1 w 443"/>
                      <a:gd name="T45" fmla="*/ 1 h 252"/>
                      <a:gd name="T46" fmla="*/ 1 w 443"/>
                      <a:gd name="T47" fmla="*/ 1 h 252"/>
                      <a:gd name="T48" fmla="*/ 1 w 443"/>
                      <a:gd name="T49" fmla="*/ 1 h 252"/>
                      <a:gd name="T50" fmla="*/ 1 w 443"/>
                      <a:gd name="T51" fmla="*/ 1 h 252"/>
                      <a:gd name="T52" fmla="*/ 1 w 443"/>
                      <a:gd name="T53" fmla="*/ 1 h 252"/>
                      <a:gd name="T54" fmla="*/ 1 w 443"/>
                      <a:gd name="T55" fmla="*/ 1 h 252"/>
                      <a:gd name="T56" fmla="*/ 1 w 443"/>
                      <a:gd name="T57" fmla="*/ 1 h 252"/>
                      <a:gd name="T58" fmla="*/ 1 w 443"/>
                      <a:gd name="T59" fmla="*/ 1 h 252"/>
                      <a:gd name="T60" fmla="*/ 1 w 443"/>
                      <a:gd name="T61" fmla="*/ 1 h 252"/>
                      <a:gd name="T62" fmla="*/ 1 w 443"/>
                      <a:gd name="T63" fmla="*/ 1 h 252"/>
                      <a:gd name="T64" fmla="*/ 1 w 443"/>
                      <a:gd name="T65" fmla="*/ 1 h 252"/>
                      <a:gd name="T66" fmla="*/ 1 w 443"/>
                      <a:gd name="T67" fmla="*/ 1 h 252"/>
                      <a:gd name="T68" fmla="*/ 1 w 443"/>
                      <a:gd name="T69" fmla="*/ 1 h 252"/>
                      <a:gd name="T70" fmla="*/ 1 w 443"/>
                      <a:gd name="T71" fmla="*/ 1 h 252"/>
                      <a:gd name="T72" fmla="*/ 1 w 443"/>
                      <a:gd name="T73" fmla="*/ 1 h 252"/>
                      <a:gd name="T74" fmla="*/ 1 w 443"/>
                      <a:gd name="T75" fmla="*/ 1 h 252"/>
                      <a:gd name="T76" fmla="*/ 1 w 443"/>
                      <a:gd name="T77" fmla="*/ 1 h 252"/>
                      <a:gd name="T78" fmla="*/ 1 w 443"/>
                      <a:gd name="T79" fmla="*/ 1 h 252"/>
                      <a:gd name="T80" fmla="*/ 1 w 443"/>
                      <a:gd name="T81" fmla="*/ 1 h 252"/>
                      <a:gd name="T82" fmla="*/ 1 w 443"/>
                      <a:gd name="T83" fmla="*/ 1 h 252"/>
                      <a:gd name="T84" fmla="*/ 1 w 443"/>
                      <a:gd name="T85" fmla="*/ 1 h 252"/>
                      <a:gd name="T86" fmla="*/ 1 w 443"/>
                      <a:gd name="T87" fmla="*/ 1 h 252"/>
                      <a:gd name="T88" fmla="*/ 1 w 443"/>
                      <a:gd name="T89" fmla="*/ 1 h 252"/>
                      <a:gd name="T90" fmla="*/ 1 w 443"/>
                      <a:gd name="T91" fmla="*/ 1 h 252"/>
                      <a:gd name="T92" fmla="*/ 1 w 443"/>
                      <a:gd name="T93" fmla="*/ 1 h 252"/>
                      <a:gd name="T94" fmla="*/ 1 w 443"/>
                      <a:gd name="T95" fmla="*/ 1 h 252"/>
                      <a:gd name="T96" fmla="*/ 1 w 443"/>
                      <a:gd name="T97" fmla="*/ 1 h 252"/>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w 443"/>
                      <a:gd name="T148" fmla="*/ 0 h 252"/>
                      <a:gd name="T149" fmla="*/ 443 w 443"/>
                      <a:gd name="T150" fmla="*/ 252 h 252"/>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T147" t="T148" r="T149" b="T150"/>
                    <a:pathLst>
                      <a:path w="443" h="252">
                        <a:moveTo>
                          <a:pt x="0" y="76"/>
                        </a:moveTo>
                        <a:lnTo>
                          <a:pt x="4" y="66"/>
                        </a:lnTo>
                        <a:lnTo>
                          <a:pt x="10" y="55"/>
                        </a:lnTo>
                        <a:lnTo>
                          <a:pt x="17" y="46"/>
                        </a:lnTo>
                        <a:lnTo>
                          <a:pt x="25" y="37"/>
                        </a:lnTo>
                        <a:lnTo>
                          <a:pt x="33" y="29"/>
                        </a:lnTo>
                        <a:lnTo>
                          <a:pt x="42" y="22"/>
                        </a:lnTo>
                        <a:lnTo>
                          <a:pt x="53" y="15"/>
                        </a:lnTo>
                        <a:lnTo>
                          <a:pt x="64" y="9"/>
                        </a:lnTo>
                        <a:lnTo>
                          <a:pt x="69" y="7"/>
                        </a:lnTo>
                        <a:lnTo>
                          <a:pt x="76" y="6"/>
                        </a:lnTo>
                        <a:lnTo>
                          <a:pt x="81" y="3"/>
                        </a:lnTo>
                        <a:lnTo>
                          <a:pt x="88" y="0"/>
                        </a:lnTo>
                        <a:lnTo>
                          <a:pt x="101" y="5"/>
                        </a:lnTo>
                        <a:lnTo>
                          <a:pt x="109" y="14"/>
                        </a:lnTo>
                        <a:lnTo>
                          <a:pt x="117" y="24"/>
                        </a:lnTo>
                        <a:lnTo>
                          <a:pt x="123" y="34"/>
                        </a:lnTo>
                        <a:lnTo>
                          <a:pt x="130" y="45"/>
                        </a:lnTo>
                        <a:lnTo>
                          <a:pt x="136" y="48"/>
                        </a:lnTo>
                        <a:lnTo>
                          <a:pt x="146" y="43"/>
                        </a:lnTo>
                        <a:lnTo>
                          <a:pt x="155" y="37"/>
                        </a:lnTo>
                        <a:lnTo>
                          <a:pt x="164" y="31"/>
                        </a:lnTo>
                        <a:lnTo>
                          <a:pt x="174" y="24"/>
                        </a:lnTo>
                        <a:lnTo>
                          <a:pt x="183" y="18"/>
                        </a:lnTo>
                        <a:lnTo>
                          <a:pt x="193" y="13"/>
                        </a:lnTo>
                        <a:lnTo>
                          <a:pt x="205" y="8"/>
                        </a:lnTo>
                        <a:lnTo>
                          <a:pt x="216" y="3"/>
                        </a:lnTo>
                        <a:lnTo>
                          <a:pt x="222" y="3"/>
                        </a:lnTo>
                        <a:lnTo>
                          <a:pt x="227" y="3"/>
                        </a:lnTo>
                        <a:lnTo>
                          <a:pt x="232" y="5"/>
                        </a:lnTo>
                        <a:lnTo>
                          <a:pt x="239" y="7"/>
                        </a:lnTo>
                        <a:lnTo>
                          <a:pt x="253" y="20"/>
                        </a:lnTo>
                        <a:lnTo>
                          <a:pt x="256" y="25"/>
                        </a:lnTo>
                        <a:lnTo>
                          <a:pt x="260" y="33"/>
                        </a:lnTo>
                        <a:lnTo>
                          <a:pt x="265" y="41"/>
                        </a:lnTo>
                        <a:lnTo>
                          <a:pt x="271" y="48"/>
                        </a:lnTo>
                        <a:lnTo>
                          <a:pt x="281" y="46"/>
                        </a:lnTo>
                        <a:lnTo>
                          <a:pt x="290" y="44"/>
                        </a:lnTo>
                        <a:lnTo>
                          <a:pt x="299" y="40"/>
                        </a:lnTo>
                        <a:lnTo>
                          <a:pt x="308" y="37"/>
                        </a:lnTo>
                        <a:lnTo>
                          <a:pt x="317" y="33"/>
                        </a:lnTo>
                        <a:lnTo>
                          <a:pt x="327" y="30"/>
                        </a:lnTo>
                        <a:lnTo>
                          <a:pt x="336" y="25"/>
                        </a:lnTo>
                        <a:lnTo>
                          <a:pt x="345" y="22"/>
                        </a:lnTo>
                        <a:lnTo>
                          <a:pt x="350" y="22"/>
                        </a:lnTo>
                        <a:lnTo>
                          <a:pt x="356" y="22"/>
                        </a:lnTo>
                        <a:lnTo>
                          <a:pt x="360" y="22"/>
                        </a:lnTo>
                        <a:lnTo>
                          <a:pt x="366" y="22"/>
                        </a:lnTo>
                        <a:lnTo>
                          <a:pt x="370" y="22"/>
                        </a:lnTo>
                        <a:lnTo>
                          <a:pt x="376" y="22"/>
                        </a:lnTo>
                        <a:lnTo>
                          <a:pt x="382" y="22"/>
                        </a:lnTo>
                        <a:lnTo>
                          <a:pt x="388" y="22"/>
                        </a:lnTo>
                        <a:lnTo>
                          <a:pt x="396" y="24"/>
                        </a:lnTo>
                        <a:lnTo>
                          <a:pt x="404" y="28"/>
                        </a:lnTo>
                        <a:lnTo>
                          <a:pt x="411" y="32"/>
                        </a:lnTo>
                        <a:lnTo>
                          <a:pt x="418" y="37"/>
                        </a:lnTo>
                        <a:lnTo>
                          <a:pt x="423" y="41"/>
                        </a:lnTo>
                        <a:lnTo>
                          <a:pt x="429" y="47"/>
                        </a:lnTo>
                        <a:lnTo>
                          <a:pt x="434" y="54"/>
                        </a:lnTo>
                        <a:lnTo>
                          <a:pt x="438" y="61"/>
                        </a:lnTo>
                        <a:lnTo>
                          <a:pt x="440" y="71"/>
                        </a:lnTo>
                        <a:lnTo>
                          <a:pt x="441" y="82"/>
                        </a:lnTo>
                        <a:lnTo>
                          <a:pt x="443" y="93"/>
                        </a:lnTo>
                        <a:lnTo>
                          <a:pt x="443" y="105"/>
                        </a:lnTo>
                        <a:lnTo>
                          <a:pt x="442" y="113"/>
                        </a:lnTo>
                        <a:lnTo>
                          <a:pt x="438" y="117"/>
                        </a:lnTo>
                        <a:lnTo>
                          <a:pt x="435" y="122"/>
                        </a:lnTo>
                        <a:lnTo>
                          <a:pt x="433" y="129"/>
                        </a:lnTo>
                        <a:lnTo>
                          <a:pt x="425" y="140"/>
                        </a:lnTo>
                        <a:lnTo>
                          <a:pt x="418" y="147"/>
                        </a:lnTo>
                        <a:lnTo>
                          <a:pt x="414" y="151"/>
                        </a:lnTo>
                        <a:lnTo>
                          <a:pt x="408" y="153"/>
                        </a:lnTo>
                        <a:lnTo>
                          <a:pt x="402" y="156"/>
                        </a:lnTo>
                        <a:lnTo>
                          <a:pt x="394" y="159"/>
                        </a:lnTo>
                        <a:lnTo>
                          <a:pt x="388" y="159"/>
                        </a:lnTo>
                        <a:lnTo>
                          <a:pt x="381" y="159"/>
                        </a:lnTo>
                        <a:lnTo>
                          <a:pt x="374" y="158"/>
                        </a:lnTo>
                        <a:lnTo>
                          <a:pt x="367" y="158"/>
                        </a:lnTo>
                        <a:lnTo>
                          <a:pt x="360" y="158"/>
                        </a:lnTo>
                        <a:lnTo>
                          <a:pt x="352" y="158"/>
                        </a:lnTo>
                        <a:lnTo>
                          <a:pt x="345" y="158"/>
                        </a:lnTo>
                        <a:lnTo>
                          <a:pt x="338" y="159"/>
                        </a:lnTo>
                        <a:lnTo>
                          <a:pt x="335" y="177"/>
                        </a:lnTo>
                        <a:lnTo>
                          <a:pt x="332" y="199"/>
                        </a:lnTo>
                        <a:lnTo>
                          <a:pt x="328" y="221"/>
                        </a:lnTo>
                        <a:lnTo>
                          <a:pt x="316" y="238"/>
                        </a:lnTo>
                        <a:lnTo>
                          <a:pt x="312" y="242"/>
                        </a:lnTo>
                        <a:lnTo>
                          <a:pt x="306" y="245"/>
                        </a:lnTo>
                        <a:lnTo>
                          <a:pt x="299" y="249"/>
                        </a:lnTo>
                        <a:lnTo>
                          <a:pt x="291" y="252"/>
                        </a:lnTo>
                        <a:lnTo>
                          <a:pt x="279" y="252"/>
                        </a:lnTo>
                        <a:lnTo>
                          <a:pt x="275" y="249"/>
                        </a:lnTo>
                        <a:lnTo>
                          <a:pt x="269" y="246"/>
                        </a:lnTo>
                        <a:lnTo>
                          <a:pt x="265" y="243"/>
                        </a:lnTo>
                        <a:lnTo>
                          <a:pt x="259" y="239"/>
                        </a:lnTo>
                        <a:lnTo>
                          <a:pt x="253" y="236"/>
                        </a:lnTo>
                        <a:lnTo>
                          <a:pt x="247" y="232"/>
                        </a:lnTo>
                        <a:lnTo>
                          <a:pt x="241" y="228"/>
                        </a:lnTo>
                        <a:lnTo>
                          <a:pt x="236" y="224"/>
                        </a:lnTo>
                        <a:lnTo>
                          <a:pt x="232" y="220"/>
                        </a:lnTo>
                        <a:lnTo>
                          <a:pt x="228" y="214"/>
                        </a:lnTo>
                        <a:lnTo>
                          <a:pt x="224" y="207"/>
                        </a:lnTo>
                        <a:lnTo>
                          <a:pt x="221" y="201"/>
                        </a:lnTo>
                        <a:lnTo>
                          <a:pt x="216" y="194"/>
                        </a:lnTo>
                        <a:lnTo>
                          <a:pt x="212" y="189"/>
                        </a:lnTo>
                        <a:lnTo>
                          <a:pt x="207" y="183"/>
                        </a:lnTo>
                        <a:lnTo>
                          <a:pt x="201" y="177"/>
                        </a:lnTo>
                        <a:lnTo>
                          <a:pt x="193" y="180"/>
                        </a:lnTo>
                        <a:lnTo>
                          <a:pt x="186" y="182"/>
                        </a:lnTo>
                        <a:lnTo>
                          <a:pt x="180" y="185"/>
                        </a:lnTo>
                        <a:lnTo>
                          <a:pt x="174" y="188"/>
                        </a:lnTo>
                        <a:lnTo>
                          <a:pt x="168" y="191"/>
                        </a:lnTo>
                        <a:lnTo>
                          <a:pt x="161" y="194"/>
                        </a:lnTo>
                        <a:lnTo>
                          <a:pt x="154" y="197"/>
                        </a:lnTo>
                        <a:lnTo>
                          <a:pt x="146" y="199"/>
                        </a:lnTo>
                        <a:lnTo>
                          <a:pt x="141" y="199"/>
                        </a:lnTo>
                        <a:lnTo>
                          <a:pt x="137" y="199"/>
                        </a:lnTo>
                        <a:lnTo>
                          <a:pt x="131" y="199"/>
                        </a:lnTo>
                        <a:lnTo>
                          <a:pt x="126" y="198"/>
                        </a:lnTo>
                        <a:lnTo>
                          <a:pt x="122" y="197"/>
                        </a:lnTo>
                        <a:lnTo>
                          <a:pt x="118" y="196"/>
                        </a:lnTo>
                        <a:lnTo>
                          <a:pt x="115" y="193"/>
                        </a:lnTo>
                        <a:lnTo>
                          <a:pt x="111" y="190"/>
                        </a:lnTo>
                        <a:lnTo>
                          <a:pt x="106" y="173"/>
                        </a:lnTo>
                        <a:lnTo>
                          <a:pt x="103" y="155"/>
                        </a:lnTo>
                        <a:lnTo>
                          <a:pt x="101" y="139"/>
                        </a:lnTo>
                        <a:lnTo>
                          <a:pt x="101" y="122"/>
                        </a:lnTo>
                        <a:lnTo>
                          <a:pt x="91" y="113"/>
                        </a:lnTo>
                        <a:lnTo>
                          <a:pt x="85" y="114"/>
                        </a:lnTo>
                        <a:lnTo>
                          <a:pt x="78" y="116"/>
                        </a:lnTo>
                        <a:lnTo>
                          <a:pt x="72" y="120"/>
                        </a:lnTo>
                        <a:lnTo>
                          <a:pt x="68" y="122"/>
                        </a:lnTo>
                        <a:lnTo>
                          <a:pt x="62" y="125"/>
                        </a:lnTo>
                        <a:lnTo>
                          <a:pt x="56" y="128"/>
                        </a:lnTo>
                        <a:lnTo>
                          <a:pt x="49" y="129"/>
                        </a:lnTo>
                        <a:lnTo>
                          <a:pt x="43" y="129"/>
                        </a:lnTo>
                        <a:lnTo>
                          <a:pt x="38" y="127"/>
                        </a:lnTo>
                        <a:lnTo>
                          <a:pt x="33" y="125"/>
                        </a:lnTo>
                        <a:lnTo>
                          <a:pt x="28" y="123"/>
                        </a:lnTo>
                        <a:lnTo>
                          <a:pt x="24" y="120"/>
                        </a:lnTo>
                        <a:lnTo>
                          <a:pt x="19" y="117"/>
                        </a:lnTo>
                        <a:lnTo>
                          <a:pt x="15" y="115"/>
                        </a:lnTo>
                        <a:lnTo>
                          <a:pt x="11" y="112"/>
                        </a:lnTo>
                        <a:lnTo>
                          <a:pt x="8" y="108"/>
                        </a:lnTo>
                        <a:lnTo>
                          <a:pt x="5" y="100"/>
                        </a:lnTo>
                        <a:lnTo>
                          <a:pt x="4" y="92"/>
                        </a:lnTo>
                        <a:lnTo>
                          <a:pt x="2" y="84"/>
                        </a:lnTo>
                        <a:lnTo>
                          <a:pt x="0" y="76"/>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sp>
                <p:nvSpPr>
                  <p:cNvPr id="58422" name="Freeform 152"/>
                  <p:cNvSpPr>
                    <a:spLocks/>
                  </p:cNvSpPr>
                  <p:nvPr/>
                </p:nvSpPr>
                <p:spPr bwMode="auto">
                  <a:xfrm>
                    <a:off x="3070" y="744"/>
                    <a:ext cx="151" cy="13"/>
                  </a:xfrm>
                  <a:custGeom>
                    <a:avLst/>
                    <a:gdLst>
                      <a:gd name="T0" fmla="*/ 0 w 300"/>
                      <a:gd name="T1" fmla="*/ 1 h 25"/>
                      <a:gd name="T2" fmla="*/ 1 w 300"/>
                      <a:gd name="T3" fmla="*/ 1 h 25"/>
                      <a:gd name="T4" fmla="*/ 1 w 300"/>
                      <a:gd name="T5" fmla="*/ 1 h 25"/>
                      <a:gd name="T6" fmla="*/ 1 w 300"/>
                      <a:gd name="T7" fmla="*/ 1 h 25"/>
                      <a:gd name="T8" fmla="*/ 1 w 300"/>
                      <a:gd name="T9" fmla="*/ 1 h 25"/>
                      <a:gd name="T10" fmla="*/ 1 w 300"/>
                      <a:gd name="T11" fmla="*/ 1 h 25"/>
                      <a:gd name="T12" fmla="*/ 1 w 300"/>
                      <a:gd name="T13" fmla="*/ 1 h 25"/>
                      <a:gd name="T14" fmla="*/ 1 w 300"/>
                      <a:gd name="T15" fmla="*/ 1 h 25"/>
                      <a:gd name="T16" fmla="*/ 1 w 300"/>
                      <a:gd name="T17" fmla="*/ 1 h 25"/>
                      <a:gd name="T18" fmla="*/ 1 w 300"/>
                      <a:gd name="T19" fmla="*/ 1 h 25"/>
                      <a:gd name="T20" fmla="*/ 1 w 300"/>
                      <a:gd name="T21" fmla="*/ 1 h 25"/>
                      <a:gd name="T22" fmla="*/ 1 w 300"/>
                      <a:gd name="T23" fmla="*/ 1 h 25"/>
                      <a:gd name="T24" fmla="*/ 1 w 300"/>
                      <a:gd name="T25" fmla="*/ 1 h 25"/>
                      <a:gd name="T26" fmla="*/ 1 w 300"/>
                      <a:gd name="T27" fmla="*/ 1 h 25"/>
                      <a:gd name="T28" fmla="*/ 1 w 300"/>
                      <a:gd name="T29" fmla="*/ 1 h 25"/>
                      <a:gd name="T30" fmla="*/ 1 w 300"/>
                      <a:gd name="T31" fmla="*/ 1 h 25"/>
                      <a:gd name="T32" fmla="*/ 1 w 300"/>
                      <a:gd name="T33" fmla="*/ 1 h 25"/>
                      <a:gd name="T34" fmla="*/ 1 w 300"/>
                      <a:gd name="T35" fmla="*/ 0 h 25"/>
                      <a:gd name="T36" fmla="*/ 1 w 300"/>
                      <a:gd name="T37" fmla="*/ 1 h 25"/>
                      <a:gd name="T38" fmla="*/ 1 w 300"/>
                      <a:gd name="T39" fmla="*/ 1 h 25"/>
                      <a:gd name="T40" fmla="*/ 1 w 300"/>
                      <a:gd name="T41" fmla="*/ 1 h 25"/>
                      <a:gd name="T42" fmla="*/ 1 w 300"/>
                      <a:gd name="T43" fmla="*/ 1 h 25"/>
                      <a:gd name="T44" fmla="*/ 1 w 300"/>
                      <a:gd name="T45" fmla="*/ 1 h 25"/>
                      <a:gd name="T46" fmla="*/ 1 w 300"/>
                      <a:gd name="T47" fmla="*/ 1 h 25"/>
                      <a:gd name="T48" fmla="*/ 1 w 300"/>
                      <a:gd name="T49" fmla="*/ 1 h 25"/>
                      <a:gd name="T50" fmla="*/ 1 w 300"/>
                      <a:gd name="T51" fmla="*/ 1 h 25"/>
                      <a:gd name="T52" fmla="*/ 1 w 300"/>
                      <a:gd name="T53" fmla="*/ 1 h 25"/>
                      <a:gd name="T54" fmla="*/ 1 w 300"/>
                      <a:gd name="T55" fmla="*/ 1 h 25"/>
                      <a:gd name="T56" fmla="*/ 1 w 300"/>
                      <a:gd name="T57" fmla="*/ 1 h 25"/>
                      <a:gd name="T58" fmla="*/ 1 w 300"/>
                      <a:gd name="T59" fmla="*/ 1 h 25"/>
                      <a:gd name="T60" fmla="*/ 1 w 300"/>
                      <a:gd name="T61" fmla="*/ 1 h 25"/>
                      <a:gd name="T62" fmla="*/ 1 w 300"/>
                      <a:gd name="T63" fmla="*/ 1 h 25"/>
                      <a:gd name="T64" fmla="*/ 1 w 300"/>
                      <a:gd name="T65" fmla="*/ 1 h 25"/>
                      <a:gd name="T66" fmla="*/ 1 w 300"/>
                      <a:gd name="T67" fmla="*/ 1 h 25"/>
                      <a:gd name="T68" fmla="*/ 1 w 300"/>
                      <a:gd name="T69" fmla="*/ 1 h 25"/>
                      <a:gd name="T70" fmla="*/ 0 w 300"/>
                      <a:gd name="T71" fmla="*/ 1 h 25"/>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300"/>
                      <a:gd name="T109" fmla="*/ 0 h 25"/>
                      <a:gd name="T110" fmla="*/ 300 w 300"/>
                      <a:gd name="T111" fmla="*/ 25 h 25"/>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300" h="25">
                        <a:moveTo>
                          <a:pt x="0" y="21"/>
                        </a:moveTo>
                        <a:lnTo>
                          <a:pt x="4" y="17"/>
                        </a:lnTo>
                        <a:lnTo>
                          <a:pt x="23" y="16"/>
                        </a:lnTo>
                        <a:lnTo>
                          <a:pt x="41" y="15"/>
                        </a:lnTo>
                        <a:lnTo>
                          <a:pt x="60" y="12"/>
                        </a:lnTo>
                        <a:lnTo>
                          <a:pt x="78" y="11"/>
                        </a:lnTo>
                        <a:lnTo>
                          <a:pt x="97" y="10"/>
                        </a:lnTo>
                        <a:lnTo>
                          <a:pt x="115" y="9"/>
                        </a:lnTo>
                        <a:lnTo>
                          <a:pt x="133" y="9"/>
                        </a:lnTo>
                        <a:lnTo>
                          <a:pt x="152" y="8"/>
                        </a:lnTo>
                        <a:lnTo>
                          <a:pt x="170" y="7"/>
                        </a:lnTo>
                        <a:lnTo>
                          <a:pt x="189" y="6"/>
                        </a:lnTo>
                        <a:lnTo>
                          <a:pt x="208" y="4"/>
                        </a:lnTo>
                        <a:lnTo>
                          <a:pt x="227" y="3"/>
                        </a:lnTo>
                        <a:lnTo>
                          <a:pt x="245" y="3"/>
                        </a:lnTo>
                        <a:lnTo>
                          <a:pt x="264" y="2"/>
                        </a:lnTo>
                        <a:lnTo>
                          <a:pt x="282" y="1"/>
                        </a:lnTo>
                        <a:lnTo>
                          <a:pt x="300" y="0"/>
                        </a:lnTo>
                        <a:lnTo>
                          <a:pt x="297" y="9"/>
                        </a:lnTo>
                        <a:lnTo>
                          <a:pt x="280" y="10"/>
                        </a:lnTo>
                        <a:lnTo>
                          <a:pt x="261" y="11"/>
                        </a:lnTo>
                        <a:lnTo>
                          <a:pt x="243" y="12"/>
                        </a:lnTo>
                        <a:lnTo>
                          <a:pt x="224" y="14"/>
                        </a:lnTo>
                        <a:lnTo>
                          <a:pt x="206" y="16"/>
                        </a:lnTo>
                        <a:lnTo>
                          <a:pt x="188" y="17"/>
                        </a:lnTo>
                        <a:lnTo>
                          <a:pt x="169" y="18"/>
                        </a:lnTo>
                        <a:lnTo>
                          <a:pt x="151" y="18"/>
                        </a:lnTo>
                        <a:lnTo>
                          <a:pt x="132" y="19"/>
                        </a:lnTo>
                        <a:lnTo>
                          <a:pt x="114" y="21"/>
                        </a:lnTo>
                        <a:lnTo>
                          <a:pt x="95" y="22"/>
                        </a:lnTo>
                        <a:lnTo>
                          <a:pt x="77" y="23"/>
                        </a:lnTo>
                        <a:lnTo>
                          <a:pt x="59" y="23"/>
                        </a:lnTo>
                        <a:lnTo>
                          <a:pt x="40" y="24"/>
                        </a:lnTo>
                        <a:lnTo>
                          <a:pt x="22" y="25"/>
                        </a:lnTo>
                        <a:lnTo>
                          <a:pt x="3" y="25"/>
                        </a:lnTo>
                        <a:lnTo>
                          <a:pt x="0" y="21"/>
                        </a:lnTo>
                        <a:close/>
                      </a:path>
                    </a:pathLst>
                  </a:custGeom>
                  <a:solidFill>
                    <a:srgbClr val="000000"/>
                  </a:solidFill>
                  <a:ln>
                    <a:noFill/>
                  </a:ln>
                  <a:extLst>
                    <a:ext uri="{91240B29-F687-4f45-9708-019B960494DF}">
                      <a14:hiddenLine xmlns="" xmlns:a14="http://schemas.microsoft.com/office/drawing/2010/main" w="9525">
                        <a:solidFill>
                          <a:srgbClr val="000000"/>
                        </a:solidFill>
                        <a:round/>
                        <a:headEnd/>
                        <a:tailEnd/>
                      </a14:hiddenLine>
                    </a:ext>
                  </a:extLst>
                </p:spPr>
                <p:txBody>
                  <a:bodyPr/>
                  <a:lstStyle/>
                  <a:p>
                    <a:endParaRPr lang="zh-CN" altLang="en-US"/>
                  </a:p>
                </p:txBody>
              </p:sp>
            </p:grpSp>
          </p:grpSp>
        </p:grpSp>
        <p:sp>
          <p:nvSpPr>
            <p:cNvPr id="58385" name="Text Box 153"/>
            <p:cNvSpPr txBox="1">
              <a:spLocks noChangeArrowheads="1"/>
            </p:cNvSpPr>
            <p:nvPr/>
          </p:nvSpPr>
          <p:spPr bwMode="auto">
            <a:xfrm>
              <a:off x="1077" y="1917"/>
              <a:ext cx="500"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200" i="1">
                  <a:solidFill>
                    <a:schemeClr val="bg2"/>
                  </a:solidFill>
                  <a:latin typeface="Arial Narrow" charset="0"/>
                </a:rPr>
                <a:t>Name</a:t>
              </a:r>
            </a:p>
          </p:txBody>
        </p:sp>
        <p:sp>
          <p:nvSpPr>
            <p:cNvPr id="58386" name="Text Box 154"/>
            <p:cNvSpPr txBox="1">
              <a:spLocks noChangeArrowheads="1"/>
            </p:cNvSpPr>
            <p:nvPr/>
          </p:nvSpPr>
          <p:spPr bwMode="auto">
            <a:xfrm>
              <a:off x="1077" y="2132"/>
              <a:ext cx="644" cy="26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6350">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200" i="1">
                  <a:solidFill>
                    <a:schemeClr val="bg2"/>
                  </a:solidFill>
                  <a:latin typeface="Arial Narrow" charset="0"/>
                </a:rPr>
                <a:t>Address</a:t>
              </a:r>
            </a:p>
          </p:txBody>
        </p:sp>
      </p:grpSp>
      <p:sp>
        <p:nvSpPr>
          <p:cNvPr id="3080" name="日期占位符 15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6F6322C-FF24-824E-A31D-7D1669AD1B9B}" type="datetime1">
              <a:rPr lang="zh-CN" altLang="en-US"/>
              <a:pPr eaLnBrk="1" hangingPunct="1"/>
              <a:t>2020/3/9</a:t>
            </a:fld>
            <a:endParaRPr lang="en-US" altLang="zh-CN"/>
          </a:p>
        </p:txBody>
      </p:sp>
      <p:cxnSp>
        <p:nvCxnSpPr>
          <p:cNvPr id="58375" name="Straight Connector 158"/>
          <p:cNvCxnSpPr>
            <a:cxnSpLocks noChangeShapeType="1"/>
          </p:cNvCxnSpPr>
          <p:nvPr/>
        </p:nvCxnSpPr>
        <p:spPr bwMode="auto">
          <a:xfrm>
            <a:off x="3551238" y="3902075"/>
            <a:ext cx="2111375" cy="0"/>
          </a:xfrm>
          <a:prstGeom prst="line">
            <a:avLst/>
          </a:prstGeom>
          <a:noFill/>
          <a:ln w="12700">
            <a:solidFill>
              <a:schemeClr val="tx1"/>
            </a:solidFill>
            <a:prstDash val="dash"/>
            <a:round/>
            <a:headEnd type="triangle" w="med" len="med"/>
            <a:tailEnd type="triangle" w="med" len="med"/>
          </a:ln>
          <a:extLst>
            <a:ext uri="{909E8E84-426E-40dd-AFC4-6F175D3DCCD1}">
              <a14:hiddenFill xmlns="" xmlns:a14="http://schemas.microsoft.com/office/drawing/2010/main">
                <a:noFill/>
              </a14:hiddenFill>
            </a:ext>
          </a:extLst>
        </p:spPr>
      </p:cxnSp>
      <p:cxnSp>
        <p:nvCxnSpPr>
          <p:cNvPr id="58376" name="Straight Connector 159"/>
          <p:cNvCxnSpPr>
            <a:cxnSpLocks noChangeShapeType="1"/>
          </p:cNvCxnSpPr>
          <p:nvPr/>
        </p:nvCxnSpPr>
        <p:spPr bwMode="auto">
          <a:xfrm>
            <a:off x="2484438" y="2346325"/>
            <a:ext cx="4084637" cy="46038"/>
          </a:xfrm>
          <a:prstGeom prst="line">
            <a:avLst/>
          </a:prstGeom>
          <a:noFill/>
          <a:ln w="12700">
            <a:solidFill>
              <a:schemeClr val="tx1"/>
            </a:solidFill>
            <a:prstDash val="dash"/>
            <a:round/>
            <a:headEnd type="triangle" w="med" len="med"/>
            <a:tailEnd type="triangle" w="med" len="med"/>
          </a:ln>
          <a:extLst>
            <a:ext uri="{909E8E84-426E-40dd-AFC4-6F175D3DCCD1}">
              <a14:hiddenFill xmlns="" xmlns:a14="http://schemas.microsoft.com/office/drawing/2010/main">
                <a:noFill/>
              </a14:hiddenFill>
            </a:ext>
          </a:extLst>
        </p:spPr>
      </p:cxnSp>
      <p:pic>
        <p:nvPicPr>
          <p:cNvPr id="58377" name="Picture 158" descr="C:\Program Files\Microsoft Office\MEDIA\CAGCAT10\j0292020.wmf"/>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7889875" y="1955800"/>
            <a:ext cx="720725" cy="68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8378" name="Picture 158" descr="C:\Program Files\Microsoft Office\MEDIA\CAGCAT10\j0292020.wmf"/>
          <p:cNvPicPr>
            <a:picLocks noChangeAspect="1" noChangeArrowheads="1"/>
          </p:cNvPicPr>
          <p:nvPr/>
        </p:nvPicPr>
        <p:blipFill>
          <a:blip r:embed="rId7" cstate="email">
            <a:extLst>
              <a:ext uri="{28A0092B-C50C-407E-A947-70E740481C1C}">
                <a14:useLocalDpi xmlns:a14="http://schemas.microsoft.com/office/drawing/2010/main" val="0"/>
              </a:ext>
            </a:extLst>
          </a:blip>
          <a:srcRect/>
          <a:stretch>
            <a:fillRect/>
          </a:stretch>
        </p:blipFill>
        <p:spPr bwMode="auto">
          <a:xfrm>
            <a:off x="514350" y="1939925"/>
            <a:ext cx="720725" cy="6842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4"/>
          <p:cNvSpPr>
            <a:spLocks noGrp="1"/>
          </p:cNvSpPr>
          <p:nvPr>
            <p:ph type="ftr" sz="quarter" idx="11"/>
          </p:nvPr>
        </p:nvSpPr>
        <p:spPr/>
        <p:txBody>
          <a:bodyPr/>
          <a:lstStyle/>
          <a:p>
            <a:pPr>
              <a:defRPr/>
            </a:pPr>
            <a:r>
              <a:rPr lang="en-US" altLang="zh-CN"/>
              <a:t>linwei@cuc.edu.cn</a:t>
            </a:r>
          </a:p>
        </p:txBody>
      </p:sp>
      <p:sp>
        <p:nvSpPr>
          <p:cNvPr id="4813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A888B65-71BE-A64C-9A8F-A2FFB08722FE}" type="slidenum">
              <a:rPr lang="en-US" altLang="zh-CN"/>
              <a:pPr eaLnBrk="1" hangingPunct="1"/>
              <a:t>55</a:t>
            </a:fld>
            <a:endParaRPr lang="en-US" altLang="zh-CN"/>
          </a:p>
        </p:txBody>
      </p:sp>
      <p:sp>
        <p:nvSpPr>
          <p:cNvPr id="59396" name="Rectangle 4"/>
          <p:cNvSpPr>
            <a:spLocks noGrp="1" noChangeArrowheads="1"/>
          </p:cNvSpPr>
          <p:nvPr>
            <p:ph type="body" idx="1"/>
          </p:nvPr>
        </p:nvSpPr>
        <p:spPr/>
        <p:txBody>
          <a:bodyPr/>
          <a:lstStyle/>
          <a:p>
            <a:pPr eaLnBrk="1" hangingPunct="1">
              <a:lnSpc>
                <a:spcPct val="90000"/>
              </a:lnSpc>
              <a:spcBef>
                <a:spcPct val="0"/>
              </a:spcBef>
            </a:pPr>
            <a:r>
              <a:rPr lang="en-US" altLang="zh-CN" sz="3500" b="1" dirty="0">
                <a:latin typeface="Arial" charset="0"/>
                <a:ea typeface="宋体" charset="0"/>
              </a:rPr>
              <a:t>Peers</a:t>
            </a:r>
          </a:p>
          <a:p>
            <a:pPr eaLnBrk="1" hangingPunct="1">
              <a:lnSpc>
                <a:spcPct val="90000"/>
              </a:lnSpc>
              <a:spcBef>
                <a:spcPct val="0"/>
              </a:spcBef>
              <a:buFont typeface="Wingdings" charset="0"/>
              <a:buNone/>
            </a:pPr>
            <a:r>
              <a:rPr lang="en-US" altLang="zh-CN" sz="2700" dirty="0">
                <a:latin typeface="Comic Sans MS" charset="0"/>
                <a:ea typeface="宋体" charset="0"/>
              </a:rPr>
              <a:t>   </a:t>
            </a:r>
            <a:r>
              <a:rPr lang="en-US" altLang="zh-CN" sz="2600" dirty="0">
                <a:latin typeface="Arial" charset="0"/>
                <a:ea typeface="宋体" charset="0"/>
              </a:rPr>
              <a:t>The entities comprising the corresponding layers on different machines are called peers. The peers may be processes, hardware devices, or even human beings. In other words, it is the peers that communicate by using the protocol.</a:t>
            </a:r>
            <a:endParaRPr lang="en-US" altLang="zh-CN" sz="2700" dirty="0">
              <a:latin typeface="Comic Sans MS" charset="0"/>
              <a:ea typeface="宋体" charset="0"/>
            </a:endParaRPr>
          </a:p>
          <a:p>
            <a:pPr eaLnBrk="1" hangingPunct="1">
              <a:lnSpc>
                <a:spcPct val="90000"/>
              </a:lnSpc>
              <a:spcBef>
                <a:spcPct val="0"/>
              </a:spcBef>
            </a:pPr>
            <a:r>
              <a:rPr lang="en-US" altLang="zh-CN" sz="3500" b="1" dirty="0">
                <a:latin typeface="Arial" charset="0"/>
                <a:ea typeface="宋体" charset="0"/>
              </a:rPr>
              <a:t>Interface</a:t>
            </a:r>
            <a:r>
              <a:rPr lang="en-US" altLang="zh-CN" sz="3100" dirty="0">
                <a:latin typeface="Comic Sans MS" charset="0"/>
                <a:ea typeface="宋体" charset="0"/>
              </a:rPr>
              <a:t>:</a:t>
            </a:r>
            <a:endParaRPr lang="en-US" altLang="zh-CN" sz="2500" dirty="0">
              <a:latin typeface="Comic Sans MS" charset="0"/>
              <a:ea typeface="宋体" charset="0"/>
            </a:endParaRPr>
          </a:p>
          <a:p>
            <a:pPr eaLnBrk="1" hangingPunct="1">
              <a:lnSpc>
                <a:spcPct val="90000"/>
              </a:lnSpc>
              <a:spcBef>
                <a:spcPct val="0"/>
              </a:spcBef>
              <a:buFont typeface="Wingdings" charset="0"/>
              <a:buNone/>
            </a:pPr>
            <a:r>
              <a:rPr lang="en-US" altLang="zh-CN" sz="2500" dirty="0">
                <a:latin typeface="Comic Sans MS" charset="0"/>
                <a:ea typeface="宋体" charset="0"/>
              </a:rPr>
              <a:t>	</a:t>
            </a:r>
            <a:r>
              <a:rPr lang="en-US" altLang="zh-CN" sz="2600" dirty="0">
                <a:latin typeface="Arial" charset="0"/>
                <a:ea typeface="宋体" charset="0"/>
              </a:rPr>
              <a:t>Between each pair of adjacent layers is an interface. The interface defines which primitive operations and services the lower layer makes available to the upper one.</a:t>
            </a:r>
            <a:endParaRPr lang="zh-CN" altLang="en-US" sz="2600" dirty="0">
              <a:latin typeface="Arial" charset="0"/>
              <a:ea typeface="宋体" charset="0"/>
            </a:endParaRPr>
          </a:p>
        </p:txBody>
      </p:sp>
      <p:sp>
        <p:nvSpPr>
          <p:cNvPr id="59397" name="Rectangle 5"/>
          <p:cNvSpPr>
            <a:spLocks noGrp="1" noChangeArrowheads="1"/>
          </p:cNvSpPr>
          <p:nvPr>
            <p:ph type="title"/>
          </p:nvPr>
        </p:nvSpPr>
        <p:spPr/>
        <p:txBody>
          <a:bodyPr/>
          <a:lstStyle/>
          <a:p>
            <a:pPr eaLnBrk="1" hangingPunct="1"/>
            <a:r>
              <a:rPr lang="en-US" altLang="zh-CN" sz="3800">
                <a:latin typeface="Arial" charset="0"/>
                <a:ea typeface="宋体" charset="0"/>
              </a:rPr>
              <a:t>Terminology</a:t>
            </a:r>
            <a:endParaRPr lang="zh-CN" altLang="en-US" sz="3800">
              <a:latin typeface="Arial" charset="0"/>
              <a:ea typeface="宋体" charset="0"/>
            </a:endParaRPr>
          </a:p>
        </p:txBody>
      </p:sp>
      <p:sp>
        <p:nvSpPr>
          <p:cNvPr id="4813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C7EEE69-9642-2446-90D2-D86F544F5E71}" type="datetime1">
              <a:rPr lang="zh-CN" altLang="en-US"/>
              <a:pPr eaLnBrk="1" hangingPunct="1"/>
              <a:t>2020/3/9</a:t>
            </a:fld>
            <a:endParaRPr lang="en-US" altLang="zh-CN"/>
          </a:p>
        </p:txBody>
      </p:sp>
    </p:spTree>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页脚占位符 4"/>
          <p:cNvSpPr>
            <a:spLocks noGrp="1"/>
          </p:cNvSpPr>
          <p:nvPr>
            <p:ph type="ftr" sz="quarter" idx="11"/>
          </p:nvPr>
        </p:nvSpPr>
        <p:spPr/>
        <p:txBody>
          <a:bodyPr/>
          <a:lstStyle/>
          <a:p>
            <a:pPr>
              <a:defRPr/>
            </a:pPr>
            <a:r>
              <a:rPr lang="en-US" altLang="zh-CN"/>
              <a:t>linwei@cuc.edu.cn</a:t>
            </a:r>
          </a:p>
        </p:txBody>
      </p:sp>
      <p:sp>
        <p:nvSpPr>
          <p:cNvPr id="4915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887F5EE-1D45-B749-8C1D-FBDE1FC3894A}" type="slidenum">
              <a:rPr lang="en-US" altLang="zh-CN"/>
              <a:pPr eaLnBrk="1" hangingPunct="1"/>
              <a:t>56</a:t>
            </a:fld>
            <a:endParaRPr lang="en-US" altLang="zh-CN"/>
          </a:p>
        </p:txBody>
      </p:sp>
      <p:sp>
        <p:nvSpPr>
          <p:cNvPr id="60420" name="Rectangle 2"/>
          <p:cNvSpPr>
            <a:spLocks noGrp="1" noChangeArrowheads="1"/>
          </p:cNvSpPr>
          <p:nvPr>
            <p:ph type="title"/>
          </p:nvPr>
        </p:nvSpPr>
        <p:spPr/>
        <p:txBody>
          <a:bodyPr/>
          <a:lstStyle/>
          <a:p>
            <a:pPr eaLnBrk="1" hangingPunct="1"/>
            <a:r>
              <a:rPr lang="en-US" altLang="zh-CN">
                <a:solidFill>
                  <a:srgbClr val="FF3300"/>
                </a:solidFill>
                <a:latin typeface="Arial" charset="0"/>
                <a:ea typeface="宋体" charset="0"/>
              </a:rPr>
              <a:t>KISS</a:t>
            </a:r>
            <a:r>
              <a:rPr lang="en-US" altLang="zh-CN">
                <a:latin typeface="Arial" charset="0"/>
                <a:ea typeface="宋体" charset="0"/>
              </a:rPr>
              <a:t> principle</a:t>
            </a:r>
          </a:p>
        </p:txBody>
      </p:sp>
      <p:sp>
        <p:nvSpPr>
          <p:cNvPr id="60421" name="Rectangle 4"/>
          <p:cNvSpPr>
            <a:spLocks noGrp="1" noChangeArrowheads="1"/>
          </p:cNvSpPr>
          <p:nvPr>
            <p:ph type="body" idx="1"/>
          </p:nvPr>
        </p:nvSpPr>
        <p:spPr/>
        <p:txBody>
          <a:bodyPr/>
          <a:lstStyle/>
          <a:p>
            <a:pPr eaLnBrk="1" hangingPunct="1"/>
            <a:r>
              <a:rPr lang="en-US" altLang="zh-CN" b="1">
                <a:latin typeface="Arial" charset="0"/>
                <a:ea typeface="宋体" charset="0"/>
              </a:rPr>
              <a:t>"</a:t>
            </a:r>
            <a:r>
              <a:rPr lang="en-US" altLang="zh-CN" b="1">
                <a:solidFill>
                  <a:srgbClr val="FF3300"/>
                </a:solidFill>
                <a:latin typeface="Arial" charset="0"/>
                <a:ea typeface="宋体" charset="0"/>
              </a:rPr>
              <a:t>K</a:t>
            </a:r>
            <a:r>
              <a:rPr lang="en-US" altLang="zh-CN" b="1">
                <a:latin typeface="Arial" charset="0"/>
                <a:ea typeface="宋体" charset="0"/>
              </a:rPr>
              <a:t>eep </a:t>
            </a:r>
            <a:r>
              <a:rPr lang="en-US" altLang="zh-CN" b="1">
                <a:solidFill>
                  <a:srgbClr val="FF3300"/>
                </a:solidFill>
                <a:latin typeface="Arial" charset="0"/>
                <a:ea typeface="宋体" charset="0"/>
              </a:rPr>
              <a:t>I</a:t>
            </a:r>
            <a:r>
              <a:rPr lang="en-US" altLang="zh-CN" b="1">
                <a:latin typeface="Arial" charset="0"/>
                <a:ea typeface="宋体" charset="0"/>
              </a:rPr>
              <a:t>t </a:t>
            </a:r>
            <a:r>
              <a:rPr lang="en-US" altLang="zh-CN" b="1">
                <a:solidFill>
                  <a:srgbClr val="FF3300"/>
                </a:solidFill>
                <a:latin typeface="Arial" charset="0"/>
                <a:ea typeface="宋体" charset="0"/>
              </a:rPr>
              <a:t>S</a:t>
            </a:r>
            <a:r>
              <a:rPr lang="en-US" altLang="zh-CN" b="1">
                <a:latin typeface="Arial" charset="0"/>
                <a:ea typeface="宋体" charset="0"/>
              </a:rPr>
              <a:t>imple, </a:t>
            </a:r>
            <a:r>
              <a:rPr lang="en-US" altLang="zh-CN" b="1">
                <a:solidFill>
                  <a:srgbClr val="FF3300"/>
                </a:solidFill>
                <a:latin typeface="Arial" charset="0"/>
                <a:ea typeface="宋体" charset="0"/>
              </a:rPr>
              <a:t>S</a:t>
            </a:r>
            <a:r>
              <a:rPr lang="en-US" altLang="zh-CN" b="1">
                <a:latin typeface="Arial" charset="0"/>
                <a:ea typeface="宋体" charset="0"/>
              </a:rPr>
              <a:t>tupid",</a:t>
            </a:r>
            <a:r>
              <a:rPr lang="en-US" altLang="zh-CN">
                <a:latin typeface="Arial" charset="0"/>
                <a:ea typeface="宋体" charset="0"/>
              </a:rPr>
              <a:t> </a:t>
            </a:r>
            <a:endParaRPr lang="en-US" altLang="zh-CN" b="1">
              <a:latin typeface="Arial" charset="0"/>
              <a:ea typeface="宋体" charset="0"/>
            </a:endParaRPr>
          </a:p>
          <a:p>
            <a:pPr lvl="1" eaLnBrk="1" hangingPunct="1"/>
            <a:r>
              <a:rPr lang="en-US" altLang="zh-CN">
                <a:latin typeface="Arial" charset="0"/>
                <a:ea typeface="宋体" charset="0"/>
              </a:rPr>
              <a:t>Important to keep it </a:t>
            </a:r>
            <a:r>
              <a:rPr lang="en-US" altLang="zh-CN" b="1">
                <a:latin typeface="Arial" charset="0"/>
                <a:ea typeface="宋体" charset="0"/>
              </a:rPr>
              <a:t>simple</a:t>
            </a:r>
            <a:r>
              <a:rPr lang="en-US" altLang="zh-CN">
                <a:latin typeface="Arial" charset="0"/>
                <a:ea typeface="宋体" charset="0"/>
              </a:rPr>
              <a:t> and </a:t>
            </a:r>
            <a:r>
              <a:rPr lang="en-US" altLang="zh-CN" b="1">
                <a:latin typeface="Arial" charset="0"/>
                <a:ea typeface="宋体" charset="0"/>
              </a:rPr>
              <a:t>clean</a:t>
            </a:r>
            <a:r>
              <a:rPr lang="en-US" altLang="zh-CN">
                <a:latin typeface="Arial" charset="0"/>
                <a:ea typeface="宋体" charset="0"/>
              </a:rPr>
              <a:t> to reduce complexity.</a:t>
            </a:r>
          </a:p>
          <a:p>
            <a:pPr lvl="2" eaLnBrk="1" hangingPunct="1"/>
            <a:r>
              <a:rPr lang="en-US" altLang="zh-CN">
                <a:latin typeface="Arial" charset="0"/>
                <a:ea typeface="宋体" charset="0"/>
              </a:rPr>
              <a:t>How many layers?</a:t>
            </a:r>
          </a:p>
          <a:p>
            <a:pPr lvl="2" eaLnBrk="1" hangingPunct="1"/>
            <a:r>
              <a:rPr lang="en-US" altLang="zh-CN">
                <a:latin typeface="Arial" charset="0"/>
                <a:ea typeface="宋体" charset="0"/>
              </a:rPr>
              <a:t>Clean interfaces </a:t>
            </a:r>
          </a:p>
          <a:p>
            <a:pPr lvl="1" eaLnBrk="1" hangingPunct="1"/>
            <a:r>
              <a:rPr lang="en-US" altLang="zh-CN">
                <a:latin typeface="Arial" charset="0"/>
                <a:ea typeface="宋体" charset="0"/>
              </a:rPr>
              <a:t>Important that each layer perform a specific collection of well-understood functions.</a:t>
            </a:r>
          </a:p>
        </p:txBody>
      </p:sp>
      <p:sp>
        <p:nvSpPr>
          <p:cNvPr id="4915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64160C4-0D4D-E746-BD23-4443E1D9F7AE}" type="datetime1">
              <a:rPr lang="zh-CN" altLang="en-US"/>
              <a:pPr eaLnBrk="1" hangingPunct="1"/>
              <a:t>2020/3/9</a:t>
            </a:fld>
            <a:endParaRPr lang="en-US" altLang="zh-CN"/>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4"/>
          <p:cNvSpPr>
            <a:spLocks noGrp="1"/>
          </p:cNvSpPr>
          <p:nvPr>
            <p:ph type="ftr" sz="quarter" idx="11"/>
          </p:nvPr>
        </p:nvSpPr>
        <p:spPr/>
        <p:txBody>
          <a:bodyPr/>
          <a:lstStyle/>
          <a:p>
            <a:pPr>
              <a:defRPr/>
            </a:pPr>
            <a:r>
              <a:rPr lang="en-US" altLang="zh-CN"/>
              <a:t>linwei@cuc.edu.cn</a:t>
            </a:r>
          </a:p>
        </p:txBody>
      </p:sp>
      <p:sp>
        <p:nvSpPr>
          <p:cNvPr id="5017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3D41A28-9B37-B64A-83E6-0C506B2361D1}" type="slidenum">
              <a:rPr lang="en-US" altLang="zh-CN"/>
              <a:pPr eaLnBrk="1" hangingPunct="1"/>
              <a:t>57</a:t>
            </a:fld>
            <a:endParaRPr lang="en-US" altLang="zh-CN"/>
          </a:p>
        </p:txBody>
      </p:sp>
      <p:sp>
        <p:nvSpPr>
          <p:cNvPr id="61444" name="Rectangle 6"/>
          <p:cNvSpPr>
            <a:spLocks noGrp="1" noChangeArrowheads="1"/>
          </p:cNvSpPr>
          <p:nvPr>
            <p:ph type="title"/>
          </p:nvPr>
        </p:nvSpPr>
        <p:spPr/>
        <p:txBody>
          <a:bodyPr/>
          <a:lstStyle/>
          <a:p>
            <a:pPr eaLnBrk="1" hangingPunct="1"/>
            <a:r>
              <a:rPr lang="en-US" altLang="zh-CN" sz="4000">
                <a:latin typeface="Arial" charset="0"/>
                <a:ea typeface="宋体" charset="0"/>
              </a:rPr>
              <a:t>Network architecture</a:t>
            </a:r>
            <a:endParaRPr lang="en-US" altLang="zh-CN">
              <a:latin typeface="Arial" charset="0"/>
              <a:ea typeface="宋体" charset="0"/>
            </a:endParaRPr>
          </a:p>
        </p:txBody>
      </p:sp>
      <p:sp>
        <p:nvSpPr>
          <p:cNvPr id="61445" name="Rectangle 7"/>
          <p:cNvSpPr>
            <a:spLocks noGrp="1" noChangeArrowheads="1"/>
          </p:cNvSpPr>
          <p:nvPr>
            <p:ph type="body" idx="1"/>
          </p:nvPr>
        </p:nvSpPr>
        <p:spPr>
          <a:xfrm>
            <a:off x="457200" y="1719263"/>
            <a:ext cx="7710488" cy="4313237"/>
          </a:xfrm>
        </p:spPr>
        <p:txBody>
          <a:bodyPr/>
          <a:lstStyle/>
          <a:p>
            <a:pPr eaLnBrk="1" hangingPunct="1">
              <a:lnSpc>
                <a:spcPct val="90000"/>
              </a:lnSpc>
            </a:pPr>
            <a:r>
              <a:rPr lang="en-US" altLang="zh-CN" sz="2800">
                <a:latin typeface="Arial" charset="0"/>
                <a:ea typeface="宋体" charset="0"/>
              </a:rPr>
              <a:t>Network architecture: A set of layers and protocols.  </a:t>
            </a:r>
          </a:p>
          <a:p>
            <a:pPr lvl="1" eaLnBrk="1" hangingPunct="1">
              <a:lnSpc>
                <a:spcPct val="90000"/>
              </a:lnSpc>
            </a:pPr>
            <a:r>
              <a:rPr lang="en-US" altLang="zh-CN" sz="2400">
                <a:latin typeface="Arial" charset="0"/>
                <a:ea typeface="宋体" charset="0"/>
              </a:rPr>
              <a:t>The spec must contain enough information to allow an implementer to write the program or build the hardware for each layer so that it will correctly obey the appropriate protocol.</a:t>
            </a:r>
          </a:p>
          <a:p>
            <a:pPr lvl="1" eaLnBrk="1" hangingPunct="1">
              <a:lnSpc>
                <a:spcPct val="90000"/>
              </a:lnSpc>
            </a:pPr>
            <a:r>
              <a:rPr lang="en-US" altLang="zh-CN" sz="2400">
                <a:latin typeface="Arial" charset="0"/>
                <a:ea typeface="宋体" charset="0"/>
              </a:rPr>
              <a:t>Functional interfaces and implementation details are not part of the spec, since that's not visible outside the machine.</a:t>
            </a:r>
          </a:p>
          <a:p>
            <a:pPr lvl="1" eaLnBrk="1" hangingPunct="1">
              <a:lnSpc>
                <a:spcPct val="90000"/>
              </a:lnSpc>
            </a:pPr>
            <a:r>
              <a:rPr lang="en-US" altLang="zh-CN" sz="2400">
                <a:latin typeface="Arial" charset="0"/>
                <a:ea typeface="宋体" charset="0"/>
              </a:rPr>
              <a:t>It is not even necessary that the interfaces on all machines in a network be the same, provided that each machine can correctly use all the protocols.</a:t>
            </a:r>
          </a:p>
        </p:txBody>
      </p:sp>
      <p:sp>
        <p:nvSpPr>
          <p:cNvPr id="5018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89C0DAE-919B-584D-A236-19815B17BBB9}" type="datetime1">
              <a:rPr lang="zh-CN" altLang="en-US"/>
              <a:pPr eaLnBrk="1" hangingPunct="1"/>
              <a:t>2020/3/9</a:t>
            </a:fld>
            <a:endParaRPr lang="en-US" altLang="zh-CN"/>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zh-CN">
                <a:latin typeface="Arial" charset="0"/>
                <a:ea typeface="宋体" charset="0"/>
              </a:rPr>
              <a:t>Protocol stack</a:t>
            </a:r>
          </a:p>
        </p:txBody>
      </p:sp>
      <p:sp>
        <p:nvSpPr>
          <p:cNvPr id="62467" name="Content Placeholder 2"/>
          <p:cNvSpPr>
            <a:spLocks noGrp="1"/>
          </p:cNvSpPr>
          <p:nvPr>
            <p:ph idx="1"/>
          </p:nvPr>
        </p:nvSpPr>
        <p:spPr/>
        <p:txBody>
          <a:bodyPr/>
          <a:lstStyle/>
          <a:p>
            <a:pPr eaLnBrk="1" hangingPunct="1">
              <a:lnSpc>
                <a:spcPct val="90000"/>
              </a:lnSpc>
            </a:pPr>
            <a:r>
              <a:rPr lang="en-US" altLang="zh-CN" sz="2800" b="1">
                <a:latin typeface="Arial" charset="0"/>
                <a:ea typeface="宋体" charset="0"/>
              </a:rPr>
              <a:t>Protocol stack:</a:t>
            </a:r>
          </a:p>
          <a:p>
            <a:pPr lvl="1" eaLnBrk="1" hangingPunct="1">
              <a:lnSpc>
                <a:spcPct val="90000"/>
              </a:lnSpc>
            </a:pPr>
            <a:r>
              <a:rPr lang="en-US" altLang="zh-CN" sz="2400">
                <a:latin typeface="Arial" charset="0"/>
                <a:ea typeface="宋体" charset="0"/>
              </a:rPr>
              <a:t>A list of protocols used by a system, one protocol per layer, is called a protocol stack.</a:t>
            </a:r>
          </a:p>
          <a:p>
            <a:pPr eaLnBrk="1" hangingPunct="1">
              <a:lnSpc>
                <a:spcPct val="90000"/>
              </a:lnSpc>
            </a:pPr>
            <a:r>
              <a:rPr lang="en-US" altLang="zh-CN" sz="2800">
                <a:latin typeface="Arial" charset="0"/>
                <a:ea typeface="宋体" charset="0"/>
              </a:rPr>
              <a:t>Network architectures, protocol stacks, and the protocols themselves are the principal subjects of this course</a:t>
            </a:r>
          </a:p>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E61843D-FC5B-F64B-8D10-77FB77BEDF18}"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D7E404E-498B-0B46-84ED-357ED4F6370A}" type="slidenum">
              <a:rPr lang="en-US" altLang="zh-CN"/>
              <a:pPr eaLnBrk="1" hangingPunct="1"/>
              <a:t>58</a:t>
            </a:fld>
            <a:endParaRPr lang="en-US" altLang="zh-CN"/>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页脚占位符 4"/>
          <p:cNvSpPr>
            <a:spLocks noGrp="1"/>
          </p:cNvSpPr>
          <p:nvPr>
            <p:ph type="ftr" sz="quarter" idx="11"/>
          </p:nvPr>
        </p:nvSpPr>
        <p:spPr/>
        <p:txBody>
          <a:bodyPr/>
          <a:lstStyle/>
          <a:p>
            <a:pPr>
              <a:defRPr/>
            </a:pPr>
            <a:r>
              <a:rPr lang="en-US" altLang="zh-CN"/>
              <a:t>linwei@cuc.edu.cn</a:t>
            </a:r>
          </a:p>
        </p:txBody>
      </p:sp>
      <p:sp>
        <p:nvSpPr>
          <p:cNvPr id="5120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C388524-8711-F34F-920C-3C2B2843C5C4}" type="slidenum">
              <a:rPr lang="en-US" altLang="zh-CN"/>
              <a:pPr eaLnBrk="1" hangingPunct="1"/>
              <a:t>59</a:t>
            </a:fld>
            <a:endParaRPr lang="en-US" altLang="zh-CN"/>
          </a:p>
        </p:txBody>
      </p:sp>
      <p:sp>
        <p:nvSpPr>
          <p:cNvPr id="63492" name="Rectangle 2"/>
          <p:cNvSpPr>
            <a:spLocks noGrp="1" noChangeArrowheads="1"/>
          </p:cNvSpPr>
          <p:nvPr>
            <p:ph type="title"/>
          </p:nvPr>
        </p:nvSpPr>
        <p:spPr>
          <a:xfrm>
            <a:off x="457200" y="122238"/>
            <a:ext cx="7543800" cy="731837"/>
          </a:xfrm>
        </p:spPr>
        <p:txBody>
          <a:bodyPr/>
          <a:lstStyle/>
          <a:p>
            <a:pPr eaLnBrk="1" hangingPunct="1"/>
            <a:r>
              <a:rPr lang="en-US" altLang="zh-CN" sz="3500">
                <a:latin typeface="Arial" charset="0"/>
                <a:ea typeface="宋体" charset="0"/>
              </a:rPr>
              <a:t>Analogy of Protocol Hierarchies</a:t>
            </a:r>
          </a:p>
        </p:txBody>
      </p:sp>
      <p:sp>
        <p:nvSpPr>
          <p:cNvPr id="63493" name="Rectangle 3"/>
          <p:cNvSpPr>
            <a:spLocks noGrp="1" noChangeArrowheads="1"/>
          </p:cNvSpPr>
          <p:nvPr>
            <p:ph type="body" idx="1"/>
          </p:nvPr>
        </p:nvSpPr>
        <p:spPr>
          <a:xfrm>
            <a:off x="509588" y="5874251"/>
            <a:ext cx="8489950" cy="603250"/>
          </a:xfrm>
        </p:spPr>
        <p:txBody>
          <a:bodyPr/>
          <a:lstStyle/>
          <a:p>
            <a:pPr algn="ctr" eaLnBrk="1" hangingPunct="1">
              <a:buFont typeface="Wingdings" charset="0"/>
              <a:buNone/>
            </a:pPr>
            <a:r>
              <a:rPr lang="en-US" altLang="zh-CN" sz="2400">
                <a:latin typeface="Arial" charset="0"/>
                <a:ea typeface="宋体" charset="0"/>
              </a:rPr>
              <a:t>The philosopher-translator-secretary architecture.</a:t>
            </a:r>
          </a:p>
        </p:txBody>
      </p:sp>
      <p:sp>
        <p:nvSpPr>
          <p:cNvPr id="63494" name="Text Box 5"/>
          <p:cNvSpPr txBox="1">
            <a:spLocks noChangeArrowheads="1"/>
          </p:cNvSpPr>
          <p:nvPr/>
        </p:nvSpPr>
        <p:spPr bwMode="auto">
          <a:xfrm>
            <a:off x="674688" y="1455738"/>
            <a:ext cx="823912"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400" b="1">
                <a:solidFill>
                  <a:schemeClr val="tx2"/>
                </a:solidFill>
              </a:rPr>
              <a:t>Urdu</a:t>
            </a:r>
          </a:p>
          <a:p>
            <a:pPr algn="ctr" eaLnBrk="1" hangingPunct="1"/>
            <a:r>
              <a:rPr lang="en-US" altLang="zh-CN" sz="1400" b="1">
                <a:solidFill>
                  <a:schemeClr val="tx2"/>
                </a:solidFill>
              </a:rPr>
              <a:t>English</a:t>
            </a:r>
          </a:p>
        </p:txBody>
      </p:sp>
      <p:sp>
        <p:nvSpPr>
          <p:cNvPr id="63495" name="Text Box 6"/>
          <p:cNvSpPr txBox="1">
            <a:spLocks noChangeArrowheads="1"/>
          </p:cNvSpPr>
          <p:nvPr/>
        </p:nvSpPr>
        <p:spPr bwMode="auto">
          <a:xfrm>
            <a:off x="7183438" y="1466850"/>
            <a:ext cx="873125" cy="517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sz="1400" b="1">
                <a:solidFill>
                  <a:schemeClr val="tx2"/>
                </a:solidFill>
              </a:rPr>
              <a:t>Chinese</a:t>
            </a:r>
          </a:p>
          <a:p>
            <a:pPr algn="ctr" eaLnBrk="1" hangingPunct="1"/>
            <a:r>
              <a:rPr lang="en-US" altLang="zh-CN" sz="1400" b="1">
                <a:solidFill>
                  <a:schemeClr val="tx2"/>
                </a:solidFill>
              </a:rPr>
              <a:t>French</a:t>
            </a:r>
          </a:p>
        </p:txBody>
      </p:sp>
      <p:sp>
        <p:nvSpPr>
          <p:cNvPr id="51209" name="日期占位符 9"/>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D7208C9-91FB-7343-9568-DF1918C1532B}" type="datetime1">
              <a:rPr lang="zh-CN" altLang="en-US"/>
              <a:pPr eaLnBrk="1" hangingPunct="1"/>
              <a:t>2020/3/9</a:t>
            </a:fld>
            <a:endParaRPr lang="en-US" altLang="zh-CN"/>
          </a:p>
        </p:txBody>
      </p:sp>
      <p:pic>
        <p:nvPicPr>
          <p:cNvPr id="63497" name="Picture 2"/>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00200" y="962025"/>
            <a:ext cx="5583238" cy="50196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1" name="页脚占位符 4"/>
          <p:cNvSpPr>
            <a:spLocks noGrp="1"/>
          </p:cNvSpPr>
          <p:nvPr>
            <p:ph type="ftr" sz="quarter" idx="11"/>
          </p:nvPr>
        </p:nvSpPr>
        <p:spPr/>
        <p:txBody>
          <a:bodyPr/>
          <a:lstStyle/>
          <a:p>
            <a:pPr>
              <a:defRPr/>
            </a:pPr>
            <a:r>
              <a:rPr lang="en-US" altLang="zh-CN"/>
              <a:t>linwei@cuc.edu.cn</a:t>
            </a:r>
          </a:p>
        </p:txBody>
      </p:sp>
      <p:sp>
        <p:nvSpPr>
          <p:cNvPr id="1042"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BE88956-FB04-F94E-96B2-ACF92929B2F3}" type="slidenum">
              <a:rPr lang="en-US" altLang="zh-CN"/>
              <a:pPr eaLnBrk="1" hangingPunct="1"/>
              <a:t>6</a:t>
            </a:fld>
            <a:endParaRPr lang="en-US" altLang="zh-CN"/>
          </a:p>
        </p:txBody>
      </p:sp>
      <p:sp>
        <p:nvSpPr>
          <p:cNvPr id="9220" name="Rectangle 2"/>
          <p:cNvSpPr>
            <a:spLocks noGrp="1" noChangeArrowheads="1"/>
          </p:cNvSpPr>
          <p:nvPr>
            <p:ph type="title"/>
          </p:nvPr>
        </p:nvSpPr>
        <p:spPr>
          <a:xfrm>
            <a:off x="685800" y="381000"/>
            <a:ext cx="7086600" cy="1143000"/>
          </a:xfrm>
        </p:spPr>
        <p:txBody>
          <a:bodyPr/>
          <a:lstStyle/>
          <a:p>
            <a:pPr eaLnBrk="1" hangingPunct="1"/>
            <a:r>
              <a:rPr lang="en-US" altLang="zh-CN">
                <a:latin typeface="Arial" charset="0"/>
                <a:ea typeface="宋体" charset="0"/>
              </a:rPr>
              <a:t>A Computer Network</a:t>
            </a:r>
          </a:p>
        </p:txBody>
      </p:sp>
      <p:sp>
        <p:nvSpPr>
          <p:cNvPr id="9221" name="Rectangle 3"/>
          <p:cNvSpPr>
            <a:spLocks noGrp="1" noChangeArrowheads="1"/>
          </p:cNvSpPr>
          <p:nvPr>
            <p:ph type="body" idx="1"/>
          </p:nvPr>
        </p:nvSpPr>
        <p:spPr/>
        <p:txBody>
          <a:bodyPr/>
          <a:lstStyle/>
          <a:p>
            <a:pPr eaLnBrk="1" hangingPunct="1">
              <a:buFont typeface="Wingdings" charset="0"/>
              <a:buNone/>
            </a:pPr>
            <a:r>
              <a:rPr lang="zh-CN" altLang="en-US">
                <a:latin typeface="Arial" charset="0"/>
                <a:ea typeface="宋体" charset="0"/>
              </a:rPr>
              <a:t> </a:t>
            </a:r>
          </a:p>
        </p:txBody>
      </p:sp>
      <p:grpSp>
        <p:nvGrpSpPr>
          <p:cNvPr id="9222" name="Group 4"/>
          <p:cNvGrpSpPr>
            <a:grpSpLocks/>
          </p:cNvGrpSpPr>
          <p:nvPr/>
        </p:nvGrpSpPr>
        <p:grpSpPr bwMode="auto">
          <a:xfrm>
            <a:off x="2209800" y="1828800"/>
            <a:ext cx="4206875" cy="3305175"/>
            <a:chOff x="2041" y="1125"/>
            <a:chExt cx="2702" cy="2600"/>
          </a:xfrm>
        </p:grpSpPr>
        <p:sp>
          <p:nvSpPr>
            <p:cNvPr id="9228" name="Freeform 5"/>
            <p:cNvSpPr>
              <a:spLocks/>
            </p:cNvSpPr>
            <p:nvPr/>
          </p:nvSpPr>
          <p:spPr bwMode="auto">
            <a:xfrm>
              <a:off x="3586" y="1386"/>
              <a:ext cx="1133" cy="1055"/>
            </a:xfrm>
            <a:custGeom>
              <a:avLst/>
              <a:gdLst>
                <a:gd name="T0" fmla="*/ 18 w 1292"/>
                <a:gd name="T1" fmla="*/ 3 h 1255"/>
                <a:gd name="T2" fmla="*/ 4 w 1292"/>
                <a:gd name="T3" fmla="*/ 5 h 1255"/>
                <a:gd name="T4" fmla="*/ 4 w 1292"/>
                <a:gd name="T5" fmla="*/ 17 h 1255"/>
                <a:gd name="T6" fmla="*/ 4 w 1292"/>
                <a:gd name="T7" fmla="*/ 25 h 1255"/>
                <a:gd name="T8" fmla="*/ 18 w 1292"/>
                <a:gd name="T9" fmla="*/ 27 h 1255"/>
                <a:gd name="T10" fmla="*/ 46 w 1292"/>
                <a:gd name="T11" fmla="*/ 35 h 1255"/>
                <a:gd name="T12" fmla="*/ 72 w 1292"/>
                <a:gd name="T13" fmla="*/ 39 h 1255"/>
                <a:gd name="T14" fmla="*/ 86 w 1292"/>
                <a:gd name="T15" fmla="*/ 32 h 1255"/>
                <a:gd name="T16" fmla="*/ 92 w 1292"/>
                <a:gd name="T17" fmla="*/ 14 h 1255"/>
                <a:gd name="T18" fmla="*/ 86 w 1292"/>
                <a:gd name="T19" fmla="*/ 7 h 1255"/>
                <a:gd name="T20" fmla="*/ 53 w 1292"/>
                <a:gd name="T21" fmla="*/ 3 h 1255"/>
                <a:gd name="T22" fmla="*/ 18 w 1292"/>
                <a:gd name="T23" fmla="*/ 3 h 125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92"/>
                <a:gd name="T37" fmla="*/ 0 h 1255"/>
                <a:gd name="T38" fmla="*/ 1292 w 1292"/>
                <a:gd name="T39" fmla="*/ 1255 h 125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92" h="1255">
                  <a:moveTo>
                    <a:pt x="239" y="7"/>
                  </a:moveTo>
                  <a:cubicBezTo>
                    <a:pt x="120" y="14"/>
                    <a:pt x="70" y="71"/>
                    <a:pt x="35" y="157"/>
                  </a:cubicBezTo>
                  <a:cubicBezTo>
                    <a:pt x="0" y="243"/>
                    <a:pt x="26" y="411"/>
                    <a:pt x="29" y="523"/>
                  </a:cubicBezTo>
                  <a:cubicBezTo>
                    <a:pt x="32" y="635"/>
                    <a:pt x="17" y="771"/>
                    <a:pt x="53" y="829"/>
                  </a:cubicBezTo>
                  <a:cubicBezTo>
                    <a:pt x="89" y="887"/>
                    <a:pt x="146" y="821"/>
                    <a:pt x="245" y="871"/>
                  </a:cubicBezTo>
                  <a:cubicBezTo>
                    <a:pt x="344" y="921"/>
                    <a:pt x="522" y="1068"/>
                    <a:pt x="647" y="1129"/>
                  </a:cubicBezTo>
                  <a:cubicBezTo>
                    <a:pt x="772" y="1190"/>
                    <a:pt x="903" y="1255"/>
                    <a:pt x="995" y="1237"/>
                  </a:cubicBezTo>
                  <a:cubicBezTo>
                    <a:pt x="1087" y="1219"/>
                    <a:pt x="1153" y="1153"/>
                    <a:pt x="1199" y="1021"/>
                  </a:cubicBezTo>
                  <a:cubicBezTo>
                    <a:pt x="1245" y="889"/>
                    <a:pt x="1270" y="580"/>
                    <a:pt x="1271" y="445"/>
                  </a:cubicBezTo>
                  <a:cubicBezTo>
                    <a:pt x="1272" y="310"/>
                    <a:pt x="1292" y="266"/>
                    <a:pt x="1205" y="211"/>
                  </a:cubicBezTo>
                  <a:cubicBezTo>
                    <a:pt x="1118" y="156"/>
                    <a:pt x="908" y="150"/>
                    <a:pt x="749" y="115"/>
                  </a:cubicBezTo>
                  <a:cubicBezTo>
                    <a:pt x="590" y="80"/>
                    <a:pt x="358" y="0"/>
                    <a:pt x="239" y="7"/>
                  </a:cubicBezTo>
                  <a:close/>
                </a:path>
              </a:pathLst>
            </a:custGeom>
            <a:solidFill>
              <a:srgbClr val="CC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9229" name="Freeform 6"/>
            <p:cNvSpPr>
              <a:spLocks/>
            </p:cNvSpPr>
            <p:nvPr/>
          </p:nvSpPr>
          <p:spPr bwMode="auto">
            <a:xfrm>
              <a:off x="2402" y="1296"/>
              <a:ext cx="1176" cy="1001"/>
            </a:xfrm>
            <a:custGeom>
              <a:avLst/>
              <a:gdLst>
                <a:gd name="T0" fmla="*/ 41 w 1340"/>
                <a:gd name="T1" fmla="*/ 3 h 1191"/>
                <a:gd name="T2" fmla="*/ 6 w 1340"/>
                <a:gd name="T3" fmla="*/ 3 h 1191"/>
                <a:gd name="T4" fmla="*/ 4 w 1340"/>
                <a:gd name="T5" fmla="*/ 12 h 1191"/>
                <a:gd name="T6" fmla="*/ 4 w 1340"/>
                <a:gd name="T7" fmla="*/ 23 h 1191"/>
                <a:gd name="T8" fmla="*/ 9 w 1340"/>
                <a:gd name="T9" fmla="*/ 27 h 1191"/>
                <a:gd name="T10" fmla="*/ 40 w 1340"/>
                <a:gd name="T11" fmla="*/ 27 h 1191"/>
                <a:gd name="T12" fmla="*/ 47 w 1340"/>
                <a:gd name="T13" fmla="*/ 35 h 1191"/>
                <a:gd name="T14" fmla="*/ 91 w 1340"/>
                <a:gd name="T15" fmla="*/ 34 h 1191"/>
                <a:gd name="T16" fmla="*/ 94 w 1340"/>
                <a:gd name="T17" fmla="*/ 17 h 1191"/>
                <a:gd name="T18" fmla="*/ 88 w 1340"/>
                <a:gd name="T19" fmla="*/ 11 h 1191"/>
                <a:gd name="T20" fmla="*/ 56 w 1340"/>
                <a:gd name="T21" fmla="*/ 9 h 1191"/>
                <a:gd name="T22" fmla="*/ 41 w 1340"/>
                <a:gd name="T23" fmla="*/ 3 h 119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340"/>
                <a:gd name="T37" fmla="*/ 0 h 1191"/>
                <a:gd name="T38" fmla="*/ 1340 w 1340"/>
                <a:gd name="T39" fmla="*/ 1191 h 119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340" h="1191">
                  <a:moveTo>
                    <a:pt x="550" y="42"/>
                  </a:moveTo>
                  <a:cubicBezTo>
                    <a:pt x="437" y="4"/>
                    <a:pt x="164" y="0"/>
                    <a:pt x="82" y="60"/>
                  </a:cubicBezTo>
                  <a:cubicBezTo>
                    <a:pt x="0" y="120"/>
                    <a:pt x="67" y="292"/>
                    <a:pt x="58" y="402"/>
                  </a:cubicBezTo>
                  <a:cubicBezTo>
                    <a:pt x="49" y="512"/>
                    <a:pt x="19" y="642"/>
                    <a:pt x="28" y="720"/>
                  </a:cubicBezTo>
                  <a:cubicBezTo>
                    <a:pt x="37" y="798"/>
                    <a:pt x="27" y="844"/>
                    <a:pt x="112" y="870"/>
                  </a:cubicBezTo>
                  <a:cubicBezTo>
                    <a:pt x="197" y="896"/>
                    <a:pt x="450" y="833"/>
                    <a:pt x="538" y="876"/>
                  </a:cubicBezTo>
                  <a:cubicBezTo>
                    <a:pt x="626" y="919"/>
                    <a:pt x="524" y="1091"/>
                    <a:pt x="640" y="1128"/>
                  </a:cubicBezTo>
                  <a:cubicBezTo>
                    <a:pt x="756" y="1165"/>
                    <a:pt x="1128" y="1191"/>
                    <a:pt x="1234" y="1098"/>
                  </a:cubicBezTo>
                  <a:cubicBezTo>
                    <a:pt x="1340" y="1005"/>
                    <a:pt x="1281" y="696"/>
                    <a:pt x="1276" y="570"/>
                  </a:cubicBezTo>
                  <a:cubicBezTo>
                    <a:pt x="1271" y="444"/>
                    <a:pt x="1290" y="389"/>
                    <a:pt x="1204" y="342"/>
                  </a:cubicBezTo>
                  <a:cubicBezTo>
                    <a:pt x="1118" y="295"/>
                    <a:pt x="868" y="338"/>
                    <a:pt x="760" y="288"/>
                  </a:cubicBezTo>
                  <a:cubicBezTo>
                    <a:pt x="652" y="238"/>
                    <a:pt x="663" y="80"/>
                    <a:pt x="550" y="42"/>
                  </a:cubicBezTo>
                  <a:close/>
                </a:path>
              </a:pathLst>
            </a:custGeom>
            <a:solidFill>
              <a:srgbClr val="CC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9230" name="Freeform 7"/>
            <p:cNvSpPr>
              <a:spLocks/>
            </p:cNvSpPr>
            <p:nvPr/>
          </p:nvSpPr>
          <p:spPr bwMode="auto">
            <a:xfrm>
              <a:off x="2634" y="2210"/>
              <a:ext cx="1874" cy="1398"/>
            </a:xfrm>
            <a:custGeom>
              <a:avLst/>
              <a:gdLst>
                <a:gd name="T0" fmla="*/ 4 w 2135"/>
                <a:gd name="T1" fmla="*/ 20 h 1662"/>
                <a:gd name="T2" fmla="*/ 8 w 2135"/>
                <a:gd name="T3" fmla="*/ 3 h 1662"/>
                <a:gd name="T4" fmla="*/ 47 w 2135"/>
                <a:gd name="T5" fmla="*/ 6 h 1662"/>
                <a:gd name="T6" fmla="*/ 90 w 2135"/>
                <a:gd name="T7" fmla="*/ 3 h 1662"/>
                <a:gd name="T8" fmla="*/ 148 w 2135"/>
                <a:gd name="T9" fmla="*/ 13 h 1662"/>
                <a:gd name="T10" fmla="*/ 148 w 2135"/>
                <a:gd name="T11" fmla="*/ 36 h 1662"/>
                <a:gd name="T12" fmla="*/ 117 w 2135"/>
                <a:gd name="T13" fmla="*/ 50 h 1662"/>
                <a:gd name="T14" fmla="*/ 60 w 2135"/>
                <a:gd name="T15" fmla="*/ 48 h 1662"/>
                <a:gd name="T16" fmla="*/ 36 w 2135"/>
                <a:gd name="T17" fmla="*/ 40 h 1662"/>
                <a:gd name="T18" fmla="*/ 14 w 2135"/>
                <a:gd name="T19" fmla="*/ 34 h 1662"/>
                <a:gd name="T20" fmla="*/ 4 w 2135"/>
                <a:gd name="T21" fmla="*/ 20 h 16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35"/>
                <a:gd name="T34" fmla="*/ 0 h 1662"/>
                <a:gd name="T35" fmla="*/ 2135 w 2135"/>
                <a:gd name="T36" fmla="*/ 1662 h 16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35" h="1662">
                  <a:moveTo>
                    <a:pt x="27" y="652"/>
                  </a:moveTo>
                  <a:cubicBezTo>
                    <a:pt x="14" y="487"/>
                    <a:pt x="0" y="152"/>
                    <a:pt x="105" y="76"/>
                  </a:cubicBezTo>
                  <a:cubicBezTo>
                    <a:pt x="210" y="0"/>
                    <a:pt x="473" y="192"/>
                    <a:pt x="657" y="196"/>
                  </a:cubicBezTo>
                  <a:cubicBezTo>
                    <a:pt x="841" y="200"/>
                    <a:pt x="985" y="65"/>
                    <a:pt x="1209" y="100"/>
                  </a:cubicBezTo>
                  <a:cubicBezTo>
                    <a:pt x="1433" y="135"/>
                    <a:pt x="1867" y="232"/>
                    <a:pt x="2001" y="406"/>
                  </a:cubicBezTo>
                  <a:cubicBezTo>
                    <a:pt x="2135" y="580"/>
                    <a:pt x="2083" y="945"/>
                    <a:pt x="2013" y="1144"/>
                  </a:cubicBezTo>
                  <a:cubicBezTo>
                    <a:pt x="1943" y="1343"/>
                    <a:pt x="1781" y="1538"/>
                    <a:pt x="1581" y="1600"/>
                  </a:cubicBezTo>
                  <a:cubicBezTo>
                    <a:pt x="1381" y="1662"/>
                    <a:pt x="993" y="1571"/>
                    <a:pt x="813" y="1516"/>
                  </a:cubicBezTo>
                  <a:cubicBezTo>
                    <a:pt x="633" y="1461"/>
                    <a:pt x="606" y="1345"/>
                    <a:pt x="501" y="1270"/>
                  </a:cubicBezTo>
                  <a:cubicBezTo>
                    <a:pt x="396" y="1195"/>
                    <a:pt x="262" y="1169"/>
                    <a:pt x="183" y="1066"/>
                  </a:cubicBezTo>
                  <a:cubicBezTo>
                    <a:pt x="104" y="963"/>
                    <a:pt x="25" y="819"/>
                    <a:pt x="27" y="652"/>
                  </a:cubicBezTo>
                  <a:close/>
                </a:path>
              </a:pathLst>
            </a:custGeom>
            <a:solidFill>
              <a:srgbClr val="CCFFFF"/>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9231" name="Group 8"/>
            <p:cNvGrpSpPr>
              <a:grpSpLocks/>
            </p:cNvGrpSpPr>
            <p:nvPr/>
          </p:nvGrpSpPr>
          <p:grpSpPr bwMode="auto">
            <a:xfrm>
              <a:off x="2041" y="1125"/>
              <a:ext cx="693" cy="551"/>
              <a:chOff x="3541" y="495"/>
              <a:chExt cx="693" cy="551"/>
            </a:xfrm>
          </p:grpSpPr>
          <p:sp>
            <p:nvSpPr>
              <p:cNvPr id="9450" name="Freeform 9"/>
              <p:cNvSpPr>
                <a:spLocks/>
              </p:cNvSpPr>
              <p:nvPr/>
            </p:nvSpPr>
            <p:spPr bwMode="auto">
              <a:xfrm>
                <a:off x="3541" y="495"/>
                <a:ext cx="693" cy="551"/>
              </a:xfrm>
              <a:custGeom>
                <a:avLst/>
                <a:gdLst>
                  <a:gd name="T0" fmla="*/ 77 w 693"/>
                  <a:gd name="T1" fmla="*/ 63 h 551"/>
                  <a:gd name="T2" fmla="*/ 35 w 693"/>
                  <a:gd name="T3" fmla="*/ 255 h 551"/>
                  <a:gd name="T4" fmla="*/ 35 w 693"/>
                  <a:gd name="T5" fmla="*/ 447 h 551"/>
                  <a:gd name="T6" fmla="*/ 245 w 693"/>
                  <a:gd name="T7" fmla="*/ 513 h 551"/>
                  <a:gd name="T8" fmla="*/ 431 w 693"/>
                  <a:gd name="T9" fmla="*/ 543 h 551"/>
                  <a:gd name="T10" fmla="*/ 647 w 693"/>
                  <a:gd name="T11" fmla="*/ 465 h 551"/>
                  <a:gd name="T12" fmla="*/ 689 w 693"/>
                  <a:gd name="T13" fmla="*/ 303 h 551"/>
                  <a:gd name="T14" fmla="*/ 671 w 693"/>
                  <a:gd name="T15" fmla="*/ 105 h 551"/>
                  <a:gd name="T16" fmla="*/ 617 w 693"/>
                  <a:gd name="T17" fmla="*/ 39 h 551"/>
                  <a:gd name="T18" fmla="*/ 311 w 693"/>
                  <a:gd name="T19" fmla="*/ 3 h 551"/>
                  <a:gd name="T20" fmla="*/ 77 w 693"/>
                  <a:gd name="T21" fmla="*/ 63 h 55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693"/>
                  <a:gd name="T34" fmla="*/ 0 h 551"/>
                  <a:gd name="T35" fmla="*/ 693 w 693"/>
                  <a:gd name="T36" fmla="*/ 551 h 55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693" h="551">
                    <a:moveTo>
                      <a:pt x="77" y="63"/>
                    </a:moveTo>
                    <a:cubicBezTo>
                      <a:pt x="31" y="105"/>
                      <a:pt x="42" y="191"/>
                      <a:pt x="35" y="255"/>
                    </a:cubicBezTo>
                    <a:cubicBezTo>
                      <a:pt x="28" y="319"/>
                      <a:pt x="0" y="404"/>
                      <a:pt x="35" y="447"/>
                    </a:cubicBezTo>
                    <a:cubicBezTo>
                      <a:pt x="70" y="490"/>
                      <a:pt x="179" y="497"/>
                      <a:pt x="245" y="513"/>
                    </a:cubicBezTo>
                    <a:cubicBezTo>
                      <a:pt x="311" y="529"/>
                      <a:pt x="364" y="551"/>
                      <a:pt x="431" y="543"/>
                    </a:cubicBezTo>
                    <a:cubicBezTo>
                      <a:pt x="498" y="535"/>
                      <a:pt x="604" y="505"/>
                      <a:pt x="647" y="465"/>
                    </a:cubicBezTo>
                    <a:cubicBezTo>
                      <a:pt x="690" y="425"/>
                      <a:pt x="685" y="363"/>
                      <a:pt x="689" y="303"/>
                    </a:cubicBezTo>
                    <a:cubicBezTo>
                      <a:pt x="693" y="243"/>
                      <a:pt x="683" y="149"/>
                      <a:pt x="671" y="105"/>
                    </a:cubicBezTo>
                    <a:cubicBezTo>
                      <a:pt x="659" y="61"/>
                      <a:pt x="677" y="56"/>
                      <a:pt x="617" y="39"/>
                    </a:cubicBezTo>
                    <a:cubicBezTo>
                      <a:pt x="557" y="22"/>
                      <a:pt x="401" y="0"/>
                      <a:pt x="311" y="3"/>
                    </a:cubicBezTo>
                    <a:cubicBezTo>
                      <a:pt x="221" y="6"/>
                      <a:pt x="123" y="21"/>
                      <a:pt x="77" y="63"/>
                    </a:cubicBez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aphicFrame>
            <p:nvGraphicFramePr>
              <p:cNvPr id="9451" name="Object 10"/>
              <p:cNvGraphicFramePr>
                <a:graphicFrameLocks noChangeAspect="1"/>
              </p:cNvGraphicFramePr>
              <p:nvPr/>
            </p:nvGraphicFramePr>
            <p:xfrm>
              <a:off x="3592" y="544"/>
              <a:ext cx="586" cy="450"/>
            </p:xfrm>
            <a:graphic>
              <a:graphicData uri="http://schemas.openxmlformats.org/presentationml/2006/ole">
                <mc:AlternateContent xmlns:mc="http://schemas.openxmlformats.org/markup-compatibility/2006">
                  <mc:Choice xmlns:v="urn:schemas-microsoft-com:vml" Requires="v">
                    <p:oleObj spid="_x0000_s1206" name="Clip" r:id="rId4" imgW="1307263" imgH="1084139" progId="MS_ClipArt_Gallery.2">
                      <p:embed/>
                    </p:oleObj>
                  </mc:Choice>
                  <mc:Fallback>
                    <p:oleObj name="Clip" r:id="rId4" imgW="1307263" imgH="1084139" progId="MS_ClipArt_Gallery.2">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92" y="544"/>
                            <a:ext cx="586" cy="450"/>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aphicFrame>
          <p:nvGraphicFramePr>
            <p:cNvPr id="9232" name="Object 11"/>
            <p:cNvGraphicFramePr>
              <a:graphicFrameLocks noChangeAspect="1"/>
            </p:cNvGraphicFramePr>
            <p:nvPr/>
          </p:nvGraphicFramePr>
          <p:xfrm>
            <a:off x="2762" y="1456"/>
            <a:ext cx="176" cy="116"/>
          </p:xfrm>
          <a:graphic>
            <a:graphicData uri="http://schemas.openxmlformats.org/presentationml/2006/ole">
              <mc:AlternateContent xmlns:mc="http://schemas.openxmlformats.org/markup-compatibility/2006">
                <mc:Choice xmlns:v="urn:schemas-microsoft-com:vml" Requires="v">
                  <p:oleObj spid="_x0000_s1207" name="Clip" r:id="rId6" imgW="681706" imgH="480401" progId="MS_ClipArt_Gallery.2">
                    <p:embed/>
                  </p:oleObj>
                </mc:Choice>
                <mc:Fallback>
                  <p:oleObj name="Clip" r:id="rId6" imgW="681706" imgH="480401" progId="MS_ClipArt_Gallery.2">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62" y="1456"/>
                          <a:ext cx="176" cy="11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233" name="Line 12"/>
            <p:cNvSpPr>
              <a:spLocks noChangeShapeType="1"/>
            </p:cNvSpPr>
            <p:nvPr/>
          </p:nvSpPr>
          <p:spPr bwMode="auto">
            <a:xfrm flipV="1">
              <a:off x="2732" y="1533"/>
              <a:ext cx="72"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9234" name="Group 13"/>
            <p:cNvGrpSpPr>
              <a:grpSpLocks/>
            </p:cNvGrpSpPr>
            <p:nvPr/>
          </p:nvGrpSpPr>
          <p:grpSpPr bwMode="auto">
            <a:xfrm>
              <a:off x="2476" y="1756"/>
              <a:ext cx="462" cy="201"/>
              <a:chOff x="3552" y="246"/>
              <a:chExt cx="527" cy="248"/>
            </a:xfrm>
          </p:grpSpPr>
          <p:graphicFrame>
            <p:nvGraphicFramePr>
              <p:cNvPr id="9447" name="Object 14"/>
              <p:cNvGraphicFramePr>
                <a:graphicFrameLocks noChangeAspect="1"/>
              </p:cNvGraphicFramePr>
              <p:nvPr/>
            </p:nvGraphicFramePr>
            <p:xfrm>
              <a:off x="3552" y="246"/>
              <a:ext cx="299" cy="248"/>
            </p:xfrm>
            <a:graphic>
              <a:graphicData uri="http://schemas.openxmlformats.org/presentationml/2006/ole">
                <mc:AlternateContent xmlns:mc="http://schemas.openxmlformats.org/markup-compatibility/2006">
                  <mc:Choice xmlns:v="urn:schemas-microsoft-com:vml" Requires="v">
                    <p:oleObj spid="_x0000_s1208" name="Clip" r:id="rId8" imgW="1307263" imgH="1084139" progId="MS_ClipArt_Gallery.2">
                      <p:embed/>
                    </p:oleObj>
                  </mc:Choice>
                  <mc:Fallback>
                    <p:oleObj name="Clip" r:id="rId8" imgW="1307263" imgH="1084139" progId="MS_ClipArt_Gallery.2">
                      <p:embed/>
                      <p:pic>
                        <p:nvPicPr>
                          <p:cNvPr id="0" name="Object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 y="246"/>
                            <a:ext cx="299" cy="24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448" name="Object 15"/>
              <p:cNvGraphicFramePr>
                <a:graphicFrameLocks noChangeAspect="1"/>
              </p:cNvGraphicFramePr>
              <p:nvPr/>
            </p:nvGraphicFramePr>
            <p:xfrm>
              <a:off x="3878" y="338"/>
              <a:ext cx="201" cy="144"/>
            </p:xfrm>
            <a:graphic>
              <a:graphicData uri="http://schemas.openxmlformats.org/presentationml/2006/ole">
                <mc:AlternateContent xmlns:mc="http://schemas.openxmlformats.org/markup-compatibility/2006">
                  <mc:Choice xmlns:v="urn:schemas-microsoft-com:vml" Requires="v">
                    <p:oleObj spid="_x0000_s1209" name="Clip" r:id="rId9" imgW="681706" imgH="480401" progId="MS_ClipArt_Gallery.2">
                      <p:embed/>
                    </p:oleObj>
                  </mc:Choice>
                  <mc:Fallback>
                    <p:oleObj name="Clip" r:id="rId9" imgW="681706" imgH="480401" progId="MS_ClipArt_Gallery.2">
                      <p:embed/>
                      <p:pic>
                        <p:nvPicPr>
                          <p:cNvPr id="0" name="Object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78" y="338"/>
                            <a:ext cx="201" cy="144"/>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449" name="Line 16"/>
              <p:cNvSpPr>
                <a:spLocks noChangeShapeType="1"/>
              </p:cNvSpPr>
              <p:nvPr/>
            </p:nvSpPr>
            <p:spPr bwMode="auto">
              <a:xfrm flipV="1">
                <a:off x="3844" y="434"/>
                <a:ext cx="82"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235" name="Group 17"/>
            <p:cNvGrpSpPr>
              <a:grpSpLocks/>
            </p:cNvGrpSpPr>
            <p:nvPr/>
          </p:nvGrpSpPr>
          <p:grpSpPr bwMode="auto">
            <a:xfrm>
              <a:off x="2713" y="1622"/>
              <a:ext cx="44" cy="135"/>
              <a:chOff x="3842" y="406"/>
              <a:chExt cx="51" cy="167"/>
            </a:xfrm>
          </p:grpSpPr>
          <p:sp>
            <p:nvSpPr>
              <p:cNvPr id="9444" name="Oval 18"/>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45" name="Oval 19"/>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46" name="Oval 20"/>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grpSp>
        <p:grpSp>
          <p:nvGrpSpPr>
            <p:cNvPr id="9236" name="Group 21"/>
            <p:cNvGrpSpPr>
              <a:grpSpLocks/>
            </p:cNvGrpSpPr>
            <p:nvPr/>
          </p:nvGrpSpPr>
          <p:grpSpPr bwMode="auto">
            <a:xfrm>
              <a:off x="3009" y="1939"/>
              <a:ext cx="132" cy="249"/>
              <a:chOff x="4180" y="783"/>
              <a:chExt cx="150" cy="307"/>
            </a:xfrm>
          </p:grpSpPr>
          <p:sp>
            <p:nvSpPr>
              <p:cNvPr id="9436" name="AutoShape 22"/>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37" name="Rectangle 23"/>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38" name="Rectangle 24"/>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39" name="AutoShape 25"/>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40" name="Line 26"/>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41" name="Line 27"/>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42" name="Rectangle 28"/>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ctr"/>
                <a:endParaRPr lang="zh-CN" altLang="en-US"/>
              </a:p>
            </p:txBody>
          </p:sp>
          <p:sp>
            <p:nvSpPr>
              <p:cNvPr id="9443" name="Rectangle 29"/>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grpSp>
          <p:nvGrpSpPr>
            <p:cNvPr id="9237" name="Group 30"/>
            <p:cNvGrpSpPr>
              <a:grpSpLocks/>
            </p:cNvGrpSpPr>
            <p:nvPr/>
          </p:nvGrpSpPr>
          <p:grpSpPr bwMode="auto">
            <a:xfrm rot="-5400000">
              <a:off x="3206" y="1988"/>
              <a:ext cx="51" cy="147"/>
              <a:chOff x="3842" y="406"/>
              <a:chExt cx="51" cy="167"/>
            </a:xfrm>
          </p:grpSpPr>
          <p:sp>
            <p:nvSpPr>
              <p:cNvPr id="9433" name="Oval 31"/>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34" name="Oval 32"/>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35" name="Oval 33"/>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grpSp>
        <p:sp>
          <p:nvSpPr>
            <p:cNvPr id="9238" name="Line 34"/>
            <p:cNvSpPr>
              <a:spLocks noChangeShapeType="1"/>
            </p:cNvSpPr>
            <p:nvPr/>
          </p:nvSpPr>
          <p:spPr bwMode="auto">
            <a:xfrm>
              <a:off x="3095" y="1881"/>
              <a:ext cx="312" cy="1"/>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39" name="Line 35"/>
            <p:cNvSpPr>
              <a:spLocks noChangeShapeType="1"/>
            </p:cNvSpPr>
            <p:nvPr/>
          </p:nvSpPr>
          <p:spPr bwMode="auto">
            <a:xfrm>
              <a:off x="3097" y="1879"/>
              <a:ext cx="1"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40" name="Line 36"/>
            <p:cNvSpPr>
              <a:spLocks noChangeShapeType="1"/>
            </p:cNvSpPr>
            <p:nvPr/>
          </p:nvSpPr>
          <p:spPr bwMode="auto">
            <a:xfrm>
              <a:off x="3409" y="1878"/>
              <a:ext cx="1" cy="5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41" name="Line 37"/>
            <p:cNvSpPr>
              <a:spLocks noChangeShapeType="1"/>
            </p:cNvSpPr>
            <p:nvPr/>
          </p:nvSpPr>
          <p:spPr bwMode="auto">
            <a:xfrm>
              <a:off x="2906" y="1541"/>
              <a:ext cx="182" cy="16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42" name="Line 38"/>
            <p:cNvSpPr>
              <a:spLocks noChangeShapeType="1"/>
            </p:cNvSpPr>
            <p:nvPr/>
          </p:nvSpPr>
          <p:spPr bwMode="auto">
            <a:xfrm flipV="1">
              <a:off x="2914" y="1721"/>
              <a:ext cx="174" cy="208"/>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43" name="Line 39"/>
            <p:cNvSpPr>
              <a:spLocks noChangeShapeType="1"/>
            </p:cNvSpPr>
            <p:nvPr/>
          </p:nvSpPr>
          <p:spPr bwMode="auto">
            <a:xfrm flipV="1">
              <a:off x="3246" y="1775"/>
              <a:ext cx="1" cy="10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9244" name="Group 40"/>
            <p:cNvGrpSpPr>
              <a:grpSpLocks/>
            </p:cNvGrpSpPr>
            <p:nvPr/>
          </p:nvGrpSpPr>
          <p:grpSpPr bwMode="auto">
            <a:xfrm>
              <a:off x="3321" y="1925"/>
              <a:ext cx="132" cy="249"/>
              <a:chOff x="4180" y="783"/>
              <a:chExt cx="150" cy="307"/>
            </a:xfrm>
          </p:grpSpPr>
          <p:sp>
            <p:nvSpPr>
              <p:cNvPr id="9425" name="AutoShape 41"/>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26" name="Rectangle 42"/>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27" name="Rectangle 43"/>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28" name="AutoShape 44"/>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29" name="Line 45"/>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30" name="Line 46"/>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31" name="Rectangle 47"/>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ctr"/>
                <a:endParaRPr lang="zh-CN" altLang="en-US"/>
              </a:p>
            </p:txBody>
          </p:sp>
          <p:sp>
            <p:nvSpPr>
              <p:cNvPr id="9432" name="Rectangle 48"/>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grpSp>
          <p:nvGrpSpPr>
            <p:cNvPr id="9245" name="Group 49"/>
            <p:cNvGrpSpPr>
              <a:grpSpLocks/>
            </p:cNvGrpSpPr>
            <p:nvPr/>
          </p:nvGrpSpPr>
          <p:grpSpPr bwMode="auto">
            <a:xfrm>
              <a:off x="2718" y="2315"/>
              <a:ext cx="302" cy="583"/>
              <a:chOff x="3314" y="1248"/>
              <a:chExt cx="344" cy="694"/>
            </a:xfrm>
          </p:grpSpPr>
          <p:graphicFrame>
            <p:nvGraphicFramePr>
              <p:cNvPr id="9416" name="Object 50"/>
              <p:cNvGraphicFramePr>
                <a:graphicFrameLocks noChangeAspect="1"/>
              </p:cNvGraphicFramePr>
              <p:nvPr/>
            </p:nvGraphicFramePr>
            <p:xfrm>
              <a:off x="3314" y="1248"/>
              <a:ext cx="299" cy="248"/>
            </p:xfrm>
            <a:graphic>
              <a:graphicData uri="http://schemas.openxmlformats.org/presentationml/2006/ole">
                <mc:AlternateContent xmlns:mc="http://schemas.openxmlformats.org/markup-compatibility/2006">
                  <mc:Choice xmlns:v="urn:schemas-microsoft-com:vml" Requires="v">
                    <p:oleObj spid="_x0000_s1210" name="Clip" r:id="rId10" imgW="1307263" imgH="1084139" progId="MS_ClipArt_Gallery.2">
                      <p:embed/>
                    </p:oleObj>
                  </mc:Choice>
                  <mc:Fallback>
                    <p:oleObj name="Clip" r:id="rId10" imgW="1307263" imgH="1084139" progId="MS_ClipArt_Gallery.2">
                      <p:embed/>
                      <p:pic>
                        <p:nvPicPr>
                          <p:cNvPr id="0" name="Object 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248"/>
                            <a:ext cx="299" cy="24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417" name="Line 51"/>
              <p:cNvSpPr>
                <a:spLocks noChangeShapeType="1"/>
              </p:cNvSpPr>
              <p:nvPr/>
            </p:nvSpPr>
            <p:spPr bwMode="auto">
              <a:xfrm flipV="1">
                <a:off x="3606" y="1433"/>
                <a:ext cx="52" cy="5"/>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aphicFrame>
            <p:nvGraphicFramePr>
              <p:cNvPr id="9418" name="Object 52"/>
              <p:cNvGraphicFramePr>
                <a:graphicFrameLocks noChangeAspect="1"/>
              </p:cNvGraphicFramePr>
              <p:nvPr/>
            </p:nvGraphicFramePr>
            <p:xfrm>
              <a:off x="3314" y="1694"/>
              <a:ext cx="299" cy="248"/>
            </p:xfrm>
            <a:graphic>
              <a:graphicData uri="http://schemas.openxmlformats.org/presentationml/2006/ole">
                <mc:AlternateContent xmlns:mc="http://schemas.openxmlformats.org/markup-compatibility/2006">
                  <mc:Choice xmlns:v="urn:schemas-microsoft-com:vml" Requires="v">
                    <p:oleObj spid="_x0000_s1211" name="Clip" r:id="rId11" imgW="1307263" imgH="1084139" progId="MS_ClipArt_Gallery.2">
                      <p:embed/>
                    </p:oleObj>
                  </mc:Choice>
                  <mc:Fallback>
                    <p:oleObj name="Clip" r:id="rId11" imgW="1307263" imgH="1084139" progId="MS_ClipArt_Gallery.2">
                      <p:embed/>
                      <p:pic>
                        <p:nvPicPr>
                          <p:cNvPr id="0" name="Object 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4" y="1694"/>
                            <a:ext cx="299" cy="24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419" name="Line 53"/>
              <p:cNvSpPr>
                <a:spLocks noChangeShapeType="1"/>
              </p:cNvSpPr>
              <p:nvPr/>
            </p:nvSpPr>
            <p:spPr bwMode="auto">
              <a:xfrm flipV="1">
                <a:off x="3606" y="1882"/>
                <a:ext cx="52" cy="2"/>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9420" name="Group 54"/>
              <p:cNvGrpSpPr>
                <a:grpSpLocks/>
              </p:cNvGrpSpPr>
              <p:nvPr/>
            </p:nvGrpSpPr>
            <p:grpSpPr bwMode="auto">
              <a:xfrm>
                <a:off x="3404" y="1504"/>
                <a:ext cx="51" cy="167"/>
                <a:chOff x="3842" y="406"/>
                <a:chExt cx="51" cy="167"/>
              </a:xfrm>
            </p:grpSpPr>
            <p:sp>
              <p:nvSpPr>
                <p:cNvPr id="9422" name="Oval 55"/>
                <p:cNvSpPr>
                  <a:spLocks noChangeArrowheads="1"/>
                </p:cNvSpPr>
                <p:nvPr/>
              </p:nvSpPr>
              <p:spPr bwMode="auto">
                <a:xfrm>
                  <a:off x="3842" y="40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23" name="Oval 56"/>
                <p:cNvSpPr>
                  <a:spLocks noChangeArrowheads="1"/>
                </p:cNvSpPr>
                <p:nvPr/>
              </p:nvSpPr>
              <p:spPr bwMode="auto">
                <a:xfrm>
                  <a:off x="3844" y="46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424" name="Oval 57"/>
                <p:cNvSpPr>
                  <a:spLocks noChangeArrowheads="1"/>
                </p:cNvSpPr>
                <p:nvPr/>
              </p:nvSpPr>
              <p:spPr bwMode="auto">
                <a:xfrm>
                  <a:off x="3846" y="526"/>
                  <a:ext cx="47" cy="4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grpSp>
          <p:sp>
            <p:nvSpPr>
              <p:cNvPr id="9421" name="Line 58"/>
              <p:cNvSpPr>
                <a:spLocks noChangeShapeType="1"/>
              </p:cNvSpPr>
              <p:nvPr/>
            </p:nvSpPr>
            <p:spPr bwMode="auto">
              <a:xfrm>
                <a:off x="3654" y="1431"/>
                <a:ext cx="0" cy="45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aphicFrame>
          <p:nvGraphicFramePr>
            <p:cNvPr id="9246" name="Object 59"/>
            <p:cNvGraphicFramePr>
              <a:graphicFrameLocks noChangeAspect="1"/>
            </p:cNvGraphicFramePr>
            <p:nvPr/>
          </p:nvGraphicFramePr>
          <p:xfrm>
            <a:off x="3265" y="2951"/>
            <a:ext cx="263" cy="209"/>
          </p:xfrm>
          <a:graphic>
            <a:graphicData uri="http://schemas.openxmlformats.org/presentationml/2006/ole">
              <mc:AlternateContent xmlns:mc="http://schemas.openxmlformats.org/markup-compatibility/2006">
                <mc:Choice xmlns:v="urn:schemas-microsoft-com:vml" Requires="v">
                  <p:oleObj spid="_x0000_s1212" name="Clip" r:id="rId12" imgW="1307263" imgH="1084139" progId="MS_ClipArt_Gallery.2">
                    <p:embed/>
                  </p:oleObj>
                </mc:Choice>
                <mc:Fallback>
                  <p:oleObj name="Clip" r:id="rId12" imgW="1307263" imgH="1084139" progId="MS_ClipArt_Gallery.2">
                    <p:embed/>
                    <p:pic>
                      <p:nvPicPr>
                        <p:cNvPr id="0" name="Object 5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5" y="2951"/>
                          <a:ext cx="263" cy="209"/>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247" name="Object 60"/>
            <p:cNvGraphicFramePr>
              <a:graphicFrameLocks noChangeAspect="1"/>
            </p:cNvGraphicFramePr>
            <p:nvPr/>
          </p:nvGraphicFramePr>
          <p:xfrm>
            <a:off x="2878" y="2944"/>
            <a:ext cx="262" cy="208"/>
          </p:xfrm>
          <a:graphic>
            <a:graphicData uri="http://schemas.openxmlformats.org/presentationml/2006/ole">
              <mc:AlternateContent xmlns:mc="http://schemas.openxmlformats.org/markup-compatibility/2006">
                <mc:Choice xmlns:v="urn:schemas-microsoft-com:vml" Requires="v">
                  <p:oleObj spid="_x0000_s1213" name="Clip" r:id="rId13" imgW="1307263" imgH="1084139" progId="MS_ClipArt_Gallery.2">
                    <p:embed/>
                  </p:oleObj>
                </mc:Choice>
                <mc:Fallback>
                  <p:oleObj name="Clip" r:id="rId13" imgW="1307263" imgH="1084139" progId="MS_ClipArt_Gallery.2">
                    <p:embed/>
                    <p:pic>
                      <p:nvPicPr>
                        <p:cNvPr id="0" name="Object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78" y="2944"/>
                          <a:ext cx="262" cy="208"/>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248" name="Oval 61"/>
            <p:cNvSpPr>
              <a:spLocks noChangeArrowheads="1"/>
            </p:cNvSpPr>
            <p:nvPr/>
          </p:nvSpPr>
          <p:spPr bwMode="auto">
            <a:xfrm rot="-5400000">
              <a:off x="3141" y="3009"/>
              <a:ext cx="40" cy="41"/>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249" name="Oval 62"/>
            <p:cNvSpPr>
              <a:spLocks noChangeArrowheads="1"/>
            </p:cNvSpPr>
            <p:nvPr/>
          </p:nvSpPr>
          <p:spPr bwMode="auto">
            <a:xfrm rot="-5400000">
              <a:off x="3194" y="3008"/>
              <a:ext cx="40" cy="42"/>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250" name="Oval 63"/>
            <p:cNvSpPr>
              <a:spLocks noChangeArrowheads="1"/>
            </p:cNvSpPr>
            <p:nvPr/>
          </p:nvSpPr>
          <p:spPr bwMode="auto">
            <a:xfrm rot="-5400000">
              <a:off x="3243" y="3011"/>
              <a:ext cx="39" cy="41"/>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pPr algn="ctr"/>
              <a:endParaRPr lang="zh-CN" altLang="en-US"/>
            </a:p>
          </p:txBody>
        </p:sp>
        <p:sp>
          <p:nvSpPr>
            <p:cNvPr id="9251" name="Line 64"/>
            <p:cNvSpPr>
              <a:spLocks noChangeShapeType="1"/>
            </p:cNvSpPr>
            <p:nvPr/>
          </p:nvSpPr>
          <p:spPr bwMode="auto">
            <a:xfrm rot="-5400000">
              <a:off x="3407" y="2935"/>
              <a:ext cx="38" cy="1"/>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52" name="Line 65"/>
            <p:cNvSpPr>
              <a:spLocks noChangeShapeType="1"/>
            </p:cNvSpPr>
            <p:nvPr/>
          </p:nvSpPr>
          <p:spPr bwMode="auto">
            <a:xfrm rot="5400000" flipH="1">
              <a:off x="3012" y="2930"/>
              <a:ext cx="40" cy="0"/>
            </a:xfrm>
            <a:prstGeom prst="line">
              <a:avLst/>
            </a:prstGeom>
            <a:noFill/>
            <a:ln w="1905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53" name="Line 66"/>
            <p:cNvSpPr>
              <a:spLocks noChangeShapeType="1"/>
            </p:cNvSpPr>
            <p:nvPr/>
          </p:nvSpPr>
          <p:spPr bwMode="auto">
            <a:xfrm rot="16200000" flipV="1">
              <a:off x="3231" y="2716"/>
              <a:ext cx="0" cy="39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54" name="Line 67"/>
            <p:cNvSpPr>
              <a:spLocks noChangeShapeType="1"/>
            </p:cNvSpPr>
            <p:nvPr/>
          </p:nvSpPr>
          <p:spPr bwMode="auto">
            <a:xfrm flipV="1">
              <a:off x="3020" y="2678"/>
              <a:ext cx="59" cy="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55" name="Line 68"/>
            <p:cNvSpPr>
              <a:spLocks noChangeShapeType="1"/>
            </p:cNvSpPr>
            <p:nvPr/>
          </p:nvSpPr>
          <p:spPr bwMode="auto">
            <a:xfrm>
              <a:off x="3399" y="2707"/>
              <a:ext cx="191" cy="243"/>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56" name="Line 69"/>
            <p:cNvSpPr>
              <a:spLocks noChangeShapeType="1"/>
            </p:cNvSpPr>
            <p:nvPr/>
          </p:nvSpPr>
          <p:spPr bwMode="auto">
            <a:xfrm flipH="1">
              <a:off x="3900" y="2705"/>
              <a:ext cx="176" cy="24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aphicFrame>
          <p:nvGraphicFramePr>
            <p:cNvPr id="9257" name="Object 70"/>
            <p:cNvGraphicFramePr>
              <a:graphicFrameLocks noChangeAspect="1"/>
            </p:cNvGraphicFramePr>
            <p:nvPr/>
          </p:nvGraphicFramePr>
          <p:xfrm>
            <a:off x="4012" y="2423"/>
            <a:ext cx="128" cy="152"/>
          </p:xfrm>
          <a:graphic>
            <a:graphicData uri="http://schemas.openxmlformats.org/presentationml/2006/ole">
              <mc:AlternateContent xmlns:mc="http://schemas.openxmlformats.org/markup-compatibility/2006">
                <mc:Choice xmlns:v="urn:schemas-microsoft-com:vml" Requires="v">
                  <p:oleObj spid="_x0000_s1214" name="Clip" r:id="rId14" imgW="982811" imgH="1208363" progId="MS_ClipArt_Gallery.2">
                    <p:embed/>
                  </p:oleObj>
                </mc:Choice>
                <mc:Fallback>
                  <p:oleObj name="Clip" r:id="rId14" imgW="982811" imgH="1208363" progId="MS_ClipArt_Gallery.2">
                    <p:embed/>
                    <p:pic>
                      <p:nvPicPr>
                        <p:cNvPr id="0" name="Object 70"/>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012" y="2423"/>
                          <a:ext cx="128" cy="15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258" name="Object 71"/>
            <p:cNvGraphicFramePr>
              <a:graphicFrameLocks noChangeAspect="1"/>
            </p:cNvGraphicFramePr>
            <p:nvPr/>
          </p:nvGraphicFramePr>
          <p:xfrm>
            <a:off x="3170" y="2474"/>
            <a:ext cx="128" cy="151"/>
          </p:xfrm>
          <a:graphic>
            <a:graphicData uri="http://schemas.openxmlformats.org/presentationml/2006/ole">
              <mc:AlternateContent xmlns:mc="http://schemas.openxmlformats.org/markup-compatibility/2006">
                <mc:Choice xmlns:v="urn:schemas-microsoft-com:vml" Requires="v">
                  <p:oleObj spid="_x0000_s1215" name="Clip" r:id="rId16" imgW="982811" imgH="1208363" progId="MS_ClipArt_Gallery.2">
                    <p:embed/>
                  </p:oleObj>
                </mc:Choice>
                <mc:Fallback>
                  <p:oleObj name="Clip" r:id="rId16" imgW="982811" imgH="1208363" progId="MS_ClipArt_Gallery.2">
                    <p:embed/>
                    <p:pic>
                      <p:nvPicPr>
                        <p:cNvPr id="0" name="Object 7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170" y="2474"/>
                          <a:ext cx="128" cy="151"/>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259" name="Freeform 72"/>
            <p:cNvSpPr>
              <a:spLocks/>
            </p:cNvSpPr>
            <p:nvPr/>
          </p:nvSpPr>
          <p:spPr bwMode="auto">
            <a:xfrm>
              <a:off x="3221" y="2332"/>
              <a:ext cx="853" cy="192"/>
            </a:xfrm>
            <a:custGeom>
              <a:avLst/>
              <a:gdLst>
                <a:gd name="T0" fmla="*/ 0 w 972"/>
                <a:gd name="T1" fmla="*/ 7 h 228"/>
                <a:gd name="T2" fmla="*/ 32 w 972"/>
                <a:gd name="T3" fmla="*/ 3 h 228"/>
                <a:gd name="T4" fmla="*/ 71 w 972"/>
                <a:gd name="T5" fmla="*/ 6 h 228"/>
                <a:gd name="T6" fmla="*/ 0 60000 65536"/>
                <a:gd name="T7" fmla="*/ 0 60000 65536"/>
                <a:gd name="T8" fmla="*/ 0 60000 65536"/>
                <a:gd name="T9" fmla="*/ 0 w 972"/>
                <a:gd name="T10" fmla="*/ 0 h 228"/>
                <a:gd name="T11" fmla="*/ 972 w 972"/>
                <a:gd name="T12" fmla="*/ 228 h 228"/>
              </a:gdLst>
              <a:ahLst/>
              <a:cxnLst>
                <a:cxn ang="T6">
                  <a:pos x="T0" y="T1"/>
                </a:cxn>
                <a:cxn ang="T7">
                  <a:pos x="T2" y="T3"/>
                </a:cxn>
                <a:cxn ang="T8">
                  <a:pos x="T4" y="T5"/>
                </a:cxn>
              </a:cxnLst>
              <a:rect l="T9" t="T10" r="T11" b="T12"/>
              <a:pathLst>
                <a:path w="972" h="228">
                  <a:moveTo>
                    <a:pt x="0" y="228"/>
                  </a:moveTo>
                  <a:cubicBezTo>
                    <a:pt x="135" y="123"/>
                    <a:pt x="270" y="18"/>
                    <a:pt x="432" y="9"/>
                  </a:cubicBezTo>
                  <a:cubicBezTo>
                    <a:pt x="594" y="0"/>
                    <a:pt x="783" y="85"/>
                    <a:pt x="972" y="171"/>
                  </a:cubicBezTo>
                </a:path>
              </a:pathLst>
            </a:custGeom>
            <a:noFill/>
            <a:ln w="19050">
              <a:solidFill>
                <a:schemeClr val="tx1"/>
              </a:solidFill>
              <a:prstDash val="dash"/>
              <a:round/>
              <a:headEnd/>
              <a:tailEn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grpSp>
          <p:nvGrpSpPr>
            <p:cNvPr id="9260" name="Group 73"/>
            <p:cNvGrpSpPr>
              <a:grpSpLocks/>
            </p:cNvGrpSpPr>
            <p:nvPr/>
          </p:nvGrpSpPr>
          <p:grpSpPr bwMode="auto">
            <a:xfrm>
              <a:off x="3389" y="3228"/>
              <a:ext cx="256" cy="269"/>
              <a:chOff x="2870" y="1518"/>
              <a:chExt cx="292" cy="320"/>
            </a:xfrm>
          </p:grpSpPr>
          <p:graphicFrame>
            <p:nvGraphicFramePr>
              <p:cNvPr id="9414" name="Object 74"/>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16" name="Clip" r:id="rId17" imgW="826829" imgH="840406" progId="MS_ClipArt_Gallery.2">
                      <p:embed/>
                    </p:oleObj>
                  </mc:Choice>
                  <mc:Fallback>
                    <p:oleObj name="Clip" r:id="rId17" imgW="826829" imgH="840406" progId="MS_ClipArt_Gallery.2">
                      <p:embed/>
                      <p:pic>
                        <p:nvPicPr>
                          <p:cNvPr id="0" name="Object 74"/>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415" name="Object 75"/>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17" name="Clip" r:id="rId19" imgW="1268295" imgH="1199426" progId="MS_ClipArt_Gallery.2">
                      <p:embed/>
                    </p:oleObj>
                  </mc:Choice>
                  <mc:Fallback>
                    <p:oleObj name="Clip" r:id="rId19" imgW="1268295" imgH="1199426" progId="MS_ClipArt_Gallery.2">
                      <p:embed/>
                      <p:pic>
                        <p:nvPicPr>
                          <p:cNvPr id="0" name="Object 75"/>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261" name="Group 76"/>
            <p:cNvGrpSpPr>
              <a:grpSpLocks/>
            </p:cNvGrpSpPr>
            <p:nvPr/>
          </p:nvGrpSpPr>
          <p:grpSpPr bwMode="auto">
            <a:xfrm>
              <a:off x="3879" y="3248"/>
              <a:ext cx="256" cy="269"/>
              <a:chOff x="2870" y="1518"/>
              <a:chExt cx="292" cy="320"/>
            </a:xfrm>
          </p:grpSpPr>
          <p:graphicFrame>
            <p:nvGraphicFramePr>
              <p:cNvPr id="9412" name="Object 77"/>
              <p:cNvGraphicFramePr>
                <a:graphicFrameLocks noChangeAspect="1"/>
              </p:cNvGraphicFramePr>
              <p:nvPr/>
            </p:nvGraphicFramePr>
            <p:xfrm>
              <a:off x="2870" y="1518"/>
              <a:ext cx="272" cy="282"/>
            </p:xfrm>
            <a:graphic>
              <a:graphicData uri="http://schemas.openxmlformats.org/presentationml/2006/ole">
                <mc:AlternateContent xmlns:mc="http://schemas.openxmlformats.org/markup-compatibility/2006">
                  <mc:Choice xmlns:v="urn:schemas-microsoft-com:vml" Requires="v">
                    <p:oleObj spid="_x0000_s1218" name="Clip" r:id="rId21" imgW="826829" imgH="840406" progId="MS_ClipArt_Gallery.2">
                      <p:embed/>
                    </p:oleObj>
                  </mc:Choice>
                  <mc:Fallback>
                    <p:oleObj name="Clip" r:id="rId21" imgW="826829" imgH="840406" progId="MS_ClipArt_Gallery.2">
                      <p:embed/>
                      <p:pic>
                        <p:nvPicPr>
                          <p:cNvPr id="0" name="Object 77"/>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870" y="1518"/>
                            <a:ext cx="272"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aphicFrame>
            <p:nvGraphicFramePr>
              <p:cNvPr id="9413" name="Object 78"/>
              <p:cNvGraphicFramePr>
                <a:graphicFrameLocks noChangeAspect="1"/>
              </p:cNvGraphicFramePr>
              <p:nvPr/>
            </p:nvGraphicFramePr>
            <p:xfrm>
              <a:off x="2913" y="1602"/>
              <a:ext cx="249" cy="236"/>
            </p:xfrm>
            <a:graphic>
              <a:graphicData uri="http://schemas.openxmlformats.org/presentationml/2006/ole">
                <mc:AlternateContent xmlns:mc="http://schemas.openxmlformats.org/markup-compatibility/2006">
                  <mc:Choice xmlns:v="urn:schemas-microsoft-com:vml" Requires="v">
                    <p:oleObj spid="_x0000_s1219" name="Clip" r:id="rId22" imgW="1268295" imgH="1199426" progId="MS_ClipArt_Gallery.2">
                      <p:embed/>
                    </p:oleObj>
                  </mc:Choice>
                  <mc:Fallback>
                    <p:oleObj name="Clip" r:id="rId22" imgW="1268295" imgH="1199426" progId="MS_ClipArt_Gallery.2">
                      <p:embed/>
                      <p:pic>
                        <p:nvPicPr>
                          <p:cNvPr id="0" name="Object 78"/>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2913" y="1602"/>
                            <a:ext cx="249" cy="236"/>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grpSp>
        <p:grpSp>
          <p:nvGrpSpPr>
            <p:cNvPr id="9262" name="Group 79"/>
            <p:cNvGrpSpPr>
              <a:grpSpLocks/>
            </p:cNvGrpSpPr>
            <p:nvPr/>
          </p:nvGrpSpPr>
          <p:grpSpPr bwMode="auto">
            <a:xfrm>
              <a:off x="3618" y="3069"/>
              <a:ext cx="239" cy="237"/>
              <a:chOff x="4733" y="2082"/>
              <a:chExt cx="272" cy="282"/>
            </a:xfrm>
          </p:grpSpPr>
          <p:graphicFrame>
            <p:nvGraphicFramePr>
              <p:cNvPr id="9410" name="Object 80"/>
              <p:cNvGraphicFramePr>
                <a:graphicFrameLocks noChangeAspect="1"/>
              </p:cNvGraphicFramePr>
              <p:nvPr/>
            </p:nvGraphicFramePr>
            <p:xfrm>
              <a:off x="4733" y="2082"/>
              <a:ext cx="272" cy="282"/>
            </p:xfrm>
            <a:graphic>
              <a:graphicData uri="http://schemas.openxmlformats.org/presentationml/2006/ole">
                <mc:AlternateContent xmlns:mc="http://schemas.openxmlformats.org/markup-compatibility/2006">
                  <mc:Choice xmlns:v="urn:schemas-microsoft-com:vml" Requires="v">
                    <p:oleObj spid="_x0000_s1220" name="Clip" r:id="rId23" imgW="826829" imgH="840406" progId="MS_ClipArt_Gallery.2">
                      <p:embed/>
                    </p:oleObj>
                  </mc:Choice>
                  <mc:Fallback>
                    <p:oleObj name="Clip" r:id="rId23" imgW="826829" imgH="840406" progId="MS_ClipArt_Gallery.2">
                      <p:embed/>
                      <p:pic>
                        <p:nvPicPr>
                          <p:cNvPr id="0" name="Object 80"/>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3" y="2082"/>
                            <a:ext cx="272" cy="282"/>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pic>
                    </p:oleObj>
                  </mc:Fallback>
                </mc:AlternateContent>
              </a:graphicData>
            </a:graphic>
          </p:graphicFrame>
          <p:sp>
            <p:nvSpPr>
              <p:cNvPr id="9411" name="Rectangle 81"/>
              <p:cNvSpPr>
                <a:spLocks noChangeArrowheads="1"/>
              </p:cNvSpPr>
              <p:nvPr/>
            </p:nvSpPr>
            <p:spPr bwMode="auto">
              <a:xfrm>
                <a:off x="4812" y="2181"/>
                <a:ext cx="192" cy="183"/>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grpSp>
        <p:sp>
          <p:nvSpPr>
            <p:cNvPr id="9263" name="Line 82"/>
            <p:cNvSpPr>
              <a:spLocks noChangeShapeType="1"/>
            </p:cNvSpPr>
            <p:nvPr/>
          </p:nvSpPr>
          <p:spPr bwMode="auto">
            <a:xfrm>
              <a:off x="3811" y="3008"/>
              <a:ext cx="0" cy="144"/>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9264" name="Group 83"/>
            <p:cNvGrpSpPr>
              <a:grpSpLocks/>
            </p:cNvGrpSpPr>
            <p:nvPr/>
          </p:nvGrpSpPr>
          <p:grpSpPr bwMode="auto">
            <a:xfrm>
              <a:off x="4265" y="2645"/>
              <a:ext cx="131" cy="258"/>
              <a:chOff x="4180" y="783"/>
              <a:chExt cx="150" cy="307"/>
            </a:xfrm>
          </p:grpSpPr>
          <p:sp>
            <p:nvSpPr>
              <p:cNvPr id="9402" name="AutoShape 84"/>
              <p:cNvSpPr>
                <a:spLocks noChangeArrowheads="1"/>
              </p:cNvSpPr>
              <p:nvPr/>
            </p:nvSpPr>
            <p:spPr bwMode="auto">
              <a:xfrm>
                <a:off x="4180" y="1019"/>
                <a:ext cx="150" cy="71"/>
              </a:xfrm>
              <a:prstGeom prst="parallelogram">
                <a:avLst>
                  <a:gd name="adj" fmla="val 81387"/>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03" name="Rectangle 85"/>
              <p:cNvSpPr>
                <a:spLocks noChangeArrowheads="1"/>
              </p:cNvSpPr>
              <p:nvPr/>
            </p:nvSpPr>
            <p:spPr bwMode="auto">
              <a:xfrm>
                <a:off x="4256" y="785"/>
                <a:ext cx="69" cy="236"/>
              </a:xfrm>
              <a:prstGeom prst="rect">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404" name="Rectangle 86"/>
              <p:cNvSpPr>
                <a:spLocks noChangeArrowheads="1"/>
              </p:cNvSpPr>
              <p:nvPr/>
            </p:nvSpPr>
            <p:spPr bwMode="auto">
              <a:xfrm>
                <a:off x="4181" y="852"/>
                <a:ext cx="95" cy="236"/>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05" name="AutoShape 87"/>
              <p:cNvSpPr>
                <a:spLocks noChangeArrowheads="1"/>
              </p:cNvSpPr>
              <p:nvPr/>
            </p:nvSpPr>
            <p:spPr bwMode="auto">
              <a:xfrm>
                <a:off x="4180" y="783"/>
                <a:ext cx="150" cy="71"/>
              </a:xfrm>
              <a:prstGeom prst="parallelogram">
                <a:avLst>
                  <a:gd name="adj" fmla="val 81387"/>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406" name="Line 88"/>
              <p:cNvSpPr>
                <a:spLocks noChangeShapeType="1"/>
              </p:cNvSpPr>
              <p:nvPr/>
            </p:nvSpPr>
            <p:spPr bwMode="auto">
              <a:xfrm>
                <a:off x="4330" y="788"/>
                <a:ext cx="0" cy="231"/>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07" name="Line 89"/>
              <p:cNvSpPr>
                <a:spLocks noChangeShapeType="1"/>
              </p:cNvSpPr>
              <p:nvPr/>
            </p:nvSpPr>
            <p:spPr bwMode="auto">
              <a:xfrm flipH="1">
                <a:off x="4276" y="1019"/>
                <a:ext cx="54" cy="69"/>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08" name="Rectangle 90"/>
              <p:cNvSpPr>
                <a:spLocks noChangeArrowheads="1"/>
              </p:cNvSpPr>
              <p:nvPr/>
            </p:nvSpPr>
            <p:spPr bwMode="auto">
              <a:xfrm>
                <a:off x="4193" y="883"/>
                <a:ext cx="63" cy="136"/>
              </a:xfrm>
              <a:prstGeom prst="rect">
                <a:avLst/>
              </a:prstGeom>
              <a:solidFill>
                <a:schemeClr val="accent2"/>
              </a:solidFill>
              <a:ln w="9525">
                <a:solidFill>
                  <a:schemeClr val="tx1"/>
                </a:solidFill>
                <a:miter lim="800000"/>
                <a:headEnd/>
                <a:tailEnd/>
              </a:ln>
            </p:spPr>
            <p:txBody>
              <a:bodyPr wrap="none" anchor="ctr"/>
              <a:lstStyle/>
              <a:p>
                <a:pPr algn="ctr"/>
                <a:endParaRPr lang="zh-CN" altLang="en-US"/>
              </a:p>
            </p:txBody>
          </p:sp>
          <p:sp>
            <p:nvSpPr>
              <p:cNvPr id="9409" name="Rectangle 91"/>
              <p:cNvSpPr>
                <a:spLocks noChangeArrowheads="1"/>
              </p:cNvSpPr>
              <p:nvPr/>
            </p:nvSpPr>
            <p:spPr bwMode="auto">
              <a:xfrm>
                <a:off x="4202" y="924"/>
                <a:ext cx="48" cy="48"/>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grpSp>
          <p:nvGrpSpPr>
            <p:cNvPr id="9265" name="Group 92"/>
            <p:cNvGrpSpPr>
              <a:grpSpLocks/>
            </p:cNvGrpSpPr>
            <p:nvPr/>
          </p:nvGrpSpPr>
          <p:grpSpPr bwMode="auto">
            <a:xfrm>
              <a:off x="4241" y="2931"/>
              <a:ext cx="502" cy="794"/>
              <a:chOff x="5087" y="3051"/>
              <a:chExt cx="502" cy="794"/>
            </a:xfrm>
          </p:grpSpPr>
          <p:sp>
            <p:nvSpPr>
              <p:cNvPr id="9392" name="Freeform 93"/>
              <p:cNvSpPr>
                <a:spLocks/>
              </p:cNvSpPr>
              <p:nvPr/>
            </p:nvSpPr>
            <p:spPr bwMode="auto">
              <a:xfrm>
                <a:off x="5087" y="3051"/>
                <a:ext cx="502" cy="794"/>
              </a:xfrm>
              <a:custGeom>
                <a:avLst/>
                <a:gdLst>
                  <a:gd name="T0" fmla="*/ 289 w 502"/>
                  <a:gd name="T1" fmla="*/ 9 h 794"/>
                  <a:gd name="T2" fmla="*/ 127 w 502"/>
                  <a:gd name="T3" fmla="*/ 33 h 794"/>
                  <a:gd name="T4" fmla="*/ 25 w 502"/>
                  <a:gd name="T5" fmla="*/ 207 h 794"/>
                  <a:gd name="T6" fmla="*/ 13 w 502"/>
                  <a:gd name="T7" fmla="*/ 621 h 794"/>
                  <a:gd name="T8" fmla="*/ 103 w 502"/>
                  <a:gd name="T9" fmla="*/ 771 h 794"/>
                  <a:gd name="T10" fmla="*/ 271 w 502"/>
                  <a:gd name="T11" fmla="*/ 759 h 794"/>
                  <a:gd name="T12" fmla="*/ 421 w 502"/>
                  <a:gd name="T13" fmla="*/ 735 h 794"/>
                  <a:gd name="T14" fmla="*/ 469 w 502"/>
                  <a:gd name="T15" fmla="*/ 579 h 794"/>
                  <a:gd name="T16" fmla="*/ 487 w 502"/>
                  <a:gd name="T17" fmla="*/ 471 h 794"/>
                  <a:gd name="T18" fmla="*/ 469 w 502"/>
                  <a:gd name="T19" fmla="*/ 87 h 794"/>
                  <a:gd name="T20" fmla="*/ 289 w 502"/>
                  <a:gd name="T21" fmla="*/ 9 h 79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502"/>
                  <a:gd name="T34" fmla="*/ 0 h 794"/>
                  <a:gd name="T35" fmla="*/ 502 w 502"/>
                  <a:gd name="T36" fmla="*/ 794 h 79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502" h="794">
                    <a:moveTo>
                      <a:pt x="289" y="9"/>
                    </a:moveTo>
                    <a:cubicBezTo>
                      <a:pt x="232" y="0"/>
                      <a:pt x="171" y="0"/>
                      <a:pt x="127" y="33"/>
                    </a:cubicBezTo>
                    <a:cubicBezTo>
                      <a:pt x="83" y="66"/>
                      <a:pt x="44" y="109"/>
                      <a:pt x="25" y="207"/>
                    </a:cubicBezTo>
                    <a:cubicBezTo>
                      <a:pt x="6" y="305"/>
                      <a:pt x="0" y="527"/>
                      <a:pt x="13" y="621"/>
                    </a:cubicBezTo>
                    <a:cubicBezTo>
                      <a:pt x="26" y="715"/>
                      <a:pt x="60" y="748"/>
                      <a:pt x="103" y="771"/>
                    </a:cubicBezTo>
                    <a:cubicBezTo>
                      <a:pt x="146" y="794"/>
                      <a:pt x="218" y="765"/>
                      <a:pt x="271" y="759"/>
                    </a:cubicBezTo>
                    <a:cubicBezTo>
                      <a:pt x="324" y="753"/>
                      <a:pt x="388" y="765"/>
                      <a:pt x="421" y="735"/>
                    </a:cubicBezTo>
                    <a:cubicBezTo>
                      <a:pt x="454" y="705"/>
                      <a:pt x="458" y="623"/>
                      <a:pt x="469" y="579"/>
                    </a:cubicBezTo>
                    <a:cubicBezTo>
                      <a:pt x="480" y="535"/>
                      <a:pt x="487" y="553"/>
                      <a:pt x="487" y="471"/>
                    </a:cubicBezTo>
                    <a:cubicBezTo>
                      <a:pt x="487" y="389"/>
                      <a:pt x="502" y="164"/>
                      <a:pt x="469" y="87"/>
                    </a:cubicBezTo>
                    <a:cubicBezTo>
                      <a:pt x="436" y="10"/>
                      <a:pt x="346" y="18"/>
                      <a:pt x="289" y="9"/>
                    </a:cubicBezTo>
                    <a:close/>
                  </a:path>
                </a:pathLst>
              </a:custGeom>
              <a:solidFill>
                <a:srgbClr val="FF0000"/>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nvGrpSpPr>
              <p:cNvPr id="9393" name="Group 94"/>
              <p:cNvGrpSpPr>
                <a:grpSpLocks/>
              </p:cNvGrpSpPr>
              <p:nvPr/>
            </p:nvGrpSpPr>
            <p:grpSpPr bwMode="auto">
              <a:xfrm>
                <a:off x="5157" y="3111"/>
                <a:ext cx="347" cy="654"/>
                <a:chOff x="4935" y="2925"/>
                <a:chExt cx="347" cy="654"/>
              </a:xfrm>
            </p:grpSpPr>
            <p:sp>
              <p:nvSpPr>
                <p:cNvPr id="9394" name="AutoShape 95"/>
                <p:cNvSpPr>
                  <a:spLocks noChangeArrowheads="1"/>
                </p:cNvSpPr>
                <p:nvPr/>
              </p:nvSpPr>
              <p:spPr bwMode="auto">
                <a:xfrm>
                  <a:off x="4935" y="3428"/>
                  <a:ext cx="347" cy="151"/>
                </a:xfrm>
                <a:prstGeom prst="parallelogram">
                  <a:avLst>
                    <a:gd name="adj" fmla="val 88527"/>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395" name="Rectangle 96"/>
                <p:cNvSpPr>
                  <a:spLocks noChangeArrowheads="1"/>
                </p:cNvSpPr>
                <p:nvPr/>
              </p:nvSpPr>
              <p:spPr bwMode="auto">
                <a:xfrm>
                  <a:off x="5111" y="2929"/>
                  <a:ext cx="165" cy="503"/>
                </a:xfrm>
                <a:prstGeom prst="rect">
                  <a:avLst/>
                </a:prstGeom>
                <a:solidFill>
                  <a:srgbClr val="33CCCC"/>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9396" name="Rectangle 97"/>
                <p:cNvSpPr>
                  <a:spLocks noChangeArrowheads="1"/>
                </p:cNvSpPr>
                <p:nvPr/>
              </p:nvSpPr>
              <p:spPr bwMode="auto">
                <a:xfrm>
                  <a:off x="4937" y="3072"/>
                  <a:ext cx="220" cy="503"/>
                </a:xfrm>
                <a:prstGeom prst="rect">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397" name="AutoShape 98"/>
                <p:cNvSpPr>
                  <a:spLocks noChangeArrowheads="1"/>
                </p:cNvSpPr>
                <p:nvPr/>
              </p:nvSpPr>
              <p:spPr bwMode="auto">
                <a:xfrm>
                  <a:off x="4935" y="2925"/>
                  <a:ext cx="347" cy="151"/>
                </a:xfrm>
                <a:prstGeom prst="parallelogram">
                  <a:avLst>
                    <a:gd name="adj" fmla="val 88527"/>
                  </a:avLst>
                </a:prstGeom>
                <a:solidFill>
                  <a:srgbClr val="33CCCC"/>
                </a:solidFill>
                <a:ln w="9525">
                  <a:solidFill>
                    <a:schemeClr val="tx1"/>
                  </a:solidFill>
                  <a:miter lim="800000"/>
                  <a:headEnd/>
                  <a:tailEnd/>
                </a:ln>
              </p:spPr>
              <p:txBody>
                <a:bodyPr wrap="none" anchor="ctr"/>
                <a:lstStyle/>
                <a:p>
                  <a:pPr algn="ctr"/>
                  <a:endParaRPr lang="zh-CN" altLang="en-US"/>
                </a:p>
              </p:txBody>
            </p:sp>
            <p:sp>
              <p:nvSpPr>
                <p:cNvPr id="9398" name="Line 99"/>
                <p:cNvSpPr>
                  <a:spLocks noChangeShapeType="1"/>
                </p:cNvSpPr>
                <p:nvPr/>
              </p:nvSpPr>
              <p:spPr bwMode="auto">
                <a:xfrm>
                  <a:off x="5282" y="2936"/>
                  <a:ext cx="0" cy="492"/>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99" name="Line 100"/>
                <p:cNvSpPr>
                  <a:spLocks noChangeShapeType="1"/>
                </p:cNvSpPr>
                <p:nvPr/>
              </p:nvSpPr>
              <p:spPr bwMode="auto">
                <a:xfrm flipH="1">
                  <a:off x="5157" y="3428"/>
                  <a:ext cx="125" cy="147"/>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400" name="Rectangle 101"/>
                <p:cNvSpPr>
                  <a:spLocks noChangeArrowheads="1"/>
                </p:cNvSpPr>
                <p:nvPr/>
              </p:nvSpPr>
              <p:spPr bwMode="auto">
                <a:xfrm>
                  <a:off x="4965" y="3138"/>
                  <a:ext cx="146" cy="290"/>
                </a:xfrm>
                <a:prstGeom prst="rect">
                  <a:avLst/>
                </a:prstGeom>
                <a:solidFill>
                  <a:schemeClr val="accent2"/>
                </a:solidFill>
                <a:ln w="9525">
                  <a:solidFill>
                    <a:schemeClr val="tx1"/>
                  </a:solidFill>
                  <a:miter lim="800000"/>
                  <a:headEnd/>
                  <a:tailEnd/>
                </a:ln>
              </p:spPr>
              <p:txBody>
                <a:bodyPr wrap="none" anchor="ctr"/>
                <a:lstStyle/>
                <a:p>
                  <a:pPr algn="ctr"/>
                  <a:endParaRPr lang="zh-CN" altLang="en-US"/>
                </a:p>
              </p:txBody>
            </p:sp>
            <p:sp>
              <p:nvSpPr>
                <p:cNvPr id="9401" name="Rectangle 102"/>
                <p:cNvSpPr>
                  <a:spLocks noChangeArrowheads="1"/>
                </p:cNvSpPr>
                <p:nvPr/>
              </p:nvSpPr>
              <p:spPr bwMode="auto">
                <a:xfrm>
                  <a:off x="4986" y="3225"/>
                  <a:ext cx="111" cy="103"/>
                </a:xfrm>
                <a:prstGeom prst="rect">
                  <a:avLst/>
                </a:prstGeom>
                <a:solidFill>
                  <a:schemeClr val="bg1"/>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grpSp>
        <p:sp>
          <p:nvSpPr>
            <p:cNvPr id="9266" name="Line 103"/>
            <p:cNvSpPr>
              <a:spLocks noChangeShapeType="1"/>
            </p:cNvSpPr>
            <p:nvPr/>
          </p:nvSpPr>
          <p:spPr bwMode="auto">
            <a:xfrm rot="5400000" flipH="1">
              <a:off x="4021" y="2881"/>
              <a:ext cx="385" cy="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67" name="Line 104"/>
            <p:cNvSpPr>
              <a:spLocks noChangeShapeType="1"/>
            </p:cNvSpPr>
            <p:nvPr/>
          </p:nvSpPr>
          <p:spPr bwMode="auto">
            <a:xfrm rot="-5400000">
              <a:off x="4245" y="3039"/>
              <a:ext cx="0" cy="65"/>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68" name="Line 105"/>
            <p:cNvSpPr>
              <a:spLocks noChangeShapeType="1"/>
            </p:cNvSpPr>
            <p:nvPr/>
          </p:nvSpPr>
          <p:spPr bwMode="auto">
            <a:xfrm rot="-5400000">
              <a:off x="4238" y="2744"/>
              <a:ext cx="0" cy="56"/>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69" name="Line 106"/>
            <p:cNvSpPr>
              <a:spLocks noChangeShapeType="1"/>
            </p:cNvSpPr>
            <p:nvPr/>
          </p:nvSpPr>
          <p:spPr bwMode="auto">
            <a:xfrm flipV="1">
              <a:off x="3406" y="1573"/>
              <a:ext cx="289" cy="131"/>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0" name="Line 107"/>
            <p:cNvSpPr>
              <a:spLocks noChangeShapeType="1"/>
            </p:cNvSpPr>
            <p:nvPr/>
          </p:nvSpPr>
          <p:spPr bwMode="auto">
            <a:xfrm>
              <a:off x="3995" y="1563"/>
              <a:ext cx="306" cy="131"/>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1" name="Line 108"/>
            <p:cNvSpPr>
              <a:spLocks noChangeShapeType="1"/>
            </p:cNvSpPr>
            <p:nvPr/>
          </p:nvSpPr>
          <p:spPr bwMode="auto">
            <a:xfrm flipH="1">
              <a:off x="4322" y="1775"/>
              <a:ext cx="152" cy="42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2" name="Line 109"/>
            <p:cNvSpPr>
              <a:spLocks noChangeShapeType="1"/>
            </p:cNvSpPr>
            <p:nvPr/>
          </p:nvSpPr>
          <p:spPr bwMode="auto">
            <a:xfrm>
              <a:off x="3837" y="1634"/>
              <a:ext cx="0" cy="27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3" name="Line 110"/>
            <p:cNvSpPr>
              <a:spLocks noChangeShapeType="1"/>
            </p:cNvSpPr>
            <p:nvPr/>
          </p:nvSpPr>
          <p:spPr bwMode="auto">
            <a:xfrm>
              <a:off x="3853" y="2042"/>
              <a:ext cx="337" cy="23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4" name="Line 111"/>
            <p:cNvSpPr>
              <a:spLocks noChangeShapeType="1"/>
            </p:cNvSpPr>
            <p:nvPr/>
          </p:nvSpPr>
          <p:spPr bwMode="auto">
            <a:xfrm flipH="1">
              <a:off x="4143" y="2335"/>
              <a:ext cx="168" cy="227"/>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5" name="Line 112"/>
            <p:cNvSpPr>
              <a:spLocks noChangeShapeType="1"/>
            </p:cNvSpPr>
            <p:nvPr/>
          </p:nvSpPr>
          <p:spPr bwMode="auto">
            <a:xfrm flipH="1">
              <a:off x="4000" y="1755"/>
              <a:ext cx="353" cy="242"/>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6" name="Line 113"/>
            <p:cNvSpPr>
              <a:spLocks noChangeShapeType="1"/>
            </p:cNvSpPr>
            <p:nvPr/>
          </p:nvSpPr>
          <p:spPr bwMode="auto">
            <a:xfrm flipH="1">
              <a:off x="4006" y="1402"/>
              <a:ext cx="221" cy="161"/>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77" name="Line 114"/>
            <p:cNvSpPr>
              <a:spLocks noChangeShapeType="1"/>
            </p:cNvSpPr>
            <p:nvPr/>
          </p:nvSpPr>
          <p:spPr bwMode="auto">
            <a:xfrm flipH="1">
              <a:off x="4458" y="1513"/>
              <a:ext cx="127" cy="111"/>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nvGrpSpPr>
            <p:cNvPr id="9278" name="Group 115"/>
            <p:cNvGrpSpPr>
              <a:grpSpLocks/>
            </p:cNvGrpSpPr>
            <p:nvPr/>
          </p:nvGrpSpPr>
          <p:grpSpPr bwMode="auto">
            <a:xfrm>
              <a:off x="3079" y="1634"/>
              <a:ext cx="316" cy="147"/>
              <a:chOff x="3600" y="219"/>
              <a:chExt cx="360" cy="175"/>
            </a:xfrm>
          </p:grpSpPr>
          <p:sp>
            <p:nvSpPr>
              <p:cNvPr id="9379" name="Oval 11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80" name="Line 11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81" name="Line 11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82" name="Rectangle 11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83" name="Oval 12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84" name="Group 121"/>
              <p:cNvGrpSpPr>
                <a:grpSpLocks/>
              </p:cNvGrpSpPr>
              <p:nvPr/>
            </p:nvGrpSpPr>
            <p:grpSpPr bwMode="auto">
              <a:xfrm>
                <a:off x="3686" y="244"/>
                <a:ext cx="177" cy="66"/>
                <a:chOff x="2848" y="848"/>
                <a:chExt cx="140" cy="98"/>
              </a:xfrm>
            </p:grpSpPr>
            <p:sp>
              <p:nvSpPr>
                <p:cNvPr id="9389" name="Line 12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90" name="Line 12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91" name="Line 12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85" name="Group 125"/>
              <p:cNvGrpSpPr>
                <a:grpSpLocks/>
              </p:cNvGrpSpPr>
              <p:nvPr/>
            </p:nvGrpSpPr>
            <p:grpSpPr bwMode="auto">
              <a:xfrm flipV="1">
                <a:off x="3686" y="243"/>
                <a:ext cx="177" cy="66"/>
                <a:chOff x="2848" y="848"/>
                <a:chExt cx="140" cy="98"/>
              </a:xfrm>
            </p:grpSpPr>
            <p:sp>
              <p:nvSpPr>
                <p:cNvPr id="9386" name="Line 12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87" name="Line 12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88" name="Line 12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79" name="Group 129"/>
            <p:cNvGrpSpPr>
              <a:grpSpLocks/>
            </p:cNvGrpSpPr>
            <p:nvPr/>
          </p:nvGrpSpPr>
          <p:grpSpPr bwMode="auto">
            <a:xfrm>
              <a:off x="3679" y="1490"/>
              <a:ext cx="316" cy="147"/>
              <a:chOff x="3600" y="219"/>
              <a:chExt cx="360" cy="175"/>
            </a:xfrm>
          </p:grpSpPr>
          <p:sp>
            <p:nvSpPr>
              <p:cNvPr id="9366" name="Oval 13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67" name="Line 13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8" name="Line 13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9" name="Rectangle 13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70" name="Oval 13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71" name="Group 135"/>
              <p:cNvGrpSpPr>
                <a:grpSpLocks/>
              </p:cNvGrpSpPr>
              <p:nvPr/>
            </p:nvGrpSpPr>
            <p:grpSpPr bwMode="auto">
              <a:xfrm>
                <a:off x="3686" y="244"/>
                <a:ext cx="177" cy="66"/>
                <a:chOff x="2848" y="848"/>
                <a:chExt cx="140" cy="98"/>
              </a:xfrm>
            </p:grpSpPr>
            <p:sp>
              <p:nvSpPr>
                <p:cNvPr id="9376" name="Line 13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77" name="Line 13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78" name="Line 13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72" name="Group 139"/>
              <p:cNvGrpSpPr>
                <a:grpSpLocks/>
              </p:cNvGrpSpPr>
              <p:nvPr/>
            </p:nvGrpSpPr>
            <p:grpSpPr bwMode="auto">
              <a:xfrm flipV="1">
                <a:off x="3686" y="243"/>
                <a:ext cx="177" cy="66"/>
                <a:chOff x="2848" y="848"/>
                <a:chExt cx="140" cy="98"/>
              </a:xfrm>
            </p:grpSpPr>
            <p:sp>
              <p:nvSpPr>
                <p:cNvPr id="9373" name="Line 14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74" name="Line 14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75" name="Line 14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0" name="Group 143"/>
            <p:cNvGrpSpPr>
              <a:grpSpLocks/>
            </p:cNvGrpSpPr>
            <p:nvPr/>
          </p:nvGrpSpPr>
          <p:grpSpPr bwMode="auto">
            <a:xfrm>
              <a:off x="3690" y="1904"/>
              <a:ext cx="316" cy="147"/>
              <a:chOff x="3600" y="219"/>
              <a:chExt cx="360" cy="175"/>
            </a:xfrm>
          </p:grpSpPr>
          <p:sp>
            <p:nvSpPr>
              <p:cNvPr id="9353" name="Oval 14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54" name="Line 14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55" name="Line 14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56" name="Rectangle 14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57" name="Oval 14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58" name="Group 149"/>
              <p:cNvGrpSpPr>
                <a:grpSpLocks/>
              </p:cNvGrpSpPr>
              <p:nvPr/>
            </p:nvGrpSpPr>
            <p:grpSpPr bwMode="auto">
              <a:xfrm>
                <a:off x="3686" y="244"/>
                <a:ext cx="177" cy="66"/>
                <a:chOff x="2848" y="848"/>
                <a:chExt cx="140" cy="98"/>
              </a:xfrm>
            </p:grpSpPr>
            <p:sp>
              <p:nvSpPr>
                <p:cNvPr id="9363" name="Line 15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4" name="Line 15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5" name="Line 15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59" name="Group 153"/>
              <p:cNvGrpSpPr>
                <a:grpSpLocks/>
              </p:cNvGrpSpPr>
              <p:nvPr/>
            </p:nvGrpSpPr>
            <p:grpSpPr bwMode="auto">
              <a:xfrm flipV="1">
                <a:off x="3686" y="243"/>
                <a:ext cx="177" cy="66"/>
                <a:chOff x="2848" y="848"/>
                <a:chExt cx="140" cy="98"/>
              </a:xfrm>
            </p:grpSpPr>
            <p:sp>
              <p:nvSpPr>
                <p:cNvPr id="9360" name="Line 15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1" name="Line 15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62" name="Line 15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1" name="Group 157"/>
            <p:cNvGrpSpPr>
              <a:grpSpLocks/>
            </p:cNvGrpSpPr>
            <p:nvPr/>
          </p:nvGrpSpPr>
          <p:grpSpPr bwMode="auto">
            <a:xfrm>
              <a:off x="4301" y="1621"/>
              <a:ext cx="315" cy="147"/>
              <a:chOff x="3600" y="219"/>
              <a:chExt cx="360" cy="175"/>
            </a:xfrm>
          </p:grpSpPr>
          <p:sp>
            <p:nvSpPr>
              <p:cNvPr id="9340" name="Oval 158"/>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41" name="Line 159"/>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42" name="Line 160"/>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43" name="Rectangle 161"/>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44" name="Oval 162"/>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45" name="Group 163"/>
              <p:cNvGrpSpPr>
                <a:grpSpLocks/>
              </p:cNvGrpSpPr>
              <p:nvPr/>
            </p:nvGrpSpPr>
            <p:grpSpPr bwMode="auto">
              <a:xfrm>
                <a:off x="3686" y="244"/>
                <a:ext cx="177" cy="66"/>
                <a:chOff x="2848" y="848"/>
                <a:chExt cx="140" cy="98"/>
              </a:xfrm>
            </p:grpSpPr>
            <p:sp>
              <p:nvSpPr>
                <p:cNvPr id="9350" name="Line 16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51" name="Line 16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52" name="Line 16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46" name="Group 167"/>
              <p:cNvGrpSpPr>
                <a:grpSpLocks/>
              </p:cNvGrpSpPr>
              <p:nvPr/>
            </p:nvGrpSpPr>
            <p:grpSpPr bwMode="auto">
              <a:xfrm flipV="1">
                <a:off x="3686" y="243"/>
                <a:ext cx="177" cy="66"/>
                <a:chOff x="2848" y="848"/>
                <a:chExt cx="140" cy="98"/>
              </a:xfrm>
            </p:grpSpPr>
            <p:sp>
              <p:nvSpPr>
                <p:cNvPr id="9347" name="Line 16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48" name="Line 16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49" name="Line 17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2" name="Group 171"/>
            <p:cNvGrpSpPr>
              <a:grpSpLocks/>
            </p:cNvGrpSpPr>
            <p:nvPr/>
          </p:nvGrpSpPr>
          <p:grpSpPr bwMode="auto">
            <a:xfrm>
              <a:off x="4179" y="2186"/>
              <a:ext cx="316" cy="147"/>
              <a:chOff x="3600" y="219"/>
              <a:chExt cx="360" cy="175"/>
            </a:xfrm>
          </p:grpSpPr>
          <p:sp>
            <p:nvSpPr>
              <p:cNvPr id="9327" name="Oval 172"/>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28" name="Line 173"/>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29" name="Line 174"/>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30" name="Rectangle 175"/>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31" name="Oval 176"/>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32" name="Group 177"/>
              <p:cNvGrpSpPr>
                <a:grpSpLocks/>
              </p:cNvGrpSpPr>
              <p:nvPr/>
            </p:nvGrpSpPr>
            <p:grpSpPr bwMode="auto">
              <a:xfrm>
                <a:off x="3686" y="244"/>
                <a:ext cx="177" cy="66"/>
                <a:chOff x="2848" y="848"/>
                <a:chExt cx="140" cy="98"/>
              </a:xfrm>
            </p:grpSpPr>
            <p:sp>
              <p:nvSpPr>
                <p:cNvPr id="9337" name="Line 178"/>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38" name="Line 179"/>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39" name="Line 180"/>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33" name="Group 181"/>
              <p:cNvGrpSpPr>
                <a:grpSpLocks/>
              </p:cNvGrpSpPr>
              <p:nvPr/>
            </p:nvGrpSpPr>
            <p:grpSpPr bwMode="auto">
              <a:xfrm flipV="1">
                <a:off x="3686" y="243"/>
                <a:ext cx="177" cy="66"/>
                <a:chOff x="2848" y="848"/>
                <a:chExt cx="140" cy="98"/>
              </a:xfrm>
            </p:grpSpPr>
            <p:sp>
              <p:nvSpPr>
                <p:cNvPr id="9334" name="Line 18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35" name="Line 18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36" name="Line 18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3" name="Group 185"/>
            <p:cNvGrpSpPr>
              <a:grpSpLocks/>
            </p:cNvGrpSpPr>
            <p:nvPr/>
          </p:nvGrpSpPr>
          <p:grpSpPr bwMode="auto">
            <a:xfrm>
              <a:off x="3969" y="2554"/>
              <a:ext cx="316" cy="148"/>
              <a:chOff x="3600" y="219"/>
              <a:chExt cx="360" cy="175"/>
            </a:xfrm>
          </p:grpSpPr>
          <p:sp>
            <p:nvSpPr>
              <p:cNvPr id="9314" name="Oval 186"/>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15" name="Line 187"/>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16" name="Line 188"/>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17" name="Rectangle 189"/>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18" name="Oval 190"/>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19" name="Group 191"/>
              <p:cNvGrpSpPr>
                <a:grpSpLocks/>
              </p:cNvGrpSpPr>
              <p:nvPr/>
            </p:nvGrpSpPr>
            <p:grpSpPr bwMode="auto">
              <a:xfrm>
                <a:off x="3686" y="244"/>
                <a:ext cx="177" cy="66"/>
                <a:chOff x="2848" y="848"/>
                <a:chExt cx="140" cy="98"/>
              </a:xfrm>
            </p:grpSpPr>
            <p:sp>
              <p:nvSpPr>
                <p:cNvPr id="9324" name="Line 192"/>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25" name="Line 193"/>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26" name="Line 194"/>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20" name="Group 195"/>
              <p:cNvGrpSpPr>
                <a:grpSpLocks/>
              </p:cNvGrpSpPr>
              <p:nvPr/>
            </p:nvGrpSpPr>
            <p:grpSpPr bwMode="auto">
              <a:xfrm flipV="1">
                <a:off x="3686" y="243"/>
                <a:ext cx="177" cy="66"/>
                <a:chOff x="2848" y="848"/>
                <a:chExt cx="140" cy="98"/>
              </a:xfrm>
            </p:grpSpPr>
            <p:sp>
              <p:nvSpPr>
                <p:cNvPr id="9321" name="Line 19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22" name="Line 19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23" name="Line 19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4" name="Group 199"/>
            <p:cNvGrpSpPr>
              <a:grpSpLocks/>
            </p:cNvGrpSpPr>
            <p:nvPr/>
          </p:nvGrpSpPr>
          <p:grpSpPr bwMode="auto">
            <a:xfrm>
              <a:off x="3585" y="2862"/>
              <a:ext cx="315" cy="147"/>
              <a:chOff x="3600" y="219"/>
              <a:chExt cx="360" cy="175"/>
            </a:xfrm>
          </p:grpSpPr>
          <p:sp>
            <p:nvSpPr>
              <p:cNvPr id="9301" name="Oval 200"/>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302" name="Line 201"/>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03" name="Line 202"/>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04" name="Rectangle 203"/>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305" name="Oval 204"/>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306" name="Group 205"/>
              <p:cNvGrpSpPr>
                <a:grpSpLocks/>
              </p:cNvGrpSpPr>
              <p:nvPr/>
            </p:nvGrpSpPr>
            <p:grpSpPr bwMode="auto">
              <a:xfrm>
                <a:off x="3686" y="244"/>
                <a:ext cx="177" cy="66"/>
                <a:chOff x="2848" y="848"/>
                <a:chExt cx="140" cy="98"/>
              </a:xfrm>
            </p:grpSpPr>
            <p:sp>
              <p:nvSpPr>
                <p:cNvPr id="9311" name="Line 206"/>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12" name="Line 207"/>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13" name="Line 208"/>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307" name="Group 209"/>
              <p:cNvGrpSpPr>
                <a:grpSpLocks/>
              </p:cNvGrpSpPr>
              <p:nvPr/>
            </p:nvGrpSpPr>
            <p:grpSpPr bwMode="auto">
              <a:xfrm flipV="1">
                <a:off x="3686" y="243"/>
                <a:ext cx="177" cy="66"/>
                <a:chOff x="2848" y="848"/>
                <a:chExt cx="140" cy="98"/>
              </a:xfrm>
            </p:grpSpPr>
            <p:sp>
              <p:nvSpPr>
                <p:cNvPr id="9308" name="Line 21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09" name="Line 21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10" name="Line 21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grpSp>
          <p:nvGrpSpPr>
            <p:cNvPr id="9285" name="Group 213"/>
            <p:cNvGrpSpPr>
              <a:grpSpLocks/>
            </p:cNvGrpSpPr>
            <p:nvPr/>
          </p:nvGrpSpPr>
          <p:grpSpPr bwMode="auto">
            <a:xfrm>
              <a:off x="3079" y="2625"/>
              <a:ext cx="316" cy="147"/>
              <a:chOff x="3600" y="219"/>
              <a:chExt cx="360" cy="175"/>
            </a:xfrm>
          </p:grpSpPr>
          <p:sp>
            <p:nvSpPr>
              <p:cNvPr id="9288" name="Oval 214"/>
              <p:cNvSpPr>
                <a:spLocks noChangeArrowheads="1"/>
              </p:cNvSpPr>
              <p:nvPr/>
            </p:nvSpPr>
            <p:spPr bwMode="auto">
              <a:xfrm>
                <a:off x="3603" y="297"/>
                <a:ext cx="357" cy="97"/>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sp>
            <p:nvSpPr>
              <p:cNvPr id="9289" name="Line 215"/>
              <p:cNvSpPr>
                <a:spLocks noChangeShapeType="1"/>
              </p:cNvSpPr>
              <p:nvPr/>
            </p:nvSpPr>
            <p:spPr bwMode="auto">
              <a:xfrm>
                <a:off x="3603"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90" name="Line 216"/>
              <p:cNvSpPr>
                <a:spLocks noChangeShapeType="1"/>
              </p:cNvSpPr>
              <p:nvPr/>
            </p:nvSpPr>
            <p:spPr bwMode="auto">
              <a:xfrm>
                <a:off x="3960" y="289"/>
                <a:ext cx="0" cy="60"/>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91" name="Rectangle 217"/>
              <p:cNvSpPr>
                <a:spLocks noChangeArrowheads="1"/>
              </p:cNvSpPr>
              <p:nvPr/>
            </p:nvSpPr>
            <p:spPr bwMode="auto">
              <a:xfrm>
                <a:off x="3603" y="289"/>
                <a:ext cx="354" cy="59"/>
              </a:xfrm>
              <a:prstGeom prst="rect">
                <a:avLst/>
              </a:prstGeom>
              <a:solidFill>
                <a:schemeClr val="hlink"/>
              </a:solidFill>
              <a:ln>
                <a:noFill/>
              </a:ln>
              <a:extLst>
                <a:ext uri="{91240B29-F687-4f45-9708-019B960494DF}">
                  <a14:hiddenLine xmlns="" xmlns:a14="http://schemas.microsoft.com/office/drawing/2010/main" w="12700">
                    <a:solidFill>
                      <a:srgbClr val="000000"/>
                    </a:solidFill>
                    <a:miter lim="800000"/>
                    <a:headEnd/>
                    <a:tailEnd/>
                  </a14:hiddenLine>
                </a:ext>
              </a:extLst>
            </p:spPr>
            <p:txBody>
              <a:bodyPr wrap="none" anchor="ctr"/>
              <a:lstStyle/>
              <a:p>
                <a:pPr algn="ctr" eaLnBrk="0" hangingPunct="0"/>
                <a:endParaRPr lang="zh-CN" altLang="en-US" sz="2400">
                  <a:latin typeface="Times New Roman" charset="0"/>
                </a:endParaRPr>
              </a:p>
            </p:txBody>
          </p:sp>
          <p:sp>
            <p:nvSpPr>
              <p:cNvPr id="9292" name="Oval 218"/>
              <p:cNvSpPr>
                <a:spLocks noChangeArrowheads="1"/>
              </p:cNvSpPr>
              <p:nvPr/>
            </p:nvSpPr>
            <p:spPr bwMode="auto">
              <a:xfrm>
                <a:off x="3600" y="219"/>
                <a:ext cx="357" cy="113"/>
              </a:xfrm>
              <a:prstGeom prst="ellipse">
                <a:avLst/>
              </a:prstGeom>
              <a:solidFill>
                <a:schemeClr val="hlink"/>
              </a:solidFill>
              <a:ln w="12700">
                <a:solidFill>
                  <a:schemeClr val="tx1"/>
                </a:solidFill>
                <a:round/>
                <a:headEnd/>
                <a:tailEnd/>
              </a:ln>
            </p:spPr>
            <p:txBody>
              <a:bodyPr wrap="none" anchor="ctr"/>
              <a:lstStyle/>
              <a:p>
                <a:pPr algn="ctr"/>
                <a:endParaRPr lang="zh-CN" altLang="en-US"/>
              </a:p>
            </p:txBody>
          </p:sp>
          <p:grpSp>
            <p:nvGrpSpPr>
              <p:cNvPr id="9293" name="Group 219"/>
              <p:cNvGrpSpPr>
                <a:grpSpLocks/>
              </p:cNvGrpSpPr>
              <p:nvPr/>
            </p:nvGrpSpPr>
            <p:grpSpPr bwMode="auto">
              <a:xfrm>
                <a:off x="3686" y="244"/>
                <a:ext cx="177" cy="66"/>
                <a:chOff x="2848" y="848"/>
                <a:chExt cx="140" cy="98"/>
              </a:xfrm>
            </p:grpSpPr>
            <p:sp>
              <p:nvSpPr>
                <p:cNvPr id="9298" name="Line 220"/>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99" name="Line 221"/>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300" name="Line 222"/>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9294" name="Group 223"/>
              <p:cNvGrpSpPr>
                <a:grpSpLocks/>
              </p:cNvGrpSpPr>
              <p:nvPr/>
            </p:nvGrpSpPr>
            <p:grpSpPr bwMode="auto">
              <a:xfrm flipV="1">
                <a:off x="3686" y="243"/>
                <a:ext cx="177" cy="66"/>
                <a:chOff x="2848" y="848"/>
                <a:chExt cx="140" cy="98"/>
              </a:xfrm>
            </p:grpSpPr>
            <p:sp>
              <p:nvSpPr>
                <p:cNvPr id="9295" name="Line 224"/>
                <p:cNvSpPr>
                  <a:spLocks noChangeShapeType="1"/>
                </p:cNvSpPr>
                <p:nvPr/>
              </p:nvSpPr>
              <p:spPr bwMode="auto">
                <a:xfrm flipV="1">
                  <a:off x="2848" y="848"/>
                  <a:ext cx="50" cy="2"/>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96" name="Line 225"/>
                <p:cNvSpPr>
                  <a:spLocks noChangeShapeType="1"/>
                </p:cNvSpPr>
                <p:nvPr/>
              </p:nvSpPr>
              <p:spPr bwMode="auto">
                <a:xfrm>
                  <a:off x="2944" y="946"/>
                  <a:ext cx="44" cy="0"/>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sp>
              <p:nvSpPr>
                <p:cNvPr id="9297" name="Line 226"/>
                <p:cNvSpPr>
                  <a:spLocks noChangeShapeType="1"/>
                </p:cNvSpPr>
                <p:nvPr/>
              </p:nvSpPr>
              <p:spPr bwMode="auto">
                <a:xfrm>
                  <a:off x="2894" y="850"/>
                  <a:ext cx="52" cy="96"/>
                </a:xfrm>
                <a:prstGeom prst="line">
                  <a:avLst/>
                </a:prstGeom>
                <a:noFill/>
                <a:ln w="28575">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sp>
          <p:nvSpPr>
            <p:cNvPr id="9286" name="Freeform 227"/>
            <p:cNvSpPr>
              <a:spLocks/>
            </p:cNvSpPr>
            <p:nvPr/>
          </p:nvSpPr>
          <p:spPr bwMode="auto">
            <a:xfrm>
              <a:off x="2718" y="1428"/>
              <a:ext cx="1716" cy="1542"/>
            </a:xfrm>
            <a:custGeom>
              <a:avLst/>
              <a:gdLst>
                <a:gd name="T0" fmla="*/ 0 w 1716"/>
                <a:gd name="T1" fmla="*/ 0 h 1542"/>
                <a:gd name="T2" fmla="*/ 372 w 1716"/>
                <a:gd name="T3" fmla="*/ 42 h 1542"/>
                <a:gd name="T4" fmla="*/ 852 w 1716"/>
                <a:gd name="T5" fmla="*/ 228 h 1542"/>
                <a:gd name="T6" fmla="*/ 1452 w 1716"/>
                <a:gd name="T7" fmla="*/ 726 h 1542"/>
                <a:gd name="T8" fmla="*/ 1716 w 1716"/>
                <a:gd name="T9" fmla="*/ 1542 h 1542"/>
                <a:gd name="T10" fmla="*/ 0 60000 65536"/>
                <a:gd name="T11" fmla="*/ 0 60000 65536"/>
                <a:gd name="T12" fmla="*/ 0 60000 65536"/>
                <a:gd name="T13" fmla="*/ 0 60000 65536"/>
                <a:gd name="T14" fmla="*/ 0 60000 65536"/>
                <a:gd name="T15" fmla="*/ 0 w 1716"/>
                <a:gd name="T16" fmla="*/ 0 h 1542"/>
                <a:gd name="T17" fmla="*/ 1716 w 1716"/>
                <a:gd name="T18" fmla="*/ 1542 h 1542"/>
              </a:gdLst>
              <a:ahLst/>
              <a:cxnLst>
                <a:cxn ang="T10">
                  <a:pos x="T0" y="T1"/>
                </a:cxn>
                <a:cxn ang="T11">
                  <a:pos x="T2" y="T3"/>
                </a:cxn>
                <a:cxn ang="T12">
                  <a:pos x="T4" y="T5"/>
                </a:cxn>
                <a:cxn ang="T13">
                  <a:pos x="T6" y="T7"/>
                </a:cxn>
                <a:cxn ang="T14">
                  <a:pos x="T8" y="T9"/>
                </a:cxn>
              </a:cxnLst>
              <a:rect l="T15" t="T16" r="T17" b="T18"/>
              <a:pathLst>
                <a:path w="1716" h="1542">
                  <a:moveTo>
                    <a:pt x="0" y="0"/>
                  </a:moveTo>
                  <a:cubicBezTo>
                    <a:pt x="62" y="7"/>
                    <a:pt x="230" y="4"/>
                    <a:pt x="372" y="42"/>
                  </a:cubicBezTo>
                  <a:cubicBezTo>
                    <a:pt x="514" y="80"/>
                    <a:pt x="672" y="114"/>
                    <a:pt x="852" y="228"/>
                  </a:cubicBezTo>
                  <a:cubicBezTo>
                    <a:pt x="1032" y="342"/>
                    <a:pt x="1308" y="507"/>
                    <a:pt x="1452" y="726"/>
                  </a:cubicBezTo>
                  <a:cubicBezTo>
                    <a:pt x="1596" y="945"/>
                    <a:pt x="1661" y="1372"/>
                    <a:pt x="1716" y="1542"/>
                  </a:cubicBezTo>
                </a:path>
              </a:pathLst>
            </a:custGeom>
            <a:noFill/>
            <a:ln w="76200">
              <a:solidFill>
                <a:srgbClr val="FF0000"/>
              </a:solidFill>
              <a:round/>
              <a:headEnd type="triangle" w="med" len="med"/>
              <a:tailEnd type="triangle" w="med" len="med"/>
            </a:ln>
            <a:extLst>
              <a:ext uri="{909E8E84-426E-40dd-AFC4-6F175D3DCCD1}">
                <a14:hiddenFill xmlns="" xmlns:a14="http://schemas.microsoft.com/office/drawing/2010/main">
                  <a:solidFill>
                    <a:srgbClr val="FFFFFF"/>
                  </a:solidFill>
                </a14:hiddenFill>
              </a:ext>
            </a:extLst>
          </p:spPr>
          <p:txBody>
            <a:bodyPr wrap="none" anchor="ctr"/>
            <a:lstStyle/>
            <a:p>
              <a:endParaRPr lang="zh-CN" altLang="en-US"/>
            </a:p>
          </p:txBody>
        </p:sp>
        <p:sp>
          <p:nvSpPr>
            <p:cNvPr id="9287" name="Line 228"/>
            <p:cNvSpPr>
              <a:spLocks noChangeShapeType="1"/>
            </p:cNvSpPr>
            <p:nvPr/>
          </p:nvSpPr>
          <p:spPr bwMode="auto">
            <a:xfrm flipV="1">
              <a:off x="3234" y="2771"/>
              <a:ext cx="1" cy="139"/>
            </a:xfrm>
            <a:prstGeom prst="line">
              <a:avLst/>
            </a:prstGeom>
            <a:noFill/>
            <a:ln w="12700">
              <a:solidFill>
                <a:schemeClr val="tx1"/>
              </a:solidFill>
              <a:round/>
              <a:headEnd/>
              <a:tailEnd/>
            </a:ln>
            <a:extLst>
              <a:ext uri="{909E8E84-426E-40dd-AFC4-6F175D3DCCD1}">
                <a14:hiddenFill xmlns="" xmlns:a14="http://schemas.microsoft.com/office/drawing/2010/main">
                  <a:noFill/>
                </a14:hiddenFill>
              </a:ext>
            </a:extLst>
          </p:spPr>
          <p:txBody>
            <a:bodyPr wrap="none" anchor="ctr"/>
            <a:lstStyle/>
            <a:p>
              <a:endParaRPr lang="zh-CN" altLang="en-US"/>
            </a:p>
          </p:txBody>
        </p:sp>
      </p:grpSp>
      <p:grpSp>
        <p:nvGrpSpPr>
          <p:cNvPr id="227" name="Group 229"/>
          <p:cNvGrpSpPr>
            <a:grpSpLocks/>
          </p:cNvGrpSpPr>
          <p:nvPr/>
        </p:nvGrpSpPr>
        <p:grpSpPr bwMode="auto">
          <a:xfrm>
            <a:off x="4419600" y="1600200"/>
            <a:ext cx="3798888" cy="877888"/>
            <a:chOff x="2502" y="1163"/>
            <a:chExt cx="2393" cy="553"/>
          </a:xfrm>
        </p:grpSpPr>
        <p:sp>
          <p:nvSpPr>
            <p:cNvPr id="9226" name="Text Box 230"/>
            <p:cNvSpPr txBox="1">
              <a:spLocks noChangeArrowheads="1"/>
            </p:cNvSpPr>
            <p:nvPr/>
          </p:nvSpPr>
          <p:spPr bwMode="auto">
            <a:xfrm>
              <a:off x="3044" y="1163"/>
              <a:ext cx="1851" cy="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400">
                  <a:latin typeface="Comic Sans MS" charset="0"/>
                </a:rPr>
                <a:t>Communication Link</a:t>
              </a:r>
            </a:p>
          </p:txBody>
        </p:sp>
        <p:sp>
          <p:nvSpPr>
            <p:cNvPr id="9227" name="Line 231"/>
            <p:cNvSpPr>
              <a:spLocks noChangeShapeType="1"/>
            </p:cNvSpPr>
            <p:nvPr/>
          </p:nvSpPr>
          <p:spPr bwMode="auto">
            <a:xfrm flipH="1">
              <a:off x="2502" y="1326"/>
              <a:ext cx="564" cy="390"/>
            </a:xfrm>
            <a:prstGeom prst="line">
              <a:avLst/>
            </a:prstGeom>
            <a:noFill/>
            <a:ln w="25400">
              <a:solidFill>
                <a:srgbClr val="FF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sp>
        <p:nvSpPr>
          <p:cNvPr id="1047" name="日期占位符 234"/>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2546587-51BA-9048-980E-A6A8E110B88D}" type="datetime1">
              <a:rPr lang="zh-CN" altLang="en-US"/>
              <a:pPr eaLnBrk="1" hangingPunct="1"/>
              <a:t>2020/3/9</a:t>
            </a:fld>
            <a:endParaRPr lang="en-US" altLang="zh-CN"/>
          </a:p>
        </p:txBody>
      </p:sp>
      <p:sp>
        <p:nvSpPr>
          <p:cNvPr id="235" name="TextBox 234"/>
          <p:cNvSpPr txBox="1">
            <a:spLocks noChangeArrowheads="1"/>
          </p:cNvSpPr>
          <p:nvPr/>
        </p:nvSpPr>
        <p:spPr bwMode="auto">
          <a:xfrm>
            <a:off x="1381282" y="5694363"/>
            <a:ext cx="7048186"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r>
              <a:rPr lang="en-US" altLang="zh-CN" dirty="0"/>
              <a:t>A collection of </a:t>
            </a:r>
            <a:r>
              <a:rPr lang="en-US" altLang="zh-CN" b="1" dirty="0">
                <a:solidFill>
                  <a:srgbClr val="FF0000"/>
                </a:solidFill>
              </a:rPr>
              <a:t>computers</a:t>
            </a:r>
            <a:r>
              <a:rPr lang="en-US" altLang="zh-CN" dirty="0"/>
              <a:t> interconnected by </a:t>
            </a:r>
            <a:r>
              <a:rPr lang="en-US" altLang="zh-CN" b="1" dirty="0">
                <a:solidFill>
                  <a:srgbClr val="FF0000"/>
                </a:solidFill>
              </a:rPr>
              <a:t>communication</a:t>
            </a:r>
            <a:r>
              <a:rPr lang="en-US" altLang="zh-CN" dirty="0"/>
              <a:t> links</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22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235"/>
                                        </p:tgtEl>
                                        <p:attrNameLst>
                                          <p:attrName>style.visibility</p:attrName>
                                        </p:attrNameLst>
                                      </p:cBhvr>
                                      <p:to>
                                        <p:strVal val="visible"/>
                                      </p:to>
                                    </p:set>
                                    <p:anim calcmode="lin" valueType="num">
                                      <p:cBhvr additive="base">
                                        <p:cTn id="11" dur="500" fill="hold"/>
                                        <p:tgtEl>
                                          <p:spTgt spid="235"/>
                                        </p:tgtEl>
                                        <p:attrNameLst>
                                          <p:attrName>ppt_x</p:attrName>
                                        </p:attrNameLst>
                                      </p:cBhvr>
                                      <p:tavLst>
                                        <p:tav tm="0">
                                          <p:val>
                                            <p:strVal val="#ppt_x"/>
                                          </p:val>
                                        </p:tav>
                                        <p:tav tm="100000">
                                          <p:val>
                                            <p:strVal val="#ppt_x"/>
                                          </p:val>
                                        </p:tav>
                                      </p:tavLst>
                                    </p:anim>
                                    <p:anim calcmode="lin" valueType="num">
                                      <p:cBhvr additive="base">
                                        <p:cTn id="12" dur="500" fill="hold"/>
                                        <p:tgtEl>
                                          <p:spTgt spid="2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zh-CN">
                <a:latin typeface="Arial" charset="0"/>
                <a:ea typeface="宋体" charset="0"/>
              </a:rPr>
              <a:t>Virtual Communication:  </a:t>
            </a:r>
            <a:br>
              <a:rPr lang="en-US" altLang="zh-CN">
                <a:latin typeface="Arial" charset="0"/>
                <a:ea typeface="宋体" charset="0"/>
              </a:rPr>
            </a:br>
            <a:r>
              <a:rPr lang="en-US" altLang="zh-CN">
                <a:latin typeface="Arial" charset="0"/>
                <a:ea typeface="宋体" charset="0"/>
              </a:rPr>
              <a:t>Sino-US Talk</a:t>
            </a:r>
          </a:p>
        </p:txBody>
      </p:sp>
      <p:sp>
        <p:nvSpPr>
          <p:cNvPr id="64515" name="Content Placeholder 2"/>
          <p:cNvSpPr>
            <a:spLocks noGrp="1"/>
          </p:cNvSpPr>
          <p:nvPr>
            <p:ph idx="1"/>
          </p:nvPr>
        </p:nvSpPr>
        <p:spPr/>
        <p:txBody>
          <a:bodyPr/>
          <a:lstStyle/>
          <a:p>
            <a:endParaRPr lang="en-US" altLang="zh-CN">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0225C36-41CB-5844-8AEF-BA117C80750E}"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dirty="0"/>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8F5A156-CB96-1444-9A6C-924691838659}" type="slidenum">
              <a:rPr lang="en-US" altLang="zh-CN"/>
              <a:pPr eaLnBrk="1" hangingPunct="1"/>
              <a:t>60</a:t>
            </a:fld>
            <a:endParaRPr lang="en-US" altLang="zh-CN"/>
          </a:p>
        </p:txBody>
      </p:sp>
      <p:sp>
        <p:nvSpPr>
          <p:cNvPr id="64519" name="Rectangle 7"/>
          <p:cNvSpPr>
            <a:spLocks noChangeArrowheads="1"/>
          </p:cNvSpPr>
          <p:nvPr/>
        </p:nvSpPr>
        <p:spPr bwMode="auto">
          <a:xfrm>
            <a:off x="636588" y="5564188"/>
            <a:ext cx="8005762" cy="3683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dirty="0"/>
              <a:t>Xi </a:t>
            </a:r>
            <a:r>
              <a:rPr lang="en-US" altLang="zh-CN" dirty="0" err="1"/>
              <a:t>Jinping</a:t>
            </a:r>
            <a:r>
              <a:rPr lang="en-US" altLang="zh-CN" dirty="0"/>
              <a:t> meets with Barack Obama. </a:t>
            </a:r>
          </a:p>
        </p:txBody>
      </p:sp>
      <p:pic>
        <p:nvPicPr>
          <p:cNvPr id="645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2900" y="1836738"/>
            <a:ext cx="5619750" cy="3514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4"/>
          <p:cNvSpPr>
            <a:spLocks noGrp="1"/>
          </p:cNvSpPr>
          <p:nvPr>
            <p:ph type="ftr" sz="quarter" idx="11"/>
          </p:nvPr>
        </p:nvSpPr>
        <p:spPr/>
        <p:txBody>
          <a:bodyPr/>
          <a:lstStyle/>
          <a:p>
            <a:pPr>
              <a:defRPr/>
            </a:pPr>
            <a:r>
              <a:rPr lang="en-US" altLang="zh-CN"/>
              <a:t>linwei@cuc.edu.cn</a:t>
            </a:r>
          </a:p>
        </p:txBody>
      </p:sp>
      <p:sp>
        <p:nvSpPr>
          <p:cNvPr id="5222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00E026D-8875-EB40-A3FC-0A3CE1D15630}" type="slidenum">
              <a:rPr lang="en-US" altLang="zh-CN"/>
              <a:pPr eaLnBrk="1" hangingPunct="1"/>
              <a:t>61</a:t>
            </a:fld>
            <a:endParaRPr lang="en-US" altLang="zh-CN"/>
          </a:p>
        </p:txBody>
      </p:sp>
      <p:sp>
        <p:nvSpPr>
          <p:cNvPr id="65540" name="Rectangle 2"/>
          <p:cNvSpPr>
            <a:spLocks noGrp="1" noChangeArrowheads="1"/>
          </p:cNvSpPr>
          <p:nvPr>
            <p:ph type="title"/>
          </p:nvPr>
        </p:nvSpPr>
        <p:spPr>
          <a:xfrm>
            <a:off x="457200" y="122238"/>
            <a:ext cx="7543800" cy="865187"/>
          </a:xfrm>
        </p:spPr>
        <p:txBody>
          <a:bodyPr/>
          <a:lstStyle/>
          <a:p>
            <a:pPr eaLnBrk="1" hangingPunct="1"/>
            <a:r>
              <a:rPr lang="en-US" altLang="zh-CN" sz="3500">
                <a:latin typeface="Arial" charset="0"/>
                <a:ea typeface="宋体" charset="0"/>
              </a:rPr>
              <a:t>Information flow</a:t>
            </a:r>
          </a:p>
        </p:txBody>
      </p:sp>
      <p:sp>
        <p:nvSpPr>
          <p:cNvPr id="65541" name="Rectangle 3"/>
          <p:cNvSpPr>
            <a:spLocks noGrp="1" noChangeArrowheads="1"/>
          </p:cNvSpPr>
          <p:nvPr>
            <p:ph type="body" idx="1"/>
          </p:nvPr>
        </p:nvSpPr>
        <p:spPr>
          <a:xfrm>
            <a:off x="0" y="5508625"/>
            <a:ext cx="9144000" cy="434975"/>
          </a:xfrm>
        </p:spPr>
        <p:txBody>
          <a:bodyPr/>
          <a:lstStyle/>
          <a:p>
            <a:pPr eaLnBrk="1" hangingPunct="1">
              <a:buFont typeface="Wingdings" charset="0"/>
              <a:buNone/>
            </a:pPr>
            <a:r>
              <a:rPr lang="en-US" altLang="zh-CN" sz="2200">
                <a:latin typeface="Arial" charset="0"/>
                <a:ea typeface="宋体" charset="0"/>
              </a:rPr>
              <a:t>Example information flow supporting </a:t>
            </a:r>
            <a:r>
              <a:rPr lang="en-US" altLang="zh-CN" sz="2200">
                <a:solidFill>
                  <a:srgbClr val="FF3300"/>
                </a:solidFill>
                <a:latin typeface="Arial" charset="0"/>
                <a:ea typeface="宋体" charset="0"/>
              </a:rPr>
              <a:t>virtual communication</a:t>
            </a:r>
            <a:r>
              <a:rPr lang="en-US" altLang="zh-CN" sz="2200">
                <a:latin typeface="Arial" charset="0"/>
                <a:ea typeface="宋体" charset="0"/>
              </a:rPr>
              <a:t> in layer 5.</a:t>
            </a:r>
          </a:p>
        </p:txBody>
      </p:sp>
      <p:pic>
        <p:nvPicPr>
          <p:cNvPr id="65542" name="Picture 4" descr="1-1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63625" y="1247775"/>
            <a:ext cx="6891338" cy="42846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5543" name="Rectangle 5"/>
          <p:cNvSpPr>
            <a:spLocks noChangeArrowheads="1"/>
          </p:cNvSpPr>
          <p:nvPr/>
        </p:nvSpPr>
        <p:spPr bwMode="auto">
          <a:xfrm>
            <a:off x="1166813" y="5961063"/>
            <a:ext cx="7024687"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ltLang="zh-CN" b="1"/>
              <a:t>Layer4 thinks "SendtoPeer" rather than “CallNextLayerDown".</a:t>
            </a:r>
          </a:p>
        </p:txBody>
      </p:sp>
      <p:sp>
        <p:nvSpPr>
          <p:cNvPr id="52232" name="日期占位符 8"/>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EBEF7EB-A61C-0243-BD81-7F52E4D067B0}" type="datetime1">
              <a:rPr lang="zh-CN" altLang="en-US"/>
              <a:pPr eaLnBrk="1" hangingPunct="1"/>
              <a:t>2020/3/9</a:t>
            </a:fld>
            <a:endParaRPr lang="en-US" altLang="zh-CN"/>
          </a:p>
        </p:txBody>
      </p:sp>
      <p:sp>
        <p:nvSpPr>
          <p:cNvPr id="9" name="Line Callout 2 8"/>
          <p:cNvSpPr/>
          <p:nvPr/>
        </p:nvSpPr>
        <p:spPr bwMode="auto">
          <a:xfrm>
            <a:off x="5329238" y="609600"/>
            <a:ext cx="1811337" cy="350838"/>
          </a:xfrm>
          <a:prstGeom prst="borderCallout2">
            <a:avLst>
              <a:gd name="adj1" fmla="val 18750"/>
              <a:gd name="adj2" fmla="val -8333"/>
              <a:gd name="adj3" fmla="val 18750"/>
              <a:gd name="adj4" fmla="val -16667"/>
              <a:gd name="adj5" fmla="val 234699"/>
              <a:gd name="adj6" fmla="val -37339"/>
            </a:avLst>
          </a:prstGeom>
          <a:solidFill>
            <a:schemeClr val="accent3">
              <a:lumMod val="95000"/>
            </a:schemeClr>
          </a:solidFill>
          <a:ln w="9525" cap="flat" cmpd="sng" algn="ctr">
            <a:solidFill>
              <a:schemeClr val="tx1"/>
            </a:solidFill>
            <a:prstDash val="solid"/>
            <a:round/>
            <a:headEnd type="none" w="med" len="med"/>
            <a:tailEnd type="triangle" w="med" len="med"/>
          </a:ln>
          <a:effectLst/>
        </p:spPr>
        <p:txBody>
          <a:bodyPr/>
          <a:lstStyle/>
          <a:p>
            <a:pPr algn="ctr"/>
            <a:r>
              <a:rPr lang="zh-CN" altLang="en-US"/>
              <a:t>“</a:t>
            </a:r>
            <a:r>
              <a:rPr lang="en-US" altLang="zh-CN">
                <a:solidFill>
                  <a:srgbClr val="FF0000"/>
                </a:solidFill>
              </a:rPr>
              <a:t>Horizontal</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页脚占位符 4"/>
          <p:cNvSpPr>
            <a:spLocks noGrp="1"/>
          </p:cNvSpPr>
          <p:nvPr>
            <p:ph type="ftr" sz="quarter" idx="11"/>
          </p:nvPr>
        </p:nvSpPr>
        <p:spPr/>
        <p:txBody>
          <a:bodyPr/>
          <a:lstStyle/>
          <a:p>
            <a:pPr>
              <a:defRPr/>
            </a:pPr>
            <a:r>
              <a:rPr lang="en-US" altLang="zh-CN"/>
              <a:t>linwei@cuc.edu.cn</a:t>
            </a:r>
          </a:p>
        </p:txBody>
      </p:sp>
      <p:sp>
        <p:nvSpPr>
          <p:cNvPr id="5325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DA1F56C-753A-684C-8762-C8FE732B9AD1}" type="slidenum">
              <a:rPr lang="en-US" altLang="zh-CN"/>
              <a:pPr eaLnBrk="1" hangingPunct="1"/>
              <a:t>62</a:t>
            </a:fld>
            <a:endParaRPr lang="en-US" altLang="zh-CN"/>
          </a:p>
        </p:txBody>
      </p:sp>
      <p:sp>
        <p:nvSpPr>
          <p:cNvPr id="66564" name="Rectangle 2"/>
          <p:cNvSpPr>
            <a:spLocks noGrp="1" noChangeArrowheads="1"/>
          </p:cNvSpPr>
          <p:nvPr>
            <p:ph type="title"/>
          </p:nvPr>
        </p:nvSpPr>
        <p:spPr/>
        <p:txBody>
          <a:bodyPr/>
          <a:lstStyle/>
          <a:p>
            <a:pPr eaLnBrk="1" hangingPunct="1"/>
            <a:r>
              <a:rPr lang="en-US" altLang="zh-CN">
                <a:latin typeface="Arial" charset="0"/>
                <a:ea typeface="宋体" charset="0"/>
              </a:rPr>
              <a:t>Terminology</a:t>
            </a:r>
            <a:endParaRPr lang="zh-CN" altLang="en-US">
              <a:latin typeface="Arial" charset="0"/>
              <a:ea typeface="宋体" charset="0"/>
            </a:endParaRPr>
          </a:p>
        </p:txBody>
      </p:sp>
      <p:sp>
        <p:nvSpPr>
          <p:cNvPr id="66565" name="Rectangle 3"/>
          <p:cNvSpPr>
            <a:spLocks noGrp="1" noChangeArrowheads="1"/>
          </p:cNvSpPr>
          <p:nvPr>
            <p:ph type="body" idx="1"/>
          </p:nvPr>
        </p:nvSpPr>
        <p:spPr/>
        <p:txBody>
          <a:bodyPr/>
          <a:lstStyle/>
          <a:p>
            <a:pPr eaLnBrk="1" hangingPunct="1"/>
            <a:r>
              <a:rPr lang="en-US" altLang="zh-CN" sz="2600" b="1">
                <a:latin typeface="Arial" charset="0"/>
                <a:ea typeface="宋体" charset="0"/>
              </a:rPr>
              <a:t>Header:</a:t>
            </a:r>
          </a:p>
          <a:p>
            <a:pPr lvl="1" eaLnBrk="1" hangingPunct="1"/>
            <a:r>
              <a:rPr lang="en-US" altLang="zh-CN" sz="2200">
                <a:latin typeface="Arial" charset="0"/>
                <a:ea typeface="宋体" charset="0"/>
              </a:rPr>
              <a:t>Upper layer puts  a header in front of the message to identify the message and passes the result to lower layer</a:t>
            </a:r>
          </a:p>
          <a:p>
            <a:pPr lvl="1" eaLnBrk="1" hangingPunct="1"/>
            <a:r>
              <a:rPr lang="en-US" altLang="zh-CN" sz="2200">
                <a:latin typeface="Arial" charset="0"/>
                <a:ea typeface="宋体" charset="0"/>
              </a:rPr>
              <a:t>The header includes control information such as sequence numbers to keep the right order.</a:t>
            </a:r>
          </a:p>
          <a:p>
            <a:pPr eaLnBrk="1" hangingPunct="1"/>
            <a:r>
              <a:rPr lang="en-US" altLang="zh-CN" sz="2600" b="1">
                <a:latin typeface="Arial" charset="0"/>
                <a:ea typeface="宋体" charset="0"/>
              </a:rPr>
              <a:t>Size of messages</a:t>
            </a:r>
          </a:p>
          <a:p>
            <a:pPr lvl="1" eaLnBrk="1" hangingPunct="1"/>
            <a:r>
              <a:rPr lang="en-US" altLang="zh-CN" sz="2200">
                <a:latin typeface="Arial" charset="0"/>
                <a:ea typeface="宋体" charset="0"/>
              </a:rPr>
              <a:t>There is always a limit to the size of messages imposed by certain layer protocol. So incoming messages must be broken into smaller units (packets) in this layer.</a:t>
            </a:r>
            <a:endParaRPr lang="zh-CN" altLang="en-US" sz="2200">
              <a:latin typeface="Arial" charset="0"/>
              <a:ea typeface="宋体" charset="0"/>
            </a:endParaRPr>
          </a:p>
        </p:txBody>
      </p:sp>
      <p:sp>
        <p:nvSpPr>
          <p:cNvPr id="5325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52479BB-36E9-424D-8469-F05CDF75B7F1}" type="datetime1">
              <a:rPr lang="zh-CN" altLang="en-US"/>
              <a:pPr eaLnBrk="1" hangingPunct="1"/>
              <a:t>2020/3/9</a:t>
            </a:fld>
            <a:endParaRPr lang="en-US" altLang="zh-CN"/>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zh-CN">
                <a:latin typeface="Arial" charset="0"/>
                <a:ea typeface="宋体" charset="0"/>
              </a:rPr>
              <a:t>An Internet Envelope</a:t>
            </a:r>
          </a:p>
        </p:txBody>
      </p:sp>
      <p:sp>
        <p:nvSpPr>
          <p:cNvPr id="67587" name="Content Placeholder 2"/>
          <p:cNvSpPr>
            <a:spLocks noGrp="1"/>
          </p:cNvSpPr>
          <p:nvPr>
            <p:ph idx="1"/>
          </p:nvPr>
        </p:nvSpPr>
        <p:spPr/>
        <p:txBody>
          <a:bodyPr/>
          <a:lstStyle/>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6DEFA70-FCA4-5848-90AE-2C392C7AD209}"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BF51B9A-DA2A-7947-B53A-4347F7EB1744}" type="slidenum">
              <a:rPr lang="en-US" altLang="zh-CN"/>
              <a:pPr eaLnBrk="1" hangingPunct="1"/>
              <a:t>63</a:t>
            </a:fld>
            <a:endParaRPr lang="en-US" altLang="zh-CN"/>
          </a:p>
        </p:txBody>
      </p:sp>
      <p:pic>
        <p:nvPicPr>
          <p:cNvPr id="67591"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30375" y="2017713"/>
            <a:ext cx="5591175" cy="3857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页脚占位符 4"/>
          <p:cNvSpPr>
            <a:spLocks noGrp="1"/>
          </p:cNvSpPr>
          <p:nvPr>
            <p:ph type="ftr" sz="quarter" idx="11"/>
          </p:nvPr>
        </p:nvSpPr>
        <p:spPr/>
        <p:txBody>
          <a:bodyPr/>
          <a:lstStyle/>
          <a:p>
            <a:pPr>
              <a:defRPr/>
            </a:pPr>
            <a:r>
              <a:rPr lang="en-US" altLang="zh-CN"/>
              <a:t>linwei@cuc.edu.cn</a:t>
            </a:r>
          </a:p>
        </p:txBody>
      </p:sp>
      <p:sp>
        <p:nvSpPr>
          <p:cNvPr id="5427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E4C161B-AE39-C747-A31E-D0409C7C45E3}" type="slidenum">
              <a:rPr lang="en-US" altLang="zh-CN"/>
              <a:pPr eaLnBrk="1" hangingPunct="1"/>
              <a:t>64</a:t>
            </a:fld>
            <a:endParaRPr lang="en-US" altLang="zh-CN"/>
          </a:p>
        </p:txBody>
      </p:sp>
      <p:sp>
        <p:nvSpPr>
          <p:cNvPr id="68612" name="Rectangle 2"/>
          <p:cNvSpPr>
            <a:spLocks noGrp="1" noChangeArrowheads="1"/>
          </p:cNvSpPr>
          <p:nvPr>
            <p:ph type="title"/>
          </p:nvPr>
        </p:nvSpPr>
        <p:spPr>
          <a:xfrm>
            <a:off x="457200" y="122238"/>
            <a:ext cx="7543800" cy="1033462"/>
          </a:xfrm>
        </p:spPr>
        <p:txBody>
          <a:bodyPr/>
          <a:lstStyle/>
          <a:p>
            <a:pPr eaLnBrk="1" hangingPunct="1"/>
            <a:r>
              <a:rPr lang="en-US" altLang="zh-CN">
                <a:latin typeface="Arial" charset="0"/>
                <a:ea typeface="宋体" charset="0"/>
              </a:rPr>
              <a:t>TCP/IP Hierarchies </a:t>
            </a:r>
          </a:p>
        </p:txBody>
      </p:sp>
      <p:sp>
        <p:nvSpPr>
          <p:cNvPr id="68613" name="Rectangle 3"/>
          <p:cNvSpPr>
            <a:spLocks noGrp="1" noChangeArrowheads="1"/>
          </p:cNvSpPr>
          <p:nvPr>
            <p:ph type="body" idx="1"/>
          </p:nvPr>
        </p:nvSpPr>
        <p:spPr/>
        <p:txBody>
          <a:bodyPr/>
          <a:lstStyle/>
          <a:p>
            <a:pPr eaLnBrk="1" hangingPunct="1"/>
            <a:endParaRPr lang="zh-CN" altLang="en-US">
              <a:latin typeface="Arial" charset="0"/>
              <a:ea typeface="宋体" charset="0"/>
            </a:endParaRPr>
          </a:p>
        </p:txBody>
      </p:sp>
      <p:grpSp>
        <p:nvGrpSpPr>
          <p:cNvPr id="68614" name="Group 4"/>
          <p:cNvGrpSpPr>
            <a:grpSpLocks/>
          </p:cNvGrpSpPr>
          <p:nvPr/>
        </p:nvGrpSpPr>
        <p:grpSpPr bwMode="auto">
          <a:xfrm>
            <a:off x="519113" y="1014413"/>
            <a:ext cx="8077200" cy="5157787"/>
            <a:chOff x="327" y="600"/>
            <a:chExt cx="5088" cy="3249"/>
          </a:xfrm>
        </p:grpSpPr>
        <p:grpSp>
          <p:nvGrpSpPr>
            <p:cNvPr id="68775" name="Group 5"/>
            <p:cNvGrpSpPr>
              <a:grpSpLocks/>
            </p:cNvGrpSpPr>
            <p:nvPr/>
          </p:nvGrpSpPr>
          <p:grpSpPr bwMode="auto">
            <a:xfrm>
              <a:off x="327" y="600"/>
              <a:ext cx="5088" cy="3249"/>
              <a:chOff x="327" y="600"/>
              <a:chExt cx="5088" cy="3249"/>
            </a:xfrm>
          </p:grpSpPr>
          <p:sp>
            <p:nvSpPr>
              <p:cNvPr id="68778" name="Rectangle 6"/>
              <p:cNvSpPr>
                <a:spLocks noChangeArrowheads="1"/>
              </p:cNvSpPr>
              <p:nvPr/>
            </p:nvSpPr>
            <p:spPr bwMode="auto">
              <a:xfrm>
                <a:off x="625" y="762"/>
                <a:ext cx="4478" cy="3057"/>
              </a:xfrm>
              <a:prstGeom prst="rect">
                <a:avLst/>
              </a:prstGeom>
              <a:gradFill rotWithShape="0">
                <a:gsLst>
                  <a:gs pos="0">
                    <a:srgbClr val="FCFEB9"/>
                  </a:gs>
                  <a:gs pos="100000">
                    <a:srgbClr val="FFCC66"/>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79" name="Group 7"/>
              <p:cNvGrpSpPr>
                <a:grpSpLocks/>
              </p:cNvGrpSpPr>
              <p:nvPr/>
            </p:nvGrpSpPr>
            <p:grpSpPr bwMode="auto">
              <a:xfrm>
                <a:off x="327" y="600"/>
                <a:ext cx="5088" cy="3249"/>
                <a:chOff x="327" y="600"/>
                <a:chExt cx="5088" cy="3249"/>
              </a:xfrm>
            </p:grpSpPr>
            <p:sp>
              <p:nvSpPr>
                <p:cNvPr id="68780" name="Rectangle 8"/>
                <p:cNvSpPr>
                  <a:spLocks noChangeArrowheads="1"/>
                </p:cNvSpPr>
                <p:nvPr/>
              </p:nvSpPr>
              <p:spPr bwMode="auto">
                <a:xfrm>
                  <a:off x="811" y="3755"/>
                  <a:ext cx="4106" cy="94"/>
                </a:xfrm>
                <a:prstGeom prst="rect">
                  <a:avLst/>
                </a:prstGeom>
                <a:gradFill rotWithShape="0">
                  <a:gsLst>
                    <a:gs pos="0">
                      <a:srgbClr val="CC0099"/>
                    </a:gs>
                    <a:gs pos="50000">
                      <a:srgbClr val="F4C9E9"/>
                    </a:gs>
                    <a:gs pos="100000">
                      <a:srgbClr val="CC0099"/>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68781" name="AutoShape 9"/>
                <p:cNvSpPr>
                  <a:spLocks noChangeArrowheads="1"/>
                </p:cNvSpPr>
                <p:nvPr/>
              </p:nvSpPr>
              <p:spPr bwMode="auto">
                <a:xfrm rot="5400000">
                  <a:off x="-152" y="2468"/>
                  <a:ext cx="2658" cy="95"/>
                </a:xfrm>
                <a:prstGeom prst="homePlate">
                  <a:avLst>
                    <a:gd name="adj" fmla="val 91450"/>
                  </a:avLst>
                </a:prstGeom>
                <a:gradFill rotWithShape="0">
                  <a:gsLst>
                    <a:gs pos="0">
                      <a:srgbClr val="CC0099"/>
                    </a:gs>
                    <a:gs pos="50000">
                      <a:srgbClr val="F4C9E9"/>
                    </a:gs>
                    <a:gs pos="100000">
                      <a:srgbClr val="CC0099"/>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82" name="Group 10"/>
                <p:cNvGrpSpPr>
                  <a:grpSpLocks/>
                </p:cNvGrpSpPr>
                <p:nvPr/>
              </p:nvGrpSpPr>
              <p:grpSpPr bwMode="auto">
                <a:xfrm>
                  <a:off x="327" y="1457"/>
                  <a:ext cx="1698" cy="2030"/>
                  <a:chOff x="327" y="1457"/>
                  <a:chExt cx="1698" cy="2030"/>
                </a:xfrm>
              </p:grpSpPr>
              <p:sp>
                <p:nvSpPr>
                  <p:cNvPr id="279563" name="AutoShape 11"/>
                  <p:cNvSpPr>
                    <a:spLocks noChangeArrowheads="1"/>
                  </p:cNvSpPr>
                  <p:nvPr/>
                </p:nvSpPr>
                <p:spPr bwMode="auto">
                  <a:xfrm>
                    <a:off x="327" y="2002"/>
                    <a:ext cx="1698" cy="385"/>
                  </a:xfrm>
                  <a:prstGeom prst="roundRect">
                    <a:avLst>
                      <a:gd name="adj" fmla="val 16667"/>
                    </a:avLst>
                  </a:prstGeom>
                  <a:solidFill>
                    <a:srgbClr val="A4A4C2"/>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564" name="AutoShape 12"/>
                  <p:cNvSpPr>
                    <a:spLocks noChangeArrowheads="1"/>
                  </p:cNvSpPr>
                  <p:nvPr/>
                </p:nvSpPr>
                <p:spPr bwMode="auto">
                  <a:xfrm>
                    <a:off x="327" y="1457"/>
                    <a:ext cx="1698" cy="385"/>
                  </a:xfrm>
                  <a:prstGeom prst="roundRect">
                    <a:avLst>
                      <a:gd name="adj" fmla="val 16667"/>
                    </a:avLst>
                  </a:prstGeom>
                  <a:solidFill>
                    <a:srgbClr val="CACADC"/>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565" name="AutoShape 13"/>
                  <p:cNvSpPr>
                    <a:spLocks noChangeArrowheads="1"/>
                  </p:cNvSpPr>
                  <p:nvPr/>
                </p:nvSpPr>
                <p:spPr bwMode="auto">
                  <a:xfrm>
                    <a:off x="327" y="2548"/>
                    <a:ext cx="1698" cy="385"/>
                  </a:xfrm>
                  <a:prstGeom prst="roundRect">
                    <a:avLst>
                      <a:gd name="adj" fmla="val 16667"/>
                    </a:avLst>
                  </a:prstGeom>
                  <a:solidFill>
                    <a:srgbClr val="7B7BA7"/>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566" name="AutoShape 14"/>
                  <p:cNvSpPr>
                    <a:spLocks noChangeArrowheads="1"/>
                  </p:cNvSpPr>
                  <p:nvPr/>
                </p:nvSpPr>
                <p:spPr bwMode="auto">
                  <a:xfrm>
                    <a:off x="327" y="3094"/>
                    <a:ext cx="1698" cy="393"/>
                  </a:xfrm>
                  <a:prstGeom prst="roundRect">
                    <a:avLst>
                      <a:gd name="adj" fmla="val 16667"/>
                    </a:avLst>
                  </a:prstGeom>
                  <a:solidFill>
                    <a:srgbClr val="5C5C88"/>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grpSp>
                <p:nvGrpSpPr>
                  <p:cNvPr id="68809" name="Group 15"/>
                  <p:cNvGrpSpPr>
                    <a:grpSpLocks/>
                  </p:cNvGrpSpPr>
                  <p:nvPr/>
                </p:nvGrpSpPr>
                <p:grpSpPr bwMode="auto">
                  <a:xfrm>
                    <a:off x="495" y="2090"/>
                    <a:ext cx="1348" cy="226"/>
                    <a:chOff x="495" y="2090"/>
                    <a:chExt cx="1348" cy="226"/>
                  </a:xfrm>
                </p:grpSpPr>
                <p:sp>
                  <p:nvSpPr>
                    <p:cNvPr id="279568" name="Rectangle 16"/>
                    <p:cNvSpPr>
                      <a:spLocks noChangeArrowheads="1"/>
                    </p:cNvSpPr>
                    <p:nvPr/>
                  </p:nvSpPr>
                  <p:spPr bwMode="auto">
                    <a:xfrm>
                      <a:off x="127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569" name="Rectangle 17"/>
                    <p:cNvSpPr>
                      <a:spLocks noChangeArrowheads="1"/>
                    </p:cNvSpPr>
                    <p:nvPr/>
                  </p:nvSpPr>
                  <p:spPr bwMode="auto">
                    <a:xfrm>
                      <a:off x="49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810" name="Group 18"/>
                  <p:cNvGrpSpPr>
                    <a:grpSpLocks/>
                  </p:cNvGrpSpPr>
                  <p:nvPr/>
                </p:nvGrpSpPr>
                <p:grpSpPr bwMode="auto">
                  <a:xfrm>
                    <a:off x="495" y="1544"/>
                    <a:ext cx="1348" cy="226"/>
                    <a:chOff x="495" y="1544"/>
                    <a:chExt cx="1348" cy="226"/>
                  </a:xfrm>
                </p:grpSpPr>
                <p:sp>
                  <p:nvSpPr>
                    <p:cNvPr id="279571" name="Rectangle 19"/>
                    <p:cNvSpPr>
                      <a:spLocks noChangeArrowheads="1"/>
                    </p:cNvSpPr>
                    <p:nvPr/>
                  </p:nvSpPr>
                  <p:spPr bwMode="auto">
                    <a:xfrm>
                      <a:off x="127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572" name="Rectangle 20"/>
                    <p:cNvSpPr>
                      <a:spLocks noChangeArrowheads="1"/>
                    </p:cNvSpPr>
                    <p:nvPr/>
                  </p:nvSpPr>
                  <p:spPr bwMode="auto">
                    <a:xfrm>
                      <a:off x="49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grpSp>
                <p:nvGrpSpPr>
                  <p:cNvPr id="68811" name="Group 21"/>
                  <p:cNvGrpSpPr>
                    <a:grpSpLocks/>
                  </p:cNvGrpSpPr>
                  <p:nvPr/>
                </p:nvGrpSpPr>
                <p:grpSpPr bwMode="auto">
                  <a:xfrm>
                    <a:off x="373" y="2627"/>
                    <a:ext cx="1585" cy="226"/>
                    <a:chOff x="373" y="2627"/>
                    <a:chExt cx="1585" cy="226"/>
                  </a:xfrm>
                </p:grpSpPr>
                <p:sp>
                  <p:nvSpPr>
                    <p:cNvPr id="279574" name="Rectangle 22"/>
                    <p:cNvSpPr>
                      <a:spLocks noChangeArrowheads="1"/>
                    </p:cNvSpPr>
                    <p:nvPr/>
                  </p:nvSpPr>
                  <p:spPr bwMode="auto">
                    <a:xfrm>
                      <a:off x="37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575" name="Rectangle 23"/>
                    <p:cNvSpPr>
                      <a:spLocks noChangeArrowheads="1"/>
                    </p:cNvSpPr>
                    <p:nvPr/>
                  </p:nvSpPr>
                  <p:spPr bwMode="auto">
                    <a:xfrm>
                      <a:off x="77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576" name="Rectangle 24"/>
                    <p:cNvSpPr>
                      <a:spLocks noChangeArrowheads="1"/>
                    </p:cNvSpPr>
                    <p:nvPr/>
                  </p:nvSpPr>
                  <p:spPr bwMode="auto">
                    <a:xfrm>
                      <a:off x="118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577" name="Rectangle 25"/>
                    <p:cNvSpPr>
                      <a:spLocks noChangeArrowheads="1"/>
                    </p:cNvSpPr>
                    <p:nvPr/>
                  </p:nvSpPr>
                  <p:spPr bwMode="auto">
                    <a:xfrm>
                      <a:off x="159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grpSp>
                <p:nvGrpSpPr>
                  <p:cNvPr id="68812" name="Group 26"/>
                  <p:cNvGrpSpPr>
                    <a:grpSpLocks/>
                  </p:cNvGrpSpPr>
                  <p:nvPr/>
                </p:nvGrpSpPr>
                <p:grpSpPr bwMode="auto">
                  <a:xfrm>
                    <a:off x="495" y="3173"/>
                    <a:ext cx="1348" cy="226"/>
                    <a:chOff x="495" y="3173"/>
                    <a:chExt cx="1348" cy="226"/>
                  </a:xfrm>
                </p:grpSpPr>
                <p:sp>
                  <p:nvSpPr>
                    <p:cNvPr id="279579" name="Rectangle 27"/>
                    <p:cNvSpPr>
                      <a:spLocks noChangeArrowheads="1"/>
                    </p:cNvSpPr>
                    <p:nvPr/>
                  </p:nvSpPr>
                  <p:spPr bwMode="auto">
                    <a:xfrm>
                      <a:off x="127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580" name="Rectangle 28"/>
                    <p:cNvSpPr>
                      <a:spLocks noChangeArrowheads="1"/>
                    </p:cNvSpPr>
                    <p:nvPr/>
                  </p:nvSpPr>
                  <p:spPr bwMode="auto">
                    <a:xfrm>
                      <a:off x="49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grpSp>
            <p:pic>
              <p:nvPicPr>
                <p:cNvPr id="68783" name="Picture 29" descr="computer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865" y="600"/>
                  <a:ext cx="644" cy="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68784" name="AutoShape 30"/>
                <p:cNvSpPr>
                  <a:spLocks noChangeArrowheads="1"/>
                </p:cNvSpPr>
                <p:nvPr/>
              </p:nvSpPr>
              <p:spPr bwMode="auto">
                <a:xfrm rot="5400000">
                  <a:off x="3238" y="2468"/>
                  <a:ext cx="2658" cy="95"/>
                </a:xfrm>
                <a:prstGeom prst="homePlate">
                  <a:avLst>
                    <a:gd name="adj" fmla="val 91450"/>
                  </a:avLst>
                </a:prstGeom>
                <a:gradFill rotWithShape="0">
                  <a:gsLst>
                    <a:gs pos="0">
                      <a:srgbClr val="CC0099"/>
                    </a:gs>
                    <a:gs pos="50000">
                      <a:srgbClr val="F4C9E9"/>
                    </a:gs>
                    <a:gs pos="100000">
                      <a:srgbClr val="CC0099"/>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85" name="Group 31"/>
                <p:cNvGrpSpPr>
                  <a:grpSpLocks/>
                </p:cNvGrpSpPr>
                <p:nvPr/>
              </p:nvGrpSpPr>
              <p:grpSpPr bwMode="auto">
                <a:xfrm>
                  <a:off x="3717" y="1457"/>
                  <a:ext cx="1698" cy="2030"/>
                  <a:chOff x="3717" y="1457"/>
                  <a:chExt cx="1698" cy="2030"/>
                </a:xfrm>
              </p:grpSpPr>
              <p:sp>
                <p:nvSpPr>
                  <p:cNvPr id="279584" name="AutoShape 32"/>
                  <p:cNvSpPr>
                    <a:spLocks noChangeArrowheads="1"/>
                  </p:cNvSpPr>
                  <p:nvPr/>
                </p:nvSpPr>
                <p:spPr bwMode="auto">
                  <a:xfrm>
                    <a:off x="3717" y="2002"/>
                    <a:ext cx="1698" cy="385"/>
                  </a:xfrm>
                  <a:prstGeom prst="roundRect">
                    <a:avLst>
                      <a:gd name="adj" fmla="val 16667"/>
                    </a:avLst>
                  </a:prstGeom>
                  <a:solidFill>
                    <a:srgbClr val="A4A4C2"/>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585" name="AutoShape 33"/>
                  <p:cNvSpPr>
                    <a:spLocks noChangeArrowheads="1"/>
                  </p:cNvSpPr>
                  <p:nvPr/>
                </p:nvSpPr>
                <p:spPr bwMode="auto">
                  <a:xfrm>
                    <a:off x="3717" y="1457"/>
                    <a:ext cx="1698" cy="385"/>
                  </a:xfrm>
                  <a:prstGeom prst="roundRect">
                    <a:avLst>
                      <a:gd name="adj" fmla="val 16667"/>
                    </a:avLst>
                  </a:prstGeom>
                  <a:solidFill>
                    <a:srgbClr val="CACADC"/>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586" name="AutoShape 34"/>
                  <p:cNvSpPr>
                    <a:spLocks noChangeArrowheads="1"/>
                  </p:cNvSpPr>
                  <p:nvPr/>
                </p:nvSpPr>
                <p:spPr bwMode="auto">
                  <a:xfrm>
                    <a:off x="3717" y="2548"/>
                    <a:ext cx="1698" cy="385"/>
                  </a:xfrm>
                  <a:prstGeom prst="roundRect">
                    <a:avLst>
                      <a:gd name="adj" fmla="val 16667"/>
                    </a:avLst>
                  </a:prstGeom>
                  <a:solidFill>
                    <a:srgbClr val="7B7BA7"/>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587" name="AutoShape 35"/>
                  <p:cNvSpPr>
                    <a:spLocks noChangeArrowheads="1"/>
                  </p:cNvSpPr>
                  <p:nvPr/>
                </p:nvSpPr>
                <p:spPr bwMode="auto">
                  <a:xfrm>
                    <a:off x="3717" y="3094"/>
                    <a:ext cx="1698" cy="393"/>
                  </a:xfrm>
                  <a:prstGeom prst="roundRect">
                    <a:avLst>
                      <a:gd name="adj" fmla="val 16667"/>
                    </a:avLst>
                  </a:prstGeom>
                  <a:solidFill>
                    <a:srgbClr val="5C5C88"/>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grpSp>
                <p:nvGrpSpPr>
                  <p:cNvPr id="68791" name="Group 36"/>
                  <p:cNvGrpSpPr>
                    <a:grpSpLocks/>
                  </p:cNvGrpSpPr>
                  <p:nvPr/>
                </p:nvGrpSpPr>
                <p:grpSpPr bwMode="auto">
                  <a:xfrm>
                    <a:off x="3885" y="2090"/>
                    <a:ext cx="1348" cy="226"/>
                    <a:chOff x="3885" y="2090"/>
                    <a:chExt cx="1348" cy="226"/>
                  </a:xfrm>
                </p:grpSpPr>
                <p:sp>
                  <p:nvSpPr>
                    <p:cNvPr id="279589" name="Rectangle 37"/>
                    <p:cNvSpPr>
                      <a:spLocks noChangeArrowheads="1"/>
                    </p:cNvSpPr>
                    <p:nvPr/>
                  </p:nvSpPr>
                  <p:spPr bwMode="auto">
                    <a:xfrm>
                      <a:off x="466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590" name="Rectangle 38"/>
                    <p:cNvSpPr>
                      <a:spLocks noChangeArrowheads="1"/>
                    </p:cNvSpPr>
                    <p:nvPr/>
                  </p:nvSpPr>
                  <p:spPr bwMode="auto">
                    <a:xfrm>
                      <a:off x="388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792" name="Group 39"/>
                  <p:cNvGrpSpPr>
                    <a:grpSpLocks/>
                  </p:cNvGrpSpPr>
                  <p:nvPr/>
                </p:nvGrpSpPr>
                <p:grpSpPr bwMode="auto">
                  <a:xfrm>
                    <a:off x="3885" y="1544"/>
                    <a:ext cx="1348" cy="226"/>
                    <a:chOff x="3885" y="1544"/>
                    <a:chExt cx="1348" cy="226"/>
                  </a:xfrm>
                </p:grpSpPr>
                <p:sp>
                  <p:nvSpPr>
                    <p:cNvPr id="279592" name="Rectangle 40"/>
                    <p:cNvSpPr>
                      <a:spLocks noChangeArrowheads="1"/>
                    </p:cNvSpPr>
                    <p:nvPr/>
                  </p:nvSpPr>
                  <p:spPr bwMode="auto">
                    <a:xfrm>
                      <a:off x="466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593" name="Rectangle 41"/>
                    <p:cNvSpPr>
                      <a:spLocks noChangeArrowheads="1"/>
                    </p:cNvSpPr>
                    <p:nvPr/>
                  </p:nvSpPr>
                  <p:spPr bwMode="auto">
                    <a:xfrm>
                      <a:off x="388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grpSp>
                <p:nvGrpSpPr>
                  <p:cNvPr id="68793" name="Group 42"/>
                  <p:cNvGrpSpPr>
                    <a:grpSpLocks/>
                  </p:cNvGrpSpPr>
                  <p:nvPr/>
                </p:nvGrpSpPr>
                <p:grpSpPr bwMode="auto">
                  <a:xfrm>
                    <a:off x="3763" y="2627"/>
                    <a:ext cx="1585" cy="226"/>
                    <a:chOff x="3763" y="2627"/>
                    <a:chExt cx="1585" cy="226"/>
                  </a:xfrm>
                </p:grpSpPr>
                <p:sp>
                  <p:nvSpPr>
                    <p:cNvPr id="279595" name="Rectangle 43"/>
                    <p:cNvSpPr>
                      <a:spLocks noChangeArrowheads="1"/>
                    </p:cNvSpPr>
                    <p:nvPr/>
                  </p:nvSpPr>
                  <p:spPr bwMode="auto">
                    <a:xfrm>
                      <a:off x="376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596" name="Rectangle 44"/>
                    <p:cNvSpPr>
                      <a:spLocks noChangeArrowheads="1"/>
                    </p:cNvSpPr>
                    <p:nvPr/>
                  </p:nvSpPr>
                  <p:spPr bwMode="auto">
                    <a:xfrm>
                      <a:off x="416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597" name="Rectangle 45"/>
                    <p:cNvSpPr>
                      <a:spLocks noChangeArrowheads="1"/>
                    </p:cNvSpPr>
                    <p:nvPr/>
                  </p:nvSpPr>
                  <p:spPr bwMode="auto">
                    <a:xfrm>
                      <a:off x="457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598" name="Rectangle 46"/>
                    <p:cNvSpPr>
                      <a:spLocks noChangeArrowheads="1"/>
                    </p:cNvSpPr>
                    <p:nvPr/>
                  </p:nvSpPr>
                  <p:spPr bwMode="auto">
                    <a:xfrm>
                      <a:off x="498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grpSp>
                <p:nvGrpSpPr>
                  <p:cNvPr id="68794" name="Group 47"/>
                  <p:cNvGrpSpPr>
                    <a:grpSpLocks/>
                  </p:cNvGrpSpPr>
                  <p:nvPr/>
                </p:nvGrpSpPr>
                <p:grpSpPr bwMode="auto">
                  <a:xfrm>
                    <a:off x="3885" y="3173"/>
                    <a:ext cx="1348" cy="226"/>
                    <a:chOff x="3885" y="3173"/>
                    <a:chExt cx="1348" cy="226"/>
                  </a:xfrm>
                </p:grpSpPr>
                <p:sp>
                  <p:nvSpPr>
                    <p:cNvPr id="279600" name="Rectangle 48"/>
                    <p:cNvSpPr>
                      <a:spLocks noChangeArrowheads="1"/>
                    </p:cNvSpPr>
                    <p:nvPr/>
                  </p:nvSpPr>
                  <p:spPr bwMode="auto">
                    <a:xfrm>
                      <a:off x="466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601" name="Rectangle 49"/>
                    <p:cNvSpPr>
                      <a:spLocks noChangeArrowheads="1"/>
                    </p:cNvSpPr>
                    <p:nvPr/>
                  </p:nvSpPr>
                  <p:spPr bwMode="auto">
                    <a:xfrm>
                      <a:off x="388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grpSp>
            <p:pic>
              <p:nvPicPr>
                <p:cNvPr id="68786" name="Picture 50" descr="computer5"/>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255" y="600"/>
                  <a:ext cx="644" cy="70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grpSp>
        <p:sp>
          <p:nvSpPr>
            <p:cNvPr id="68776" name="Rectangle 51"/>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68777" name="AutoShape 52"/>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15" name="Group 53"/>
          <p:cNvGrpSpPr>
            <a:grpSpLocks/>
          </p:cNvGrpSpPr>
          <p:nvPr/>
        </p:nvGrpSpPr>
        <p:grpSpPr bwMode="auto">
          <a:xfrm>
            <a:off x="519113" y="1552575"/>
            <a:ext cx="5278437" cy="4448175"/>
            <a:chOff x="327" y="939"/>
            <a:chExt cx="3325" cy="2802"/>
          </a:xfrm>
        </p:grpSpPr>
        <p:sp>
          <p:nvSpPr>
            <p:cNvPr id="68767" name="Rectangle 54"/>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sp>
          <p:nvSpPr>
            <p:cNvPr id="279607" name="AutoShape 55"/>
            <p:cNvSpPr>
              <a:spLocks noChangeArrowheads="1"/>
            </p:cNvSpPr>
            <p:nvPr/>
          </p:nvSpPr>
          <p:spPr bwMode="auto">
            <a:xfrm rot="16200000" flipH="1">
              <a:off x="2084" y="1548"/>
              <a:ext cx="353" cy="282"/>
            </a:xfrm>
            <a:prstGeom prst="rightArrow">
              <a:avLst>
                <a:gd name="adj1" fmla="val 49741"/>
                <a:gd name="adj2" fmla="val 70864"/>
              </a:avLst>
            </a:prstGeom>
            <a:gradFill rotWithShape="0">
              <a:gsLst>
                <a:gs pos="0">
                  <a:srgbClr val="D20091"/>
                </a:gs>
                <a:gs pos="100000">
                  <a:srgbClr val="D20091">
                    <a:gamma/>
                    <a:tint val="47451"/>
                    <a:invGamma/>
                  </a:srgbClr>
                </a:gs>
              </a:gsLst>
              <a:lin ang="5400000" scaled="1"/>
            </a:gradFill>
            <a:ln w="6350">
              <a:solidFill>
                <a:srgbClr val="800080"/>
              </a:solidFill>
              <a:miter lim="800000"/>
              <a:headEnd/>
              <a:tailEnd/>
            </a:ln>
            <a:effectLst>
              <a:outerShdw dist="28398" dir="1593903" algn="ctr" rotWithShape="0">
                <a:srgbClr val="C0C0C0"/>
              </a:outerShdw>
            </a:effectLst>
          </p:spPr>
          <p:txBody>
            <a:bodyPr wrap="none" tIns="27432" bIns="27432" anchor="ctr"/>
            <a:lstStyle/>
            <a:p>
              <a:pPr algn="ctr">
                <a:defRPr/>
              </a:pPr>
              <a:endParaRPr lang="zh-CN" altLang="en-US">
                <a:ea typeface="+mn-ea"/>
                <a:cs typeface="+mn-cs"/>
              </a:endParaRPr>
            </a:p>
          </p:txBody>
        </p:sp>
        <p:sp>
          <p:nvSpPr>
            <p:cNvPr id="279608" name="AutoShape 56"/>
            <p:cNvSpPr>
              <a:spLocks noChangeArrowheads="1"/>
            </p:cNvSpPr>
            <p:nvPr/>
          </p:nvSpPr>
          <p:spPr bwMode="auto">
            <a:xfrm rot="-5400000">
              <a:off x="2644" y="1747"/>
              <a:ext cx="446" cy="838"/>
            </a:xfrm>
            <a:prstGeom prst="cube">
              <a:avLst>
                <a:gd name="adj" fmla="val 24884"/>
              </a:avLst>
            </a:prstGeom>
            <a:solidFill>
              <a:srgbClr val="D60093"/>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Application</a:t>
              </a:r>
            </a:p>
          </p:txBody>
        </p:sp>
        <p:sp>
          <p:nvSpPr>
            <p:cNvPr id="68770" name="AutoShape 57"/>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nvGrpSpPr>
            <p:cNvPr id="68771" name="Group 58"/>
            <p:cNvGrpSpPr>
              <a:grpSpLocks/>
            </p:cNvGrpSpPr>
            <p:nvPr/>
          </p:nvGrpSpPr>
          <p:grpSpPr bwMode="auto">
            <a:xfrm>
              <a:off x="327" y="1457"/>
              <a:ext cx="1698" cy="385"/>
              <a:chOff x="327" y="1457"/>
              <a:chExt cx="1698" cy="385"/>
            </a:xfrm>
          </p:grpSpPr>
          <p:sp>
            <p:nvSpPr>
              <p:cNvPr id="279611" name="AutoShape 59"/>
              <p:cNvSpPr>
                <a:spLocks noChangeArrowheads="1"/>
              </p:cNvSpPr>
              <p:nvPr/>
            </p:nvSpPr>
            <p:spPr bwMode="auto">
              <a:xfrm>
                <a:off x="327" y="1457"/>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612" name="Rectangle 60"/>
              <p:cNvSpPr>
                <a:spLocks noChangeArrowheads="1"/>
              </p:cNvSpPr>
              <p:nvPr/>
            </p:nvSpPr>
            <p:spPr bwMode="auto">
              <a:xfrm>
                <a:off x="127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613" name="Rectangle 61"/>
              <p:cNvSpPr>
                <a:spLocks noChangeArrowheads="1"/>
              </p:cNvSpPr>
              <p:nvPr/>
            </p:nvSpPr>
            <p:spPr bwMode="auto">
              <a:xfrm>
                <a:off x="49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grpSp>
      <p:grpSp>
        <p:nvGrpSpPr>
          <p:cNvPr id="17" name="Group 62"/>
          <p:cNvGrpSpPr>
            <a:grpSpLocks/>
          </p:cNvGrpSpPr>
          <p:nvPr/>
        </p:nvGrpSpPr>
        <p:grpSpPr bwMode="auto">
          <a:xfrm>
            <a:off x="519113" y="1552575"/>
            <a:ext cx="5278437" cy="4448175"/>
            <a:chOff x="327" y="939"/>
            <a:chExt cx="3325" cy="2802"/>
          </a:xfrm>
        </p:grpSpPr>
        <p:sp>
          <p:nvSpPr>
            <p:cNvPr id="68753" name="Rectangle 63"/>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54" name="Group 64"/>
            <p:cNvGrpSpPr>
              <a:grpSpLocks/>
            </p:cNvGrpSpPr>
            <p:nvPr/>
          </p:nvGrpSpPr>
          <p:grpSpPr bwMode="auto">
            <a:xfrm>
              <a:off x="2448" y="1240"/>
              <a:ext cx="838" cy="1474"/>
              <a:chOff x="2448" y="1240"/>
              <a:chExt cx="838" cy="1474"/>
            </a:xfrm>
          </p:grpSpPr>
          <p:sp>
            <p:nvSpPr>
              <p:cNvPr id="279617" name="AutoShape 65"/>
              <p:cNvSpPr>
                <a:spLocks noChangeArrowheads="1"/>
              </p:cNvSpPr>
              <p:nvPr/>
            </p:nvSpPr>
            <p:spPr bwMode="auto">
              <a:xfrm rot="-5400000">
                <a:off x="2663" y="2051"/>
                <a:ext cx="447" cy="838"/>
              </a:xfrm>
              <a:prstGeom prst="cube">
                <a:avLst>
                  <a:gd name="adj" fmla="val 24884"/>
                </a:avLst>
              </a:prstGeom>
              <a:solidFill>
                <a:srgbClr val="D60093"/>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Transport</a:t>
                </a:r>
              </a:p>
            </p:txBody>
          </p:sp>
          <p:sp>
            <p:nvSpPr>
              <p:cNvPr id="68765" name="AutoShape 66"/>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66" name="AutoShape 67"/>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68755" name="Group 68"/>
            <p:cNvGrpSpPr>
              <a:grpSpLocks/>
            </p:cNvGrpSpPr>
            <p:nvPr/>
          </p:nvGrpSpPr>
          <p:grpSpPr bwMode="auto">
            <a:xfrm>
              <a:off x="327" y="2002"/>
              <a:ext cx="1698" cy="385"/>
              <a:chOff x="327" y="2002"/>
              <a:chExt cx="1698" cy="385"/>
            </a:xfrm>
          </p:grpSpPr>
          <p:sp>
            <p:nvSpPr>
              <p:cNvPr id="279621" name="AutoShape 69"/>
              <p:cNvSpPr>
                <a:spLocks noChangeArrowheads="1"/>
              </p:cNvSpPr>
              <p:nvPr/>
            </p:nvSpPr>
            <p:spPr bwMode="auto">
              <a:xfrm>
                <a:off x="327" y="2002"/>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22" name="Rectangle 70"/>
              <p:cNvSpPr>
                <a:spLocks noChangeArrowheads="1"/>
              </p:cNvSpPr>
              <p:nvPr/>
            </p:nvSpPr>
            <p:spPr bwMode="auto">
              <a:xfrm>
                <a:off x="127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623" name="Rectangle 71"/>
              <p:cNvSpPr>
                <a:spLocks noChangeArrowheads="1"/>
              </p:cNvSpPr>
              <p:nvPr/>
            </p:nvSpPr>
            <p:spPr bwMode="auto">
              <a:xfrm>
                <a:off x="49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756" name="Group 72"/>
            <p:cNvGrpSpPr>
              <a:grpSpLocks/>
            </p:cNvGrpSpPr>
            <p:nvPr/>
          </p:nvGrpSpPr>
          <p:grpSpPr bwMode="auto">
            <a:xfrm>
              <a:off x="327" y="1457"/>
              <a:ext cx="1698" cy="385"/>
              <a:chOff x="327" y="1457"/>
              <a:chExt cx="1698" cy="385"/>
            </a:xfrm>
          </p:grpSpPr>
          <p:sp>
            <p:nvSpPr>
              <p:cNvPr id="279625" name="AutoShape 73"/>
              <p:cNvSpPr>
                <a:spLocks noChangeArrowheads="1"/>
              </p:cNvSpPr>
              <p:nvPr/>
            </p:nvSpPr>
            <p:spPr bwMode="auto">
              <a:xfrm>
                <a:off x="327" y="1457"/>
                <a:ext cx="1698" cy="385"/>
              </a:xfrm>
              <a:prstGeom prst="roundRect">
                <a:avLst>
                  <a:gd name="adj" fmla="val 16667"/>
                </a:avLst>
              </a:prstGeom>
              <a:solidFill>
                <a:srgbClr val="CACADC"/>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626" name="Rectangle 74"/>
              <p:cNvSpPr>
                <a:spLocks noChangeArrowheads="1"/>
              </p:cNvSpPr>
              <p:nvPr/>
            </p:nvSpPr>
            <p:spPr bwMode="auto">
              <a:xfrm>
                <a:off x="127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627" name="Rectangle 75"/>
              <p:cNvSpPr>
                <a:spLocks noChangeArrowheads="1"/>
              </p:cNvSpPr>
              <p:nvPr/>
            </p:nvSpPr>
            <p:spPr bwMode="auto">
              <a:xfrm>
                <a:off x="49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sp>
          <p:nvSpPr>
            <p:cNvPr id="279628" name="AutoShape 76"/>
            <p:cNvSpPr>
              <a:spLocks noChangeArrowheads="1"/>
            </p:cNvSpPr>
            <p:nvPr/>
          </p:nvSpPr>
          <p:spPr bwMode="auto">
            <a:xfrm rot="16200000" flipH="1">
              <a:off x="2084" y="2070"/>
              <a:ext cx="353" cy="282"/>
            </a:xfrm>
            <a:prstGeom prst="rightArrow">
              <a:avLst>
                <a:gd name="adj1" fmla="val 49741"/>
                <a:gd name="adj2" fmla="val 70864"/>
              </a:avLst>
            </a:prstGeom>
            <a:gradFill rotWithShape="0">
              <a:gsLst>
                <a:gs pos="0">
                  <a:srgbClr val="D20091"/>
                </a:gs>
                <a:gs pos="100000">
                  <a:srgbClr val="D20091">
                    <a:gamma/>
                    <a:tint val="47451"/>
                    <a:invGamma/>
                  </a:srgbClr>
                </a:gs>
              </a:gsLst>
              <a:lin ang="5400000" scaled="1"/>
            </a:gradFill>
            <a:ln w="6350">
              <a:solidFill>
                <a:srgbClr val="800080"/>
              </a:solidFill>
              <a:miter lim="800000"/>
              <a:headEnd/>
              <a:tailEnd/>
            </a:ln>
            <a:effectLst>
              <a:outerShdw dist="28398" dir="1593903" algn="ctr" rotWithShape="0">
                <a:srgbClr val="C0C0C0"/>
              </a:outerShdw>
            </a:effectLst>
          </p:spPr>
          <p:txBody>
            <a:bodyPr wrap="none" tIns="27432" bIns="27432" anchor="ctr"/>
            <a:lstStyle/>
            <a:p>
              <a:pPr algn="ctr">
                <a:defRPr/>
              </a:pPr>
              <a:endParaRPr lang="zh-CN" altLang="en-US">
                <a:ea typeface="+mn-ea"/>
                <a:cs typeface="+mn-cs"/>
              </a:endParaRPr>
            </a:p>
          </p:txBody>
        </p:sp>
      </p:grpSp>
      <p:grpSp>
        <p:nvGrpSpPr>
          <p:cNvPr id="21" name="Group 77"/>
          <p:cNvGrpSpPr>
            <a:grpSpLocks/>
          </p:cNvGrpSpPr>
          <p:nvPr/>
        </p:nvGrpSpPr>
        <p:grpSpPr bwMode="auto">
          <a:xfrm>
            <a:off x="519113" y="1552575"/>
            <a:ext cx="5278437" cy="4448175"/>
            <a:chOff x="327" y="939"/>
            <a:chExt cx="3325" cy="2802"/>
          </a:xfrm>
        </p:grpSpPr>
        <p:sp>
          <p:nvSpPr>
            <p:cNvPr id="68735" name="Rectangle 78"/>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36" name="Group 79"/>
            <p:cNvGrpSpPr>
              <a:grpSpLocks/>
            </p:cNvGrpSpPr>
            <p:nvPr/>
          </p:nvGrpSpPr>
          <p:grpSpPr bwMode="auto">
            <a:xfrm>
              <a:off x="327" y="1240"/>
              <a:ext cx="2959" cy="1798"/>
              <a:chOff x="327" y="1240"/>
              <a:chExt cx="2959" cy="1798"/>
            </a:xfrm>
          </p:grpSpPr>
          <p:grpSp>
            <p:nvGrpSpPr>
              <p:cNvPr id="68737" name="Group 80"/>
              <p:cNvGrpSpPr>
                <a:grpSpLocks/>
              </p:cNvGrpSpPr>
              <p:nvPr/>
            </p:nvGrpSpPr>
            <p:grpSpPr bwMode="auto">
              <a:xfrm>
                <a:off x="2448" y="1240"/>
                <a:ext cx="838" cy="1798"/>
                <a:chOff x="2448" y="1240"/>
                <a:chExt cx="838" cy="1798"/>
              </a:xfrm>
            </p:grpSpPr>
            <p:sp>
              <p:nvSpPr>
                <p:cNvPr id="279633" name="AutoShape 81"/>
                <p:cNvSpPr>
                  <a:spLocks noChangeArrowheads="1"/>
                </p:cNvSpPr>
                <p:nvPr/>
              </p:nvSpPr>
              <p:spPr bwMode="auto">
                <a:xfrm rot="-5400000">
                  <a:off x="2644" y="2396"/>
                  <a:ext cx="446" cy="838"/>
                </a:xfrm>
                <a:prstGeom prst="cube">
                  <a:avLst>
                    <a:gd name="adj" fmla="val 24884"/>
                  </a:avLst>
                </a:prstGeom>
                <a:solidFill>
                  <a:srgbClr val="D60093"/>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Internet</a:t>
                  </a:r>
                </a:p>
              </p:txBody>
            </p:sp>
            <p:sp>
              <p:nvSpPr>
                <p:cNvPr id="68750" name="AutoShape 82"/>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51" name="AutoShape 83"/>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52" name="AutoShape 84"/>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68738" name="Group 85"/>
              <p:cNvGrpSpPr>
                <a:grpSpLocks/>
              </p:cNvGrpSpPr>
              <p:nvPr/>
            </p:nvGrpSpPr>
            <p:grpSpPr bwMode="auto">
              <a:xfrm>
                <a:off x="327" y="2002"/>
                <a:ext cx="1698" cy="385"/>
                <a:chOff x="327" y="2002"/>
                <a:chExt cx="1698" cy="385"/>
              </a:xfrm>
            </p:grpSpPr>
            <p:sp>
              <p:nvSpPr>
                <p:cNvPr id="279638" name="AutoShape 86"/>
                <p:cNvSpPr>
                  <a:spLocks noChangeArrowheads="1"/>
                </p:cNvSpPr>
                <p:nvPr/>
              </p:nvSpPr>
              <p:spPr bwMode="auto">
                <a:xfrm>
                  <a:off x="327" y="2002"/>
                  <a:ext cx="1698" cy="385"/>
                </a:xfrm>
                <a:prstGeom prst="roundRect">
                  <a:avLst>
                    <a:gd name="adj" fmla="val 16667"/>
                  </a:avLst>
                </a:prstGeom>
                <a:solidFill>
                  <a:srgbClr val="A4A4C2"/>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39" name="Rectangle 87"/>
                <p:cNvSpPr>
                  <a:spLocks noChangeArrowheads="1"/>
                </p:cNvSpPr>
                <p:nvPr/>
              </p:nvSpPr>
              <p:spPr bwMode="auto">
                <a:xfrm>
                  <a:off x="127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640" name="Rectangle 88"/>
                <p:cNvSpPr>
                  <a:spLocks noChangeArrowheads="1"/>
                </p:cNvSpPr>
                <p:nvPr/>
              </p:nvSpPr>
              <p:spPr bwMode="auto">
                <a:xfrm>
                  <a:off x="49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739" name="Group 89"/>
              <p:cNvGrpSpPr>
                <a:grpSpLocks/>
              </p:cNvGrpSpPr>
              <p:nvPr/>
            </p:nvGrpSpPr>
            <p:grpSpPr bwMode="auto">
              <a:xfrm>
                <a:off x="327" y="2548"/>
                <a:ext cx="1698" cy="385"/>
                <a:chOff x="327" y="2548"/>
                <a:chExt cx="1698" cy="385"/>
              </a:xfrm>
            </p:grpSpPr>
            <p:sp>
              <p:nvSpPr>
                <p:cNvPr id="279642" name="AutoShape 90"/>
                <p:cNvSpPr>
                  <a:spLocks noChangeArrowheads="1"/>
                </p:cNvSpPr>
                <p:nvPr/>
              </p:nvSpPr>
              <p:spPr bwMode="auto">
                <a:xfrm>
                  <a:off x="327" y="2548"/>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43" name="Rectangle 91"/>
                <p:cNvSpPr>
                  <a:spLocks noChangeArrowheads="1"/>
                </p:cNvSpPr>
                <p:nvPr/>
              </p:nvSpPr>
              <p:spPr bwMode="auto">
                <a:xfrm>
                  <a:off x="37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644" name="Rectangle 92"/>
                <p:cNvSpPr>
                  <a:spLocks noChangeArrowheads="1"/>
                </p:cNvSpPr>
                <p:nvPr/>
              </p:nvSpPr>
              <p:spPr bwMode="auto">
                <a:xfrm>
                  <a:off x="77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645" name="Rectangle 93"/>
                <p:cNvSpPr>
                  <a:spLocks noChangeArrowheads="1"/>
                </p:cNvSpPr>
                <p:nvPr/>
              </p:nvSpPr>
              <p:spPr bwMode="auto">
                <a:xfrm>
                  <a:off x="118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646" name="Rectangle 94"/>
                <p:cNvSpPr>
                  <a:spLocks noChangeArrowheads="1"/>
                </p:cNvSpPr>
                <p:nvPr/>
              </p:nvSpPr>
              <p:spPr bwMode="auto">
                <a:xfrm>
                  <a:off x="159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sp>
            <p:nvSpPr>
              <p:cNvPr id="279647" name="AutoShape 95"/>
              <p:cNvSpPr>
                <a:spLocks noChangeArrowheads="1"/>
              </p:cNvSpPr>
              <p:nvPr/>
            </p:nvSpPr>
            <p:spPr bwMode="auto">
              <a:xfrm rot="16200000" flipH="1">
                <a:off x="2084" y="2588"/>
                <a:ext cx="353" cy="282"/>
              </a:xfrm>
              <a:prstGeom prst="rightArrow">
                <a:avLst>
                  <a:gd name="adj1" fmla="val 49741"/>
                  <a:gd name="adj2" fmla="val 70864"/>
                </a:avLst>
              </a:prstGeom>
              <a:gradFill rotWithShape="0">
                <a:gsLst>
                  <a:gs pos="0">
                    <a:srgbClr val="D20091"/>
                  </a:gs>
                  <a:gs pos="100000">
                    <a:srgbClr val="D20091">
                      <a:gamma/>
                      <a:tint val="47451"/>
                      <a:invGamma/>
                    </a:srgbClr>
                  </a:gs>
                </a:gsLst>
                <a:lin ang="5400000" scaled="1"/>
              </a:gradFill>
              <a:ln w="6350">
                <a:solidFill>
                  <a:srgbClr val="800080"/>
                </a:solidFill>
                <a:miter lim="800000"/>
                <a:headEnd/>
                <a:tailEnd/>
              </a:ln>
              <a:effectLst>
                <a:outerShdw dist="28398" dir="1593903"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6" name="Group 96"/>
          <p:cNvGrpSpPr>
            <a:grpSpLocks/>
          </p:cNvGrpSpPr>
          <p:nvPr/>
        </p:nvGrpSpPr>
        <p:grpSpPr bwMode="auto">
          <a:xfrm>
            <a:off x="519113" y="1552575"/>
            <a:ext cx="5278437" cy="4448175"/>
            <a:chOff x="327" y="939"/>
            <a:chExt cx="3325" cy="2802"/>
          </a:xfrm>
        </p:grpSpPr>
        <p:sp>
          <p:nvSpPr>
            <p:cNvPr id="68715" name="Rectangle 97"/>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16" name="Group 98"/>
            <p:cNvGrpSpPr>
              <a:grpSpLocks/>
            </p:cNvGrpSpPr>
            <p:nvPr/>
          </p:nvGrpSpPr>
          <p:grpSpPr bwMode="auto">
            <a:xfrm>
              <a:off x="327" y="1041"/>
              <a:ext cx="2959" cy="2454"/>
              <a:chOff x="327" y="1041"/>
              <a:chExt cx="2959" cy="2454"/>
            </a:xfrm>
          </p:grpSpPr>
          <p:grpSp>
            <p:nvGrpSpPr>
              <p:cNvPr id="68717" name="Group 99"/>
              <p:cNvGrpSpPr>
                <a:grpSpLocks/>
              </p:cNvGrpSpPr>
              <p:nvPr/>
            </p:nvGrpSpPr>
            <p:grpSpPr bwMode="auto">
              <a:xfrm>
                <a:off x="2448" y="1041"/>
                <a:ext cx="838" cy="2322"/>
                <a:chOff x="2448" y="1041"/>
                <a:chExt cx="838" cy="2322"/>
              </a:xfrm>
            </p:grpSpPr>
            <p:sp>
              <p:nvSpPr>
                <p:cNvPr id="279652" name="AutoShape 100"/>
                <p:cNvSpPr>
                  <a:spLocks noChangeArrowheads="1"/>
                </p:cNvSpPr>
                <p:nvPr/>
              </p:nvSpPr>
              <p:spPr bwMode="auto">
                <a:xfrm rot="-5400000">
                  <a:off x="2644" y="2721"/>
                  <a:ext cx="446" cy="838"/>
                </a:xfrm>
                <a:prstGeom prst="cube">
                  <a:avLst>
                    <a:gd name="adj" fmla="val 24884"/>
                  </a:avLst>
                </a:prstGeom>
                <a:solidFill>
                  <a:srgbClr val="D60093"/>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Preamble</a:t>
                  </a:r>
                </a:p>
              </p:txBody>
            </p:sp>
            <p:sp>
              <p:nvSpPr>
                <p:cNvPr id="68730" name="AutoShape 101"/>
                <p:cNvSpPr>
                  <a:spLocks noChangeArrowheads="1"/>
                </p:cNvSpPr>
                <p:nvPr/>
              </p:nvSpPr>
              <p:spPr bwMode="auto">
                <a:xfrm rot="-5400000">
                  <a:off x="2644" y="2396"/>
                  <a:ext cx="446" cy="838"/>
                </a:xfrm>
                <a:prstGeom prst="cube">
                  <a:avLst>
                    <a:gd name="adj" fmla="val 24884"/>
                  </a:avLst>
                </a:prstGeom>
                <a:solidFill>
                  <a:srgbClr val="7B7BA7"/>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31" name="AutoShape 102"/>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32" name="AutoShape 103"/>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33" name="AutoShape 104"/>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sp>
              <p:nvSpPr>
                <p:cNvPr id="279657" name="AutoShape 105"/>
                <p:cNvSpPr>
                  <a:spLocks noChangeArrowheads="1"/>
                </p:cNvSpPr>
                <p:nvPr/>
              </p:nvSpPr>
              <p:spPr bwMode="auto">
                <a:xfrm rot="-5400000">
                  <a:off x="2707" y="782"/>
                  <a:ext cx="320" cy="838"/>
                </a:xfrm>
                <a:prstGeom prst="cube">
                  <a:avLst>
                    <a:gd name="adj" fmla="val 34449"/>
                  </a:avLst>
                </a:prstGeom>
                <a:solidFill>
                  <a:srgbClr val="D60093"/>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CRC</a:t>
                  </a:r>
                </a:p>
              </p:txBody>
            </p:sp>
          </p:grpSp>
          <p:grpSp>
            <p:nvGrpSpPr>
              <p:cNvPr id="68718" name="Group 106"/>
              <p:cNvGrpSpPr>
                <a:grpSpLocks/>
              </p:cNvGrpSpPr>
              <p:nvPr/>
            </p:nvGrpSpPr>
            <p:grpSpPr bwMode="auto">
              <a:xfrm>
                <a:off x="327" y="2548"/>
                <a:ext cx="1698" cy="385"/>
                <a:chOff x="327" y="2548"/>
                <a:chExt cx="1698" cy="385"/>
              </a:xfrm>
            </p:grpSpPr>
            <p:sp>
              <p:nvSpPr>
                <p:cNvPr id="279659" name="AutoShape 107"/>
                <p:cNvSpPr>
                  <a:spLocks noChangeArrowheads="1"/>
                </p:cNvSpPr>
                <p:nvPr/>
              </p:nvSpPr>
              <p:spPr bwMode="auto">
                <a:xfrm>
                  <a:off x="327" y="2548"/>
                  <a:ext cx="1698" cy="385"/>
                </a:xfrm>
                <a:prstGeom prst="roundRect">
                  <a:avLst>
                    <a:gd name="adj" fmla="val 16667"/>
                  </a:avLst>
                </a:prstGeom>
                <a:solidFill>
                  <a:srgbClr val="7B7BA7"/>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60" name="Rectangle 108"/>
                <p:cNvSpPr>
                  <a:spLocks noChangeArrowheads="1"/>
                </p:cNvSpPr>
                <p:nvPr/>
              </p:nvSpPr>
              <p:spPr bwMode="auto">
                <a:xfrm>
                  <a:off x="37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661" name="Rectangle 109"/>
                <p:cNvSpPr>
                  <a:spLocks noChangeArrowheads="1"/>
                </p:cNvSpPr>
                <p:nvPr/>
              </p:nvSpPr>
              <p:spPr bwMode="auto">
                <a:xfrm>
                  <a:off x="77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662" name="Rectangle 110"/>
                <p:cNvSpPr>
                  <a:spLocks noChangeArrowheads="1"/>
                </p:cNvSpPr>
                <p:nvPr/>
              </p:nvSpPr>
              <p:spPr bwMode="auto">
                <a:xfrm>
                  <a:off x="118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663" name="Rectangle 111"/>
                <p:cNvSpPr>
                  <a:spLocks noChangeArrowheads="1"/>
                </p:cNvSpPr>
                <p:nvPr/>
              </p:nvSpPr>
              <p:spPr bwMode="auto">
                <a:xfrm>
                  <a:off x="159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grpSp>
            <p:nvGrpSpPr>
              <p:cNvPr id="68719" name="Group 112"/>
              <p:cNvGrpSpPr>
                <a:grpSpLocks/>
              </p:cNvGrpSpPr>
              <p:nvPr/>
            </p:nvGrpSpPr>
            <p:grpSpPr bwMode="auto">
              <a:xfrm>
                <a:off x="327" y="3094"/>
                <a:ext cx="1698" cy="393"/>
                <a:chOff x="327" y="3094"/>
                <a:chExt cx="1698" cy="393"/>
              </a:xfrm>
            </p:grpSpPr>
            <p:sp>
              <p:nvSpPr>
                <p:cNvPr id="279665" name="AutoShape 113"/>
                <p:cNvSpPr>
                  <a:spLocks noChangeArrowheads="1"/>
                </p:cNvSpPr>
                <p:nvPr/>
              </p:nvSpPr>
              <p:spPr bwMode="auto">
                <a:xfrm>
                  <a:off x="327" y="3094"/>
                  <a:ext cx="1698" cy="393"/>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66" name="Rectangle 114"/>
                <p:cNvSpPr>
                  <a:spLocks noChangeArrowheads="1"/>
                </p:cNvSpPr>
                <p:nvPr/>
              </p:nvSpPr>
              <p:spPr bwMode="auto">
                <a:xfrm>
                  <a:off x="127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667" name="Rectangle 115"/>
                <p:cNvSpPr>
                  <a:spLocks noChangeArrowheads="1"/>
                </p:cNvSpPr>
                <p:nvPr/>
              </p:nvSpPr>
              <p:spPr bwMode="auto">
                <a:xfrm>
                  <a:off x="49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sp>
            <p:nvSpPr>
              <p:cNvPr id="279668" name="AutoShape 116"/>
              <p:cNvSpPr>
                <a:spLocks noChangeArrowheads="1"/>
              </p:cNvSpPr>
              <p:nvPr/>
            </p:nvSpPr>
            <p:spPr bwMode="auto">
              <a:xfrm rot="16200000" flipH="1">
                <a:off x="2084" y="3178"/>
                <a:ext cx="353" cy="282"/>
              </a:xfrm>
              <a:prstGeom prst="rightArrow">
                <a:avLst>
                  <a:gd name="adj1" fmla="val 49741"/>
                  <a:gd name="adj2" fmla="val 70864"/>
                </a:avLst>
              </a:prstGeom>
              <a:gradFill rotWithShape="0">
                <a:gsLst>
                  <a:gs pos="0">
                    <a:srgbClr val="D20091"/>
                  </a:gs>
                  <a:gs pos="100000">
                    <a:srgbClr val="D20091">
                      <a:gamma/>
                      <a:tint val="47451"/>
                      <a:invGamma/>
                    </a:srgbClr>
                  </a:gs>
                </a:gsLst>
                <a:lin ang="5400000" scaled="1"/>
              </a:gradFill>
              <a:ln w="6350">
                <a:solidFill>
                  <a:srgbClr val="800080"/>
                </a:solidFill>
                <a:miter lim="800000"/>
                <a:headEnd/>
                <a:tailEnd/>
              </a:ln>
              <a:effectLst>
                <a:outerShdw dist="28398" dir="1593903"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31" name="Group 117"/>
          <p:cNvGrpSpPr>
            <a:grpSpLocks/>
          </p:cNvGrpSpPr>
          <p:nvPr/>
        </p:nvGrpSpPr>
        <p:grpSpPr bwMode="auto">
          <a:xfrm>
            <a:off x="519113" y="1552575"/>
            <a:ext cx="5278437" cy="4448175"/>
            <a:chOff x="327" y="939"/>
            <a:chExt cx="3325" cy="2802"/>
          </a:xfrm>
        </p:grpSpPr>
        <p:sp>
          <p:nvSpPr>
            <p:cNvPr id="68701" name="Rectangle 118"/>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702" name="Group 119"/>
            <p:cNvGrpSpPr>
              <a:grpSpLocks/>
            </p:cNvGrpSpPr>
            <p:nvPr/>
          </p:nvGrpSpPr>
          <p:grpSpPr bwMode="auto">
            <a:xfrm>
              <a:off x="327" y="1041"/>
              <a:ext cx="2959" cy="2644"/>
              <a:chOff x="327" y="1041"/>
              <a:chExt cx="2959" cy="2644"/>
            </a:xfrm>
          </p:grpSpPr>
          <p:grpSp>
            <p:nvGrpSpPr>
              <p:cNvPr id="68703" name="Group 120"/>
              <p:cNvGrpSpPr>
                <a:grpSpLocks/>
              </p:cNvGrpSpPr>
              <p:nvPr/>
            </p:nvGrpSpPr>
            <p:grpSpPr bwMode="auto">
              <a:xfrm>
                <a:off x="2448" y="1041"/>
                <a:ext cx="838" cy="2322"/>
                <a:chOff x="2448" y="1041"/>
                <a:chExt cx="838" cy="2322"/>
              </a:xfrm>
            </p:grpSpPr>
            <p:sp>
              <p:nvSpPr>
                <p:cNvPr id="279673" name="AutoShape 121"/>
                <p:cNvSpPr>
                  <a:spLocks noChangeArrowheads="1"/>
                </p:cNvSpPr>
                <p:nvPr/>
              </p:nvSpPr>
              <p:spPr bwMode="auto">
                <a:xfrm rot="-5400000">
                  <a:off x="2644" y="2721"/>
                  <a:ext cx="446" cy="838"/>
                </a:xfrm>
                <a:prstGeom prst="cube">
                  <a:avLst>
                    <a:gd name="adj" fmla="val 24884"/>
                  </a:avLst>
                </a:prstGeom>
                <a:solidFill>
                  <a:srgbClr val="5C5C88"/>
                </a:solidFill>
                <a:ln w="12700">
                  <a:solidFill>
                    <a:srgbClr val="333399"/>
                  </a:solidFill>
                  <a:miter lim="800000"/>
                  <a:headEnd/>
                  <a:tailEnd/>
                </a:ln>
                <a:effectLst/>
              </p:spPr>
              <p:txBody>
                <a:bodyPr vert="eaVert"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68710" name="AutoShape 122"/>
                <p:cNvSpPr>
                  <a:spLocks noChangeArrowheads="1"/>
                </p:cNvSpPr>
                <p:nvPr/>
              </p:nvSpPr>
              <p:spPr bwMode="auto">
                <a:xfrm rot="-5400000">
                  <a:off x="2644" y="2396"/>
                  <a:ext cx="446" cy="838"/>
                </a:xfrm>
                <a:prstGeom prst="cube">
                  <a:avLst>
                    <a:gd name="adj" fmla="val 24884"/>
                  </a:avLst>
                </a:prstGeom>
                <a:solidFill>
                  <a:srgbClr val="7B7BA7"/>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11" name="AutoShape 123"/>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12" name="AutoShape 124"/>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13" name="AutoShape 125"/>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sp>
              <p:nvSpPr>
                <p:cNvPr id="279678" name="AutoShape 126"/>
                <p:cNvSpPr>
                  <a:spLocks noChangeArrowheads="1"/>
                </p:cNvSpPr>
                <p:nvPr/>
              </p:nvSpPr>
              <p:spPr bwMode="auto">
                <a:xfrm rot="-5400000">
                  <a:off x="2707" y="782"/>
                  <a:ext cx="320" cy="838"/>
                </a:xfrm>
                <a:prstGeom prst="cube">
                  <a:avLst>
                    <a:gd name="adj" fmla="val 34449"/>
                  </a:avLst>
                </a:prstGeom>
                <a:solidFill>
                  <a:srgbClr val="5C5C88"/>
                </a:solidFill>
                <a:ln w="12700">
                  <a:solidFill>
                    <a:srgbClr val="333399"/>
                  </a:solidFill>
                  <a:miter lim="800000"/>
                  <a:headEnd/>
                  <a:tailEnd/>
                </a:ln>
                <a:effectLst/>
              </p:spPr>
              <p:txBody>
                <a:bodyPr vert="eaVert"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grpSp>
          <p:grpSp>
            <p:nvGrpSpPr>
              <p:cNvPr id="68704" name="Group 127"/>
              <p:cNvGrpSpPr>
                <a:grpSpLocks/>
              </p:cNvGrpSpPr>
              <p:nvPr/>
            </p:nvGrpSpPr>
            <p:grpSpPr bwMode="auto">
              <a:xfrm>
                <a:off x="327" y="3094"/>
                <a:ext cx="1698" cy="393"/>
                <a:chOff x="327" y="3094"/>
                <a:chExt cx="1698" cy="393"/>
              </a:xfrm>
            </p:grpSpPr>
            <p:sp>
              <p:nvSpPr>
                <p:cNvPr id="279680" name="AutoShape 128"/>
                <p:cNvSpPr>
                  <a:spLocks noChangeArrowheads="1"/>
                </p:cNvSpPr>
                <p:nvPr/>
              </p:nvSpPr>
              <p:spPr bwMode="auto">
                <a:xfrm>
                  <a:off x="327" y="3094"/>
                  <a:ext cx="1698" cy="393"/>
                </a:xfrm>
                <a:prstGeom prst="roundRect">
                  <a:avLst>
                    <a:gd name="adj" fmla="val 16667"/>
                  </a:avLst>
                </a:prstGeom>
                <a:solidFill>
                  <a:srgbClr val="5C5C88"/>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81" name="Rectangle 129"/>
                <p:cNvSpPr>
                  <a:spLocks noChangeArrowheads="1"/>
                </p:cNvSpPr>
                <p:nvPr/>
              </p:nvSpPr>
              <p:spPr bwMode="auto">
                <a:xfrm>
                  <a:off x="127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682" name="Rectangle 130"/>
                <p:cNvSpPr>
                  <a:spLocks noChangeArrowheads="1"/>
                </p:cNvSpPr>
                <p:nvPr/>
              </p:nvSpPr>
              <p:spPr bwMode="auto">
                <a:xfrm>
                  <a:off x="49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sp>
            <p:nvSpPr>
              <p:cNvPr id="279683" name="AutoShape 131"/>
              <p:cNvSpPr>
                <a:spLocks noChangeArrowheads="1"/>
              </p:cNvSpPr>
              <p:nvPr/>
            </p:nvSpPr>
            <p:spPr bwMode="auto">
              <a:xfrm>
                <a:off x="2478" y="3435"/>
                <a:ext cx="798" cy="250"/>
              </a:xfrm>
              <a:prstGeom prst="rightArrow">
                <a:avLst>
                  <a:gd name="adj1" fmla="val 54398"/>
                  <a:gd name="adj2" fmla="val 109193"/>
                </a:avLst>
              </a:prstGeom>
              <a:gradFill rotWithShape="0">
                <a:gsLst>
                  <a:gs pos="0">
                    <a:srgbClr val="D20091"/>
                  </a:gs>
                  <a:gs pos="100000">
                    <a:srgbClr val="D20091">
                      <a:gamma/>
                      <a:tint val="47451"/>
                      <a:invGamma/>
                    </a:srgbClr>
                  </a:gs>
                </a:gsLst>
                <a:lin ang="0" scaled="1"/>
              </a:gradFill>
              <a:ln w="6350">
                <a:solidFill>
                  <a:srgbClr val="800080"/>
                </a:solidFill>
                <a:miter lim="800000"/>
                <a:headEnd/>
                <a:tailEnd/>
              </a:ln>
              <a:effectLst>
                <a:outerShdw dist="45791" dir="3378596"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79687" name="Group 132"/>
          <p:cNvGrpSpPr>
            <a:grpSpLocks/>
          </p:cNvGrpSpPr>
          <p:nvPr/>
        </p:nvGrpSpPr>
        <p:grpSpPr bwMode="auto">
          <a:xfrm>
            <a:off x="3284538" y="1552575"/>
            <a:ext cx="5311775" cy="4448175"/>
            <a:chOff x="2069" y="939"/>
            <a:chExt cx="3346" cy="2802"/>
          </a:xfrm>
        </p:grpSpPr>
        <p:sp>
          <p:nvSpPr>
            <p:cNvPr id="68689" name="Rectangle 133"/>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690" name="Group 134"/>
            <p:cNvGrpSpPr>
              <a:grpSpLocks/>
            </p:cNvGrpSpPr>
            <p:nvPr/>
          </p:nvGrpSpPr>
          <p:grpSpPr bwMode="auto">
            <a:xfrm>
              <a:off x="2448" y="1240"/>
              <a:ext cx="2967" cy="2255"/>
              <a:chOff x="2448" y="1240"/>
              <a:chExt cx="2967" cy="2255"/>
            </a:xfrm>
          </p:grpSpPr>
          <p:grpSp>
            <p:nvGrpSpPr>
              <p:cNvPr id="68691" name="Group 135"/>
              <p:cNvGrpSpPr>
                <a:grpSpLocks/>
              </p:cNvGrpSpPr>
              <p:nvPr/>
            </p:nvGrpSpPr>
            <p:grpSpPr bwMode="auto">
              <a:xfrm>
                <a:off x="2448" y="1240"/>
                <a:ext cx="838" cy="1798"/>
                <a:chOff x="2448" y="1240"/>
                <a:chExt cx="838" cy="1798"/>
              </a:xfrm>
            </p:grpSpPr>
            <p:sp>
              <p:nvSpPr>
                <p:cNvPr id="68697" name="AutoShape 136"/>
                <p:cNvSpPr>
                  <a:spLocks noChangeArrowheads="1"/>
                </p:cNvSpPr>
                <p:nvPr/>
              </p:nvSpPr>
              <p:spPr bwMode="auto">
                <a:xfrm rot="-5400000">
                  <a:off x="2644" y="2396"/>
                  <a:ext cx="446" cy="838"/>
                </a:xfrm>
                <a:prstGeom prst="cube">
                  <a:avLst>
                    <a:gd name="adj" fmla="val 24884"/>
                  </a:avLst>
                </a:prstGeom>
                <a:solidFill>
                  <a:srgbClr val="7B7BA7"/>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698" name="AutoShape 137"/>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699" name="AutoShape 138"/>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700" name="AutoShape 139"/>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68692" name="Group 140"/>
              <p:cNvGrpSpPr>
                <a:grpSpLocks/>
              </p:cNvGrpSpPr>
              <p:nvPr/>
            </p:nvGrpSpPr>
            <p:grpSpPr bwMode="auto">
              <a:xfrm>
                <a:off x="3717" y="3094"/>
                <a:ext cx="1698" cy="393"/>
                <a:chOff x="3717" y="3094"/>
                <a:chExt cx="1698" cy="393"/>
              </a:xfrm>
            </p:grpSpPr>
            <p:sp>
              <p:nvSpPr>
                <p:cNvPr id="279693" name="AutoShape 141"/>
                <p:cNvSpPr>
                  <a:spLocks noChangeArrowheads="1"/>
                </p:cNvSpPr>
                <p:nvPr/>
              </p:nvSpPr>
              <p:spPr bwMode="auto">
                <a:xfrm>
                  <a:off x="3717" y="3094"/>
                  <a:ext cx="1698" cy="393"/>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694" name="Rectangle 142"/>
                <p:cNvSpPr>
                  <a:spLocks noChangeArrowheads="1"/>
                </p:cNvSpPr>
                <p:nvPr/>
              </p:nvSpPr>
              <p:spPr bwMode="auto">
                <a:xfrm>
                  <a:off x="466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695" name="Rectangle 143"/>
                <p:cNvSpPr>
                  <a:spLocks noChangeArrowheads="1"/>
                </p:cNvSpPr>
                <p:nvPr/>
              </p:nvSpPr>
              <p:spPr bwMode="auto">
                <a:xfrm>
                  <a:off x="388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sp>
            <p:nvSpPr>
              <p:cNvPr id="279696" name="AutoShape 144"/>
              <p:cNvSpPr>
                <a:spLocks noChangeArrowheads="1"/>
              </p:cNvSpPr>
              <p:nvPr/>
            </p:nvSpPr>
            <p:spPr bwMode="auto">
              <a:xfrm rot="5400000" flipH="1" flipV="1">
                <a:off x="3294" y="3157"/>
                <a:ext cx="353" cy="282"/>
              </a:xfrm>
              <a:prstGeom prst="rightArrow">
                <a:avLst>
                  <a:gd name="adj1" fmla="val 49741"/>
                  <a:gd name="adj2" fmla="val 70864"/>
                </a:avLst>
              </a:prstGeom>
              <a:gradFill rotWithShape="0">
                <a:gsLst>
                  <a:gs pos="0">
                    <a:srgbClr val="D20091">
                      <a:gamma/>
                      <a:tint val="47451"/>
                      <a:invGamma/>
                    </a:srgbClr>
                  </a:gs>
                  <a:gs pos="100000">
                    <a:srgbClr val="D20091"/>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79691" name="Group 145"/>
          <p:cNvGrpSpPr>
            <a:grpSpLocks/>
          </p:cNvGrpSpPr>
          <p:nvPr/>
        </p:nvGrpSpPr>
        <p:grpSpPr bwMode="auto">
          <a:xfrm>
            <a:off x="3284538" y="1552575"/>
            <a:ext cx="5311775" cy="4448175"/>
            <a:chOff x="2069" y="939"/>
            <a:chExt cx="3346" cy="2802"/>
          </a:xfrm>
        </p:grpSpPr>
        <p:sp>
          <p:nvSpPr>
            <p:cNvPr id="68671" name="Rectangle 146"/>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672" name="Group 147"/>
            <p:cNvGrpSpPr>
              <a:grpSpLocks/>
            </p:cNvGrpSpPr>
            <p:nvPr/>
          </p:nvGrpSpPr>
          <p:grpSpPr bwMode="auto">
            <a:xfrm>
              <a:off x="2448" y="1240"/>
              <a:ext cx="2967" cy="2247"/>
              <a:chOff x="2448" y="1240"/>
              <a:chExt cx="2967" cy="2247"/>
            </a:xfrm>
          </p:grpSpPr>
          <p:grpSp>
            <p:nvGrpSpPr>
              <p:cNvPr id="68673" name="Group 148"/>
              <p:cNvGrpSpPr>
                <a:grpSpLocks/>
              </p:cNvGrpSpPr>
              <p:nvPr/>
            </p:nvGrpSpPr>
            <p:grpSpPr bwMode="auto">
              <a:xfrm>
                <a:off x="2448" y="1240"/>
                <a:ext cx="838" cy="1474"/>
                <a:chOff x="2448" y="1240"/>
                <a:chExt cx="838" cy="1474"/>
              </a:xfrm>
            </p:grpSpPr>
            <p:sp>
              <p:nvSpPr>
                <p:cNvPr id="68686" name="AutoShape 149"/>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687" name="AutoShape 150"/>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688" name="AutoShape 151"/>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68674" name="Group 152"/>
              <p:cNvGrpSpPr>
                <a:grpSpLocks/>
              </p:cNvGrpSpPr>
              <p:nvPr/>
            </p:nvGrpSpPr>
            <p:grpSpPr bwMode="auto">
              <a:xfrm>
                <a:off x="3717" y="2548"/>
                <a:ext cx="1698" cy="939"/>
                <a:chOff x="3717" y="2548"/>
                <a:chExt cx="1698" cy="939"/>
              </a:xfrm>
            </p:grpSpPr>
            <p:grpSp>
              <p:nvGrpSpPr>
                <p:cNvPr id="68676" name="Group 153"/>
                <p:cNvGrpSpPr>
                  <a:grpSpLocks/>
                </p:cNvGrpSpPr>
                <p:nvPr/>
              </p:nvGrpSpPr>
              <p:grpSpPr bwMode="auto">
                <a:xfrm>
                  <a:off x="3717" y="2548"/>
                  <a:ext cx="1698" cy="385"/>
                  <a:chOff x="3717" y="2548"/>
                  <a:chExt cx="1698" cy="385"/>
                </a:xfrm>
              </p:grpSpPr>
              <p:sp>
                <p:nvSpPr>
                  <p:cNvPr id="279706" name="AutoShape 154"/>
                  <p:cNvSpPr>
                    <a:spLocks noChangeArrowheads="1"/>
                  </p:cNvSpPr>
                  <p:nvPr/>
                </p:nvSpPr>
                <p:spPr bwMode="auto">
                  <a:xfrm>
                    <a:off x="3717" y="2548"/>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707" name="Rectangle 155"/>
                  <p:cNvSpPr>
                    <a:spLocks noChangeArrowheads="1"/>
                  </p:cNvSpPr>
                  <p:nvPr/>
                </p:nvSpPr>
                <p:spPr bwMode="auto">
                  <a:xfrm>
                    <a:off x="376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708" name="Rectangle 156"/>
                  <p:cNvSpPr>
                    <a:spLocks noChangeArrowheads="1"/>
                  </p:cNvSpPr>
                  <p:nvPr/>
                </p:nvSpPr>
                <p:spPr bwMode="auto">
                  <a:xfrm>
                    <a:off x="416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709" name="Rectangle 157"/>
                  <p:cNvSpPr>
                    <a:spLocks noChangeArrowheads="1"/>
                  </p:cNvSpPr>
                  <p:nvPr/>
                </p:nvSpPr>
                <p:spPr bwMode="auto">
                  <a:xfrm>
                    <a:off x="457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710" name="Rectangle 158"/>
                  <p:cNvSpPr>
                    <a:spLocks noChangeArrowheads="1"/>
                  </p:cNvSpPr>
                  <p:nvPr/>
                </p:nvSpPr>
                <p:spPr bwMode="auto">
                  <a:xfrm>
                    <a:off x="498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grpSp>
              <p:nvGrpSpPr>
                <p:cNvPr id="68677" name="Group 159"/>
                <p:cNvGrpSpPr>
                  <a:grpSpLocks/>
                </p:cNvGrpSpPr>
                <p:nvPr/>
              </p:nvGrpSpPr>
              <p:grpSpPr bwMode="auto">
                <a:xfrm>
                  <a:off x="3717" y="3094"/>
                  <a:ext cx="1698" cy="393"/>
                  <a:chOff x="3717" y="3094"/>
                  <a:chExt cx="1698" cy="393"/>
                </a:xfrm>
              </p:grpSpPr>
              <p:sp>
                <p:nvSpPr>
                  <p:cNvPr id="279712" name="AutoShape 160"/>
                  <p:cNvSpPr>
                    <a:spLocks noChangeArrowheads="1"/>
                  </p:cNvSpPr>
                  <p:nvPr/>
                </p:nvSpPr>
                <p:spPr bwMode="auto">
                  <a:xfrm>
                    <a:off x="3717" y="3094"/>
                    <a:ext cx="1698" cy="393"/>
                  </a:xfrm>
                  <a:prstGeom prst="roundRect">
                    <a:avLst>
                      <a:gd name="adj" fmla="val 16667"/>
                    </a:avLst>
                  </a:prstGeom>
                  <a:solidFill>
                    <a:srgbClr val="5C5C88"/>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713" name="Rectangle 161"/>
                  <p:cNvSpPr>
                    <a:spLocks noChangeArrowheads="1"/>
                  </p:cNvSpPr>
                  <p:nvPr/>
                </p:nvSpPr>
                <p:spPr bwMode="auto">
                  <a:xfrm>
                    <a:off x="4661"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dirty="0">
                        <a:latin typeface="Arial Narrow" pitchFamily="34" charset="0"/>
                        <a:ea typeface="+mn-ea"/>
                        <a:cs typeface="+mn-cs"/>
                      </a:rPr>
                      <a:t>Ethernet</a:t>
                    </a:r>
                  </a:p>
                </p:txBody>
              </p:sp>
              <p:sp>
                <p:nvSpPr>
                  <p:cNvPr id="279714" name="Rectangle 162"/>
                  <p:cNvSpPr>
                    <a:spLocks noChangeArrowheads="1"/>
                  </p:cNvSpPr>
                  <p:nvPr/>
                </p:nvSpPr>
                <p:spPr bwMode="auto">
                  <a:xfrm>
                    <a:off x="3885" y="3173"/>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ATM</a:t>
                    </a:r>
                  </a:p>
                </p:txBody>
              </p:sp>
            </p:grpSp>
          </p:grpSp>
          <p:sp>
            <p:nvSpPr>
              <p:cNvPr id="279715" name="AutoShape 163"/>
              <p:cNvSpPr>
                <a:spLocks noChangeArrowheads="1"/>
              </p:cNvSpPr>
              <p:nvPr/>
            </p:nvSpPr>
            <p:spPr bwMode="auto">
              <a:xfrm rot="5400000" flipH="1" flipV="1">
                <a:off x="3294" y="2588"/>
                <a:ext cx="353" cy="282"/>
              </a:xfrm>
              <a:prstGeom prst="rightArrow">
                <a:avLst>
                  <a:gd name="adj1" fmla="val 49741"/>
                  <a:gd name="adj2" fmla="val 70864"/>
                </a:avLst>
              </a:prstGeom>
              <a:gradFill rotWithShape="0">
                <a:gsLst>
                  <a:gs pos="0">
                    <a:srgbClr val="D20091">
                      <a:gamma/>
                      <a:tint val="47451"/>
                      <a:invGamma/>
                    </a:srgbClr>
                  </a:gs>
                  <a:gs pos="100000">
                    <a:srgbClr val="D20091"/>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79701" name="Group 164"/>
          <p:cNvGrpSpPr>
            <a:grpSpLocks/>
          </p:cNvGrpSpPr>
          <p:nvPr/>
        </p:nvGrpSpPr>
        <p:grpSpPr bwMode="auto">
          <a:xfrm>
            <a:off x="3284538" y="1552575"/>
            <a:ext cx="5311775" cy="4448175"/>
            <a:chOff x="2069" y="939"/>
            <a:chExt cx="3346" cy="2802"/>
          </a:xfrm>
        </p:grpSpPr>
        <p:sp>
          <p:nvSpPr>
            <p:cNvPr id="68655" name="Rectangle 165"/>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656" name="Group 166"/>
            <p:cNvGrpSpPr>
              <a:grpSpLocks/>
            </p:cNvGrpSpPr>
            <p:nvPr/>
          </p:nvGrpSpPr>
          <p:grpSpPr bwMode="auto">
            <a:xfrm>
              <a:off x="2448" y="1240"/>
              <a:ext cx="2967" cy="1693"/>
              <a:chOff x="2448" y="1240"/>
              <a:chExt cx="2967" cy="1693"/>
            </a:xfrm>
          </p:grpSpPr>
          <p:grpSp>
            <p:nvGrpSpPr>
              <p:cNvPr id="68657" name="Group 167"/>
              <p:cNvGrpSpPr>
                <a:grpSpLocks/>
              </p:cNvGrpSpPr>
              <p:nvPr/>
            </p:nvGrpSpPr>
            <p:grpSpPr bwMode="auto">
              <a:xfrm>
                <a:off x="2448" y="1240"/>
                <a:ext cx="838" cy="1149"/>
                <a:chOff x="2448" y="1240"/>
                <a:chExt cx="838" cy="1149"/>
              </a:xfrm>
            </p:grpSpPr>
            <p:sp>
              <p:nvSpPr>
                <p:cNvPr id="68669" name="AutoShape 168"/>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endParaRPr lang="zh-CN" altLang="en-US" b="1">
                    <a:latin typeface="Arial Narrow" charset="0"/>
                  </a:endParaRPr>
                </a:p>
              </p:txBody>
            </p:sp>
            <p:sp>
              <p:nvSpPr>
                <p:cNvPr id="68670" name="AutoShape 169"/>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grpSp>
            <p:nvGrpSpPr>
              <p:cNvPr id="68658" name="Group 170"/>
              <p:cNvGrpSpPr>
                <a:grpSpLocks/>
              </p:cNvGrpSpPr>
              <p:nvPr/>
            </p:nvGrpSpPr>
            <p:grpSpPr bwMode="auto">
              <a:xfrm>
                <a:off x="3717" y="2002"/>
                <a:ext cx="1698" cy="385"/>
                <a:chOff x="3717" y="2002"/>
                <a:chExt cx="1698" cy="385"/>
              </a:xfrm>
            </p:grpSpPr>
            <p:sp>
              <p:nvSpPr>
                <p:cNvPr id="279723" name="AutoShape 171"/>
                <p:cNvSpPr>
                  <a:spLocks noChangeArrowheads="1"/>
                </p:cNvSpPr>
                <p:nvPr/>
              </p:nvSpPr>
              <p:spPr bwMode="auto">
                <a:xfrm>
                  <a:off x="3717" y="2002"/>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724" name="Rectangle 172"/>
                <p:cNvSpPr>
                  <a:spLocks noChangeArrowheads="1"/>
                </p:cNvSpPr>
                <p:nvPr/>
              </p:nvSpPr>
              <p:spPr bwMode="auto">
                <a:xfrm>
                  <a:off x="466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725" name="Rectangle 173"/>
                <p:cNvSpPr>
                  <a:spLocks noChangeArrowheads="1"/>
                </p:cNvSpPr>
                <p:nvPr/>
              </p:nvSpPr>
              <p:spPr bwMode="auto">
                <a:xfrm>
                  <a:off x="388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659" name="Group 174"/>
              <p:cNvGrpSpPr>
                <a:grpSpLocks/>
              </p:cNvGrpSpPr>
              <p:nvPr/>
            </p:nvGrpSpPr>
            <p:grpSpPr bwMode="auto">
              <a:xfrm>
                <a:off x="3717" y="2548"/>
                <a:ext cx="1698" cy="385"/>
                <a:chOff x="3717" y="2548"/>
                <a:chExt cx="1698" cy="385"/>
              </a:xfrm>
            </p:grpSpPr>
            <p:sp>
              <p:nvSpPr>
                <p:cNvPr id="279727" name="AutoShape 175"/>
                <p:cNvSpPr>
                  <a:spLocks noChangeArrowheads="1"/>
                </p:cNvSpPr>
                <p:nvPr/>
              </p:nvSpPr>
              <p:spPr bwMode="auto">
                <a:xfrm>
                  <a:off x="3717" y="2548"/>
                  <a:ext cx="1698" cy="385"/>
                </a:xfrm>
                <a:prstGeom prst="roundRect">
                  <a:avLst>
                    <a:gd name="adj" fmla="val 16667"/>
                  </a:avLst>
                </a:prstGeom>
                <a:solidFill>
                  <a:srgbClr val="7B7BA7"/>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728" name="Rectangle 176"/>
                <p:cNvSpPr>
                  <a:spLocks noChangeArrowheads="1"/>
                </p:cNvSpPr>
                <p:nvPr/>
              </p:nvSpPr>
              <p:spPr bwMode="auto">
                <a:xfrm>
                  <a:off x="3763"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IP</a:t>
                  </a:r>
                </a:p>
              </p:txBody>
            </p:sp>
            <p:sp>
              <p:nvSpPr>
                <p:cNvPr id="279729" name="Rectangle 177"/>
                <p:cNvSpPr>
                  <a:spLocks noChangeArrowheads="1"/>
                </p:cNvSpPr>
                <p:nvPr/>
              </p:nvSpPr>
              <p:spPr bwMode="auto">
                <a:xfrm>
                  <a:off x="4169"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ICMP</a:t>
                  </a:r>
                </a:p>
              </p:txBody>
            </p:sp>
            <p:sp>
              <p:nvSpPr>
                <p:cNvPr id="279730" name="Rectangle 178"/>
                <p:cNvSpPr>
                  <a:spLocks noChangeArrowheads="1"/>
                </p:cNvSpPr>
                <p:nvPr/>
              </p:nvSpPr>
              <p:spPr bwMode="auto">
                <a:xfrm>
                  <a:off x="4575"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IGMP</a:t>
                  </a:r>
                </a:p>
              </p:txBody>
            </p:sp>
            <p:sp>
              <p:nvSpPr>
                <p:cNvPr id="279731" name="Rectangle 179"/>
                <p:cNvSpPr>
                  <a:spLocks noChangeArrowheads="1"/>
                </p:cNvSpPr>
                <p:nvPr/>
              </p:nvSpPr>
              <p:spPr bwMode="auto">
                <a:xfrm>
                  <a:off x="4982" y="2627"/>
                  <a:ext cx="366" cy="226"/>
                </a:xfrm>
                <a:prstGeom prst="rect">
                  <a:avLst/>
                </a:prstGeom>
                <a:solidFill>
                  <a:schemeClr val="bg1"/>
                </a:solidFill>
                <a:ln w="6350">
                  <a:solidFill>
                    <a:schemeClr val="tx1"/>
                  </a:solidFill>
                  <a:miter lim="800000"/>
                  <a:headEnd/>
                  <a:tailEnd/>
                </a:ln>
                <a:effectLst>
                  <a:outerShdw dist="35921" dir="2700000" algn="ctr" rotWithShape="0">
                    <a:srgbClr val="5A5A86"/>
                  </a:outerShdw>
                </a:effectLst>
              </p:spPr>
              <p:txBody>
                <a:bodyPr wrap="none" anchor="ctr"/>
                <a:lstStyle/>
                <a:p>
                  <a:pPr algn="ctr">
                    <a:defRPr/>
                  </a:pPr>
                  <a:r>
                    <a:rPr lang="en-US" altLang="zh-CN" b="1">
                      <a:latin typeface="Arial Narrow" pitchFamily="34" charset="0"/>
                      <a:ea typeface="+mn-ea"/>
                      <a:cs typeface="+mn-cs"/>
                    </a:rPr>
                    <a:t>ARP</a:t>
                  </a:r>
                </a:p>
              </p:txBody>
            </p:sp>
          </p:grpSp>
          <p:sp>
            <p:nvSpPr>
              <p:cNvPr id="279732" name="AutoShape 180"/>
              <p:cNvSpPr>
                <a:spLocks noChangeArrowheads="1"/>
              </p:cNvSpPr>
              <p:nvPr/>
            </p:nvSpPr>
            <p:spPr bwMode="auto">
              <a:xfrm rot="5400000" flipH="1" flipV="1">
                <a:off x="3294" y="2050"/>
                <a:ext cx="353" cy="282"/>
              </a:xfrm>
              <a:prstGeom prst="rightArrow">
                <a:avLst>
                  <a:gd name="adj1" fmla="val 49741"/>
                  <a:gd name="adj2" fmla="val 70864"/>
                </a:avLst>
              </a:prstGeom>
              <a:gradFill rotWithShape="0">
                <a:gsLst>
                  <a:gs pos="0">
                    <a:srgbClr val="D20091">
                      <a:gamma/>
                      <a:tint val="47451"/>
                      <a:invGamma/>
                    </a:srgbClr>
                  </a:gs>
                  <a:gs pos="100000">
                    <a:srgbClr val="D20091"/>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79711" name="Group 181"/>
          <p:cNvGrpSpPr>
            <a:grpSpLocks/>
          </p:cNvGrpSpPr>
          <p:nvPr/>
        </p:nvGrpSpPr>
        <p:grpSpPr bwMode="auto">
          <a:xfrm>
            <a:off x="3284538" y="1552575"/>
            <a:ext cx="5311775" cy="4448175"/>
            <a:chOff x="2069" y="939"/>
            <a:chExt cx="3346" cy="2802"/>
          </a:xfrm>
        </p:grpSpPr>
        <p:sp>
          <p:nvSpPr>
            <p:cNvPr id="68642" name="Rectangle 182"/>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643" name="Group 183"/>
            <p:cNvGrpSpPr>
              <a:grpSpLocks/>
            </p:cNvGrpSpPr>
            <p:nvPr/>
          </p:nvGrpSpPr>
          <p:grpSpPr bwMode="auto">
            <a:xfrm>
              <a:off x="2448" y="1240"/>
              <a:ext cx="2967" cy="1147"/>
              <a:chOff x="2448" y="1240"/>
              <a:chExt cx="2967" cy="1147"/>
            </a:xfrm>
          </p:grpSpPr>
          <p:sp>
            <p:nvSpPr>
              <p:cNvPr id="68644" name="AutoShape 184"/>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grpSp>
            <p:nvGrpSpPr>
              <p:cNvPr id="68645" name="Group 185"/>
              <p:cNvGrpSpPr>
                <a:grpSpLocks/>
              </p:cNvGrpSpPr>
              <p:nvPr/>
            </p:nvGrpSpPr>
            <p:grpSpPr bwMode="auto">
              <a:xfrm>
                <a:off x="3717" y="1457"/>
                <a:ext cx="1698" cy="930"/>
                <a:chOff x="3717" y="1457"/>
                <a:chExt cx="1698" cy="930"/>
              </a:xfrm>
            </p:grpSpPr>
            <p:grpSp>
              <p:nvGrpSpPr>
                <p:cNvPr id="68647" name="Group 186"/>
                <p:cNvGrpSpPr>
                  <a:grpSpLocks/>
                </p:cNvGrpSpPr>
                <p:nvPr/>
              </p:nvGrpSpPr>
              <p:grpSpPr bwMode="auto">
                <a:xfrm>
                  <a:off x="3717" y="2002"/>
                  <a:ext cx="1698" cy="385"/>
                  <a:chOff x="3717" y="2002"/>
                  <a:chExt cx="1698" cy="385"/>
                </a:xfrm>
              </p:grpSpPr>
              <p:sp>
                <p:nvSpPr>
                  <p:cNvPr id="279739" name="AutoShape 187"/>
                  <p:cNvSpPr>
                    <a:spLocks noChangeArrowheads="1"/>
                  </p:cNvSpPr>
                  <p:nvPr/>
                </p:nvSpPr>
                <p:spPr bwMode="auto">
                  <a:xfrm>
                    <a:off x="3717" y="2002"/>
                    <a:ext cx="1698" cy="385"/>
                  </a:xfrm>
                  <a:prstGeom prst="roundRect">
                    <a:avLst>
                      <a:gd name="adj" fmla="val 16667"/>
                    </a:avLst>
                  </a:prstGeom>
                  <a:solidFill>
                    <a:srgbClr val="A4A4C2"/>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FFFFFF"/>
                      </a:solidFill>
                      <a:effectLst>
                        <a:outerShdw blurRad="38100" dist="38100" dir="2700000" algn="tl">
                          <a:srgbClr val="000000"/>
                        </a:outerShdw>
                      </a:effectLst>
                      <a:latin typeface="Arial Narrow" pitchFamily="34" charset="0"/>
                      <a:ea typeface="+mn-ea"/>
                      <a:cs typeface="+mn-cs"/>
                    </a:endParaRPr>
                  </a:p>
                </p:txBody>
              </p:sp>
              <p:sp>
                <p:nvSpPr>
                  <p:cNvPr id="279740" name="Rectangle 188"/>
                  <p:cNvSpPr>
                    <a:spLocks noChangeArrowheads="1"/>
                  </p:cNvSpPr>
                  <p:nvPr/>
                </p:nvSpPr>
                <p:spPr bwMode="auto">
                  <a:xfrm>
                    <a:off x="4661"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UDP</a:t>
                    </a:r>
                  </a:p>
                </p:txBody>
              </p:sp>
              <p:sp>
                <p:nvSpPr>
                  <p:cNvPr id="279741" name="Rectangle 189"/>
                  <p:cNvSpPr>
                    <a:spLocks noChangeArrowheads="1"/>
                  </p:cNvSpPr>
                  <p:nvPr/>
                </p:nvSpPr>
                <p:spPr bwMode="auto">
                  <a:xfrm>
                    <a:off x="3885" y="2090"/>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TCP</a:t>
                    </a:r>
                  </a:p>
                </p:txBody>
              </p:sp>
            </p:grpSp>
            <p:grpSp>
              <p:nvGrpSpPr>
                <p:cNvPr id="68648" name="Group 190"/>
                <p:cNvGrpSpPr>
                  <a:grpSpLocks/>
                </p:cNvGrpSpPr>
                <p:nvPr/>
              </p:nvGrpSpPr>
              <p:grpSpPr bwMode="auto">
                <a:xfrm>
                  <a:off x="3717" y="1457"/>
                  <a:ext cx="1698" cy="385"/>
                  <a:chOff x="3717" y="1457"/>
                  <a:chExt cx="1698" cy="385"/>
                </a:xfrm>
              </p:grpSpPr>
              <p:sp>
                <p:nvSpPr>
                  <p:cNvPr id="279743" name="AutoShape 191"/>
                  <p:cNvSpPr>
                    <a:spLocks noChangeArrowheads="1"/>
                  </p:cNvSpPr>
                  <p:nvPr/>
                </p:nvSpPr>
                <p:spPr bwMode="auto">
                  <a:xfrm>
                    <a:off x="3717" y="1457"/>
                    <a:ext cx="1698" cy="385"/>
                  </a:xfrm>
                  <a:prstGeom prst="roundRect">
                    <a:avLst>
                      <a:gd name="adj" fmla="val 16667"/>
                    </a:avLst>
                  </a:prstGeom>
                  <a:solidFill>
                    <a:srgbClr val="D60093"/>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744" name="Rectangle 192"/>
                  <p:cNvSpPr>
                    <a:spLocks noChangeArrowheads="1"/>
                  </p:cNvSpPr>
                  <p:nvPr/>
                </p:nvSpPr>
                <p:spPr bwMode="auto">
                  <a:xfrm>
                    <a:off x="466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745" name="Rectangle 193"/>
                  <p:cNvSpPr>
                    <a:spLocks noChangeArrowheads="1"/>
                  </p:cNvSpPr>
                  <p:nvPr/>
                </p:nvSpPr>
                <p:spPr bwMode="auto">
                  <a:xfrm>
                    <a:off x="388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grpSp>
          <p:sp>
            <p:nvSpPr>
              <p:cNvPr id="279746" name="AutoShape 194"/>
              <p:cNvSpPr>
                <a:spLocks noChangeArrowheads="1"/>
              </p:cNvSpPr>
              <p:nvPr/>
            </p:nvSpPr>
            <p:spPr bwMode="auto">
              <a:xfrm rot="5400000" flipH="1" flipV="1">
                <a:off x="3294" y="1528"/>
                <a:ext cx="353" cy="282"/>
              </a:xfrm>
              <a:prstGeom prst="rightArrow">
                <a:avLst>
                  <a:gd name="adj1" fmla="val 49741"/>
                  <a:gd name="adj2" fmla="val 70864"/>
                </a:avLst>
              </a:prstGeom>
              <a:gradFill rotWithShape="0">
                <a:gsLst>
                  <a:gs pos="0">
                    <a:srgbClr val="D20091">
                      <a:gamma/>
                      <a:tint val="47451"/>
                      <a:invGamma/>
                    </a:srgbClr>
                  </a:gs>
                  <a:gs pos="100000">
                    <a:srgbClr val="D20091"/>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grpSp>
      <p:grpSp>
        <p:nvGrpSpPr>
          <p:cNvPr id="279720" name="Group 195"/>
          <p:cNvGrpSpPr>
            <a:grpSpLocks/>
          </p:cNvGrpSpPr>
          <p:nvPr/>
        </p:nvGrpSpPr>
        <p:grpSpPr bwMode="auto">
          <a:xfrm>
            <a:off x="3284538" y="1552575"/>
            <a:ext cx="5311775" cy="4448175"/>
            <a:chOff x="2069" y="939"/>
            <a:chExt cx="3346" cy="2802"/>
          </a:xfrm>
        </p:grpSpPr>
        <p:sp>
          <p:nvSpPr>
            <p:cNvPr id="68626" name="Rectangle 196"/>
            <p:cNvSpPr>
              <a:spLocks noChangeArrowheads="1"/>
            </p:cNvSpPr>
            <p:nvPr/>
          </p:nvSpPr>
          <p:spPr bwMode="auto">
            <a:xfrm>
              <a:off x="2069" y="939"/>
              <a:ext cx="1583" cy="2802"/>
            </a:xfrm>
            <a:prstGeom prst="rect">
              <a:avLst/>
            </a:prstGeom>
            <a:gradFill rotWithShape="0">
              <a:gsLst>
                <a:gs pos="0">
                  <a:srgbClr val="FCFEBC"/>
                </a:gs>
                <a:gs pos="100000">
                  <a:srgbClr val="FFFFEB"/>
                </a:gs>
              </a:gsLst>
              <a:lin ang="540000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pPr algn="ctr"/>
              <a:endParaRPr lang="zh-CN" altLang="en-US"/>
            </a:p>
          </p:txBody>
        </p:sp>
        <p:grpSp>
          <p:nvGrpSpPr>
            <p:cNvPr id="68627" name="Group 197"/>
            <p:cNvGrpSpPr>
              <a:grpSpLocks/>
            </p:cNvGrpSpPr>
            <p:nvPr/>
          </p:nvGrpSpPr>
          <p:grpSpPr bwMode="auto">
            <a:xfrm>
              <a:off x="2112" y="1041"/>
              <a:ext cx="3303" cy="2644"/>
              <a:chOff x="2112" y="1041"/>
              <a:chExt cx="3303" cy="2644"/>
            </a:xfrm>
          </p:grpSpPr>
          <p:sp>
            <p:nvSpPr>
              <p:cNvPr id="279750" name="AutoShape 198"/>
              <p:cNvSpPr>
                <a:spLocks noChangeArrowheads="1"/>
              </p:cNvSpPr>
              <p:nvPr/>
            </p:nvSpPr>
            <p:spPr bwMode="auto">
              <a:xfrm rot="16200000" flipH="1">
                <a:off x="1371" y="2216"/>
                <a:ext cx="1763" cy="282"/>
              </a:xfrm>
              <a:prstGeom prst="rightArrow">
                <a:avLst>
                  <a:gd name="adj1" fmla="val 49648"/>
                  <a:gd name="adj2" fmla="val 89377"/>
                </a:avLst>
              </a:prstGeom>
              <a:gradFill rotWithShape="0">
                <a:gsLst>
                  <a:gs pos="0">
                    <a:srgbClr val="D20091"/>
                  </a:gs>
                  <a:gs pos="100000">
                    <a:srgbClr val="D20091">
                      <a:gamma/>
                      <a:tint val="47451"/>
                      <a:invGamma/>
                    </a:srgbClr>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nvGrpSpPr>
              <p:cNvPr id="68629" name="Group 199"/>
              <p:cNvGrpSpPr>
                <a:grpSpLocks/>
              </p:cNvGrpSpPr>
              <p:nvPr/>
            </p:nvGrpSpPr>
            <p:grpSpPr bwMode="auto">
              <a:xfrm>
                <a:off x="2448" y="1041"/>
                <a:ext cx="838" cy="2322"/>
                <a:chOff x="2448" y="1041"/>
                <a:chExt cx="838" cy="2322"/>
              </a:xfrm>
            </p:grpSpPr>
            <p:sp>
              <p:nvSpPr>
                <p:cNvPr id="279752" name="AutoShape 200"/>
                <p:cNvSpPr>
                  <a:spLocks noChangeArrowheads="1"/>
                </p:cNvSpPr>
                <p:nvPr/>
              </p:nvSpPr>
              <p:spPr bwMode="auto">
                <a:xfrm rot="-5400000">
                  <a:off x="2644" y="2721"/>
                  <a:ext cx="446" cy="838"/>
                </a:xfrm>
                <a:prstGeom prst="cube">
                  <a:avLst>
                    <a:gd name="adj" fmla="val 24884"/>
                  </a:avLst>
                </a:prstGeom>
                <a:solidFill>
                  <a:srgbClr val="5C5C88"/>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Preamble</a:t>
                  </a:r>
                </a:p>
              </p:txBody>
            </p:sp>
            <p:sp>
              <p:nvSpPr>
                <p:cNvPr id="68637" name="AutoShape 201"/>
                <p:cNvSpPr>
                  <a:spLocks noChangeArrowheads="1"/>
                </p:cNvSpPr>
                <p:nvPr/>
              </p:nvSpPr>
              <p:spPr bwMode="auto">
                <a:xfrm rot="-5400000">
                  <a:off x="2644" y="2396"/>
                  <a:ext cx="446" cy="838"/>
                </a:xfrm>
                <a:prstGeom prst="cube">
                  <a:avLst>
                    <a:gd name="adj" fmla="val 24884"/>
                  </a:avLst>
                </a:prstGeom>
                <a:solidFill>
                  <a:srgbClr val="7B7BA7"/>
                </a:solidFill>
                <a:ln w="12700">
                  <a:solidFill>
                    <a:srgbClr val="333399"/>
                  </a:solidFill>
                  <a:miter lim="800000"/>
                  <a:headEnd/>
                  <a:tailEnd/>
                </a:ln>
              </p:spPr>
              <p:txBody>
                <a:bodyPr vert="eaVert" wrap="none" anchor="ctr"/>
                <a:lstStyle/>
                <a:p>
                  <a:pPr algn="ctr"/>
                  <a:r>
                    <a:rPr lang="en-US" altLang="zh-CN" b="1">
                      <a:latin typeface="Arial Narrow" charset="0"/>
                    </a:rPr>
                    <a:t>Internet</a:t>
                  </a:r>
                </a:p>
              </p:txBody>
            </p:sp>
            <p:sp>
              <p:nvSpPr>
                <p:cNvPr id="68638" name="AutoShape 202"/>
                <p:cNvSpPr>
                  <a:spLocks noChangeArrowheads="1"/>
                </p:cNvSpPr>
                <p:nvPr/>
              </p:nvSpPr>
              <p:spPr bwMode="auto">
                <a:xfrm rot="-5400000">
                  <a:off x="2643" y="2072"/>
                  <a:ext cx="447" cy="838"/>
                </a:xfrm>
                <a:prstGeom prst="cube">
                  <a:avLst>
                    <a:gd name="adj" fmla="val 24884"/>
                  </a:avLst>
                </a:prstGeom>
                <a:solidFill>
                  <a:srgbClr val="A4A4C2"/>
                </a:solidFill>
                <a:ln w="12700">
                  <a:solidFill>
                    <a:srgbClr val="333399"/>
                  </a:solidFill>
                  <a:miter lim="800000"/>
                  <a:headEnd/>
                  <a:tailEnd/>
                </a:ln>
              </p:spPr>
              <p:txBody>
                <a:bodyPr vert="eaVert" wrap="none" anchor="ctr"/>
                <a:lstStyle/>
                <a:p>
                  <a:pPr algn="ctr"/>
                  <a:r>
                    <a:rPr lang="en-US" altLang="zh-CN" b="1">
                      <a:latin typeface="Arial Narrow" charset="0"/>
                    </a:rPr>
                    <a:t>Transport</a:t>
                  </a:r>
                </a:p>
              </p:txBody>
            </p:sp>
            <p:sp>
              <p:nvSpPr>
                <p:cNvPr id="68639" name="AutoShape 203"/>
                <p:cNvSpPr>
                  <a:spLocks noChangeArrowheads="1"/>
                </p:cNvSpPr>
                <p:nvPr/>
              </p:nvSpPr>
              <p:spPr bwMode="auto">
                <a:xfrm rot="-5400000">
                  <a:off x="2644" y="1747"/>
                  <a:ext cx="446" cy="838"/>
                </a:xfrm>
                <a:prstGeom prst="cube">
                  <a:avLst>
                    <a:gd name="adj" fmla="val 24884"/>
                  </a:avLst>
                </a:prstGeom>
                <a:solidFill>
                  <a:srgbClr val="CACADC"/>
                </a:solidFill>
                <a:ln w="12700">
                  <a:solidFill>
                    <a:srgbClr val="333399"/>
                  </a:solidFill>
                  <a:miter lim="800000"/>
                  <a:headEnd/>
                  <a:tailEnd/>
                </a:ln>
              </p:spPr>
              <p:txBody>
                <a:bodyPr vert="eaVert" wrap="none" anchor="ctr"/>
                <a:lstStyle/>
                <a:p>
                  <a:pPr algn="ctr"/>
                  <a:r>
                    <a:rPr lang="en-US" altLang="zh-CN" b="1">
                      <a:latin typeface="Arial Narrow" charset="0"/>
                    </a:rPr>
                    <a:t>Application</a:t>
                  </a:r>
                </a:p>
              </p:txBody>
            </p:sp>
            <p:sp>
              <p:nvSpPr>
                <p:cNvPr id="68640" name="AutoShape 204"/>
                <p:cNvSpPr>
                  <a:spLocks noChangeArrowheads="1"/>
                </p:cNvSpPr>
                <p:nvPr/>
              </p:nvSpPr>
              <p:spPr bwMode="auto">
                <a:xfrm rot="-5400000">
                  <a:off x="2454" y="1234"/>
                  <a:ext cx="825" cy="838"/>
                </a:xfrm>
                <a:prstGeom prst="cube">
                  <a:avLst>
                    <a:gd name="adj" fmla="val 13222"/>
                  </a:avLst>
                </a:prstGeom>
                <a:solidFill>
                  <a:srgbClr val="FFFFFF"/>
                </a:solidFill>
                <a:ln w="12700">
                  <a:solidFill>
                    <a:srgbClr val="333399"/>
                  </a:solidFill>
                  <a:miter lim="800000"/>
                  <a:headEnd/>
                  <a:tailEnd/>
                </a:ln>
              </p:spPr>
              <p:txBody>
                <a:bodyPr vert="eaVert" wrap="none" anchor="ctr"/>
                <a:lstStyle/>
                <a:p>
                  <a:pPr algn="ctr"/>
                  <a:r>
                    <a:rPr lang="en-US" altLang="zh-CN" b="1">
                      <a:latin typeface="Arial Narrow" charset="0"/>
                    </a:rPr>
                    <a:t>Data</a:t>
                  </a:r>
                </a:p>
              </p:txBody>
            </p:sp>
            <p:sp>
              <p:nvSpPr>
                <p:cNvPr id="279757" name="AutoShape 205"/>
                <p:cNvSpPr>
                  <a:spLocks noChangeArrowheads="1"/>
                </p:cNvSpPr>
                <p:nvPr/>
              </p:nvSpPr>
              <p:spPr bwMode="auto">
                <a:xfrm rot="-5400000">
                  <a:off x="2707" y="782"/>
                  <a:ext cx="320" cy="838"/>
                </a:xfrm>
                <a:prstGeom prst="cube">
                  <a:avLst>
                    <a:gd name="adj" fmla="val 34449"/>
                  </a:avLst>
                </a:prstGeom>
                <a:solidFill>
                  <a:srgbClr val="5C5C88"/>
                </a:solidFill>
                <a:ln w="12700">
                  <a:solidFill>
                    <a:srgbClr val="333399"/>
                  </a:solidFill>
                  <a:miter lim="800000"/>
                  <a:headEnd/>
                  <a:tailEnd/>
                </a:ln>
                <a:effectLst/>
              </p:spPr>
              <p:txBody>
                <a:bodyPr vert="eaVert" wrap="none" anchor="ctr"/>
                <a:lstStyle/>
                <a:p>
                  <a:pPr algn="ctr"/>
                  <a:r>
                    <a:rPr lang="en-US" altLang="zh-CN" b="1">
                      <a:solidFill>
                        <a:srgbClr val="FFFFFF"/>
                      </a:solidFill>
                      <a:effectLst>
                        <a:outerShdw blurRad="38100" dist="38100" dir="2700000" algn="tl">
                          <a:srgbClr val="000000"/>
                        </a:outerShdw>
                      </a:effectLst>
                      <a:latin typeface="Arial Narrow" charset="0"/>
                    </a:rPr>
                    <a:t>CRC</a:t>
                  </a:r>
                </a:p>
              </p:txBody>
            </p:sp>
          </p:grpSp>
          <p:sp>
            <p:nvSpPr>
              <p:cNvPr id="279758" name="AutoShape 206"/>
              <p:cNvSpPr>
                <a:spLocks noChangeArrowheads="1"/>
              </p:cNvSpPr>
              <p:nvPr/>
            </p:nvSpPr>
            <p:spPr bwMode="auto">
              <a:xfrm rot="5400000" flipH="1" flipV="1">
                <a:off x="2594" y="2216"/>
                <a:ext cx="1763" cy="282"/>
              </a:xfrm>
              <a:prstGeom prst="rightArrow">
                <a:avLst>
                  <a:gd name="adj1" fmla="val 49648"/>
                  <a:gd name="adj2" fmla="val 89377"/>
                </a:avLst>
              </a:prstGeom>
              <a:gradFill rotWithShape="0">
                <a:gsLst>
                  <a:gs pos="0">
                    <a:srgbClr val="D20091">
                      <a:gamma/>
                      <a:tint val="47451"/>
                      <a:invGamma/>
                    </a:srgbClr>
                  </a:gs>
                  <a:gs pos="100000">
                    <a:srgbClr val="D20091"/>
                  </a:gs>
                </a:gsLst>
                <a:lin ang="5400000" scaled="1"/>
              </a:gradFill>
              <a:ln w="6350">
                <a:solidFill>
                  <a:srgbClr val="800080"/>
                </a:solidFill>
                <a:miter lim="800000"/>
                <a:headEnd/>
                <a:tailEnd/>
              </a:ln>
              <a:effectLst>
                <a:outerShdw dist="45791" dir="2021404" algn="ctr" rotWithShape="0">
                  <a:srgbClr val="C0C0C0"/>
                </a:outerShdw>
              </a:effectLst>
            </p:spPr>
            <p:txBody>
              <a:bodyPr wrap="none" tIns="27432" bIns="27432" anchor="ctr"/>
              <a:lstStyle/>
              <a:p>
                <a:pPr algn="ctr">
                  <a:defRPr/>
                </a:pPr>
                <a:endParaRPr lang="zh-CN" altLang="en-US">
                  <a:ea typeface="+mn-ea"/>
                  <a:cs typeface="+mn-cs"/>
                </a:endParaRPr>
              </a:p>
            </p:txBody>
          </p:sp>
          <p:grpSp>
            <p:nvGrpSpPr>
              <p:cNvPr id="68631" name="Group 207"/>
              <p:cNvGrpSpPr>
                <a:grpSpLocks/>
              </p:cNvGrpSpPr>
              <p:nvPr/>
            </p:nvGrpSpPr>
            <p:grpSpPr bwMode="auto">
              <a:xfrm>
                <a:off x="3717" y="1457"/>
                <a:ext cx="1698" cy="385"/>
                <a:chOff x="3717" y="1457"/>
                <a:chExt cx="1698" cy="385"/>
              </a:xfrm>
            </p:grpSpPr>
            <p:sp>
              <p:nvSpPr>
                <p:cNvPr id="279760" name="AutoShape 208"/>
                <p:cNvSpPr>
                  <a:spLocks noChangeArrowheads="1"/>
                </p:cNvSpPr>
                <p:nvPr/>
              </p:nvSpPr>
              <p:spPr bwMode="auto">
                <a:xfrm>
                  <a:off x="3717" y="1457"/>
                  <a:ext cx="1698" cy="385"/>
                </a:xfrm>
                <a:prstGeom prst="roundRect">
                  <a:avLst>
                    <a:gd name="adj" fmla="val 16667"/>
                  </a:avLst>
                </a:prstGeom>
                <a:solidFill>
                  <a:srgbClr val="CACADC"/>
                </a:solidFill>
                <a:ln w="6350">
                  <a:solidFill>
                    <a:schemeClr val="tx1"/>
                  </a:solidFill>
                  <a:round/>
                  <a:headEnd/>
                  <a:tailEnd/>
                </a:ln>
                <a:effectLst>
                  <a:outerShdw dist="35921" dir="13500000" algn="ctr" rotWithShape="0">
                    <a:srgbClr val="C0C0C0"/>
                  </a:outerShdw>
                </a:effectLst>
              </p:spPr>
              <p:txBody>
                <a:bodyPr wrap="none" anchor="ctr"/>
                <a:lstStyle/>
                <a:p>
                  <a:pPr algn="ctr">
                    <a:defRPr/>
                  </a:pPr>
                  <a:endParaRPr lang="zh-CN" altLang="en-US" b="1">
                    <a:solidFill>
                      <a:srgbClr val="5A5A86"/>
                    </a:solidFill>
                    <a:latin typeface="Arial Narrow" pitchFamily="34" charset="0"/>
                    <a:ea typeface="+mn-ea"/>
                    <a:cs typeface="+mn-cs"/>
                  </a:endParaRPr>
                </a:p>
              </p:txBody>
            </p:sp>
            <p:sp>
              <p:nvSpPr>
                <p:cNvPr id="279761" name="Rectangle 209"/>
                <p:cNvSpPr>
                  <a:spLocks noChangeArrowheads="1"/>
                </p:cNvSpPr>
                <p:nvPr/>
              </p:nvSpPr>
              <p:spPr bwMode="auto">
                <a:xfrm>
                  <a:off x="4661"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FTP</a:t>
                  </a:r>
                </a:p>
              </p:txBody>
            </p:sp>
            <p:sp>
              <p:nvSpPr>
                <p:cNvPr id="279762" name="Rectangle 210"/>
                <p:cNvSpPr>
                  <a:spLocks noChangeArrowheads="1"/>
                </p:cNvSpPr>
                <p:nvPr/>
              </p:nvSpPr>
              <p:spPr bwMode="auto">
                <a:xfrm>
                  <a:off x="3885" y="1544"/>
                  <a:ext cx="572" cy="226"/>
                </a:xfrm>
                <a:prstGeom prst="rect">
                  <a:avLst/>
                </a:prstGeom>
                <a:solidFill>
                  <a:schemeClr val="bg1"/>
                </a:solidFill>
                <a:ln w="6350">
                  <a:solidFill>
                    <a:schemeClr val="tx1"/>
                  </a:solidFill>
                  <a:miter lim="800000"/>
                  <a:headEnd/>
                  <a:tailEnd/>
                </a:ln>
                <a:effectLst>
                  <a:outerShdw dist="35921" dir="2700000" algn="ctr" rotWithShape="0">
                    <a:srgbClr val="3F3F5D"/>
                  </a:outerShdw>
                </a:effectLst>
              </p:spPr>
              <p:txBody>
                <a:bodyPr wrap="none" anchor="ctr"/>
                <a:lstStyle/>
                <a:p>
                  <a:pPr algn="ctr">
                    <a:defRPr/>
                  </a:pPr>
                  <a:r>
                    <a:rPr lang="en-US" altLang="zh-CN" b="1">
                      <a:latin typeface="Arial Narrow" pitchFamily="34" charset="0"/>
                      <a:ea typeface="+mn-ea"/>
                      <a:cs typeface="+mn-cs"/>
                    </a:rPr>
                    <a:t>HTTP</a:t>
                  </a:r>
                </a:p>
              </p:txBody>
            </p:sp>
          </p:grpSp>
          <p:sp>
            <p:nvSpPr>
              <p:cNvPr id="279763" name="AutoShape 211"/>
              <p:cNvSpPr>
                <a:spLocks noChangeArrowheads="1"/>
              </p:cNvSpPr>
              <p:nvPr/>
            </p:nvSpPr>
            <p:spPr bwMode="auto">
              <a:xfrm>
                <a:off x="2478" y="3435"/>
                <a:ext cx="798" cy="250"/>
              </a:xfrm>
              <a:prstGeom prst="rightArrow">
                <a:avLst>
                  <a:gd name="adj1" fmla="val 54398"/>
                  <a:gd name="adj2" fmla="val 109193"/>
                </a:avLst>
              </a:prstGeom>
              <a:gradFill rotWithShape="0">
                <a:gsLst>
                  <a:gs pos="0">
                    <a:srgbClr val="D20091"/>
                  </a:gs>
                  <a:gs pos="100000">
                    <a:srgbClr val="D20091">
                      <a:gamma/>
                      <a:tint val="47451"/>
                      <a:invGamma/>
                    </a:srgbClr>
                  </a:gs>
                </a:gsLst>
                <a:lin ang="0" scaled="1"/>
              </a:gradFill>
              <a:ln w="6350">
                <a:solidFill>
                  <a:srgbClr val="800080"/>
                </a:solidFill>
                <a:miter lim="800000"/>
                <a:headEnd/>
                <a:tailEnd/>
              </a:ln>
              <a:effectLst>
                <a:outerShdw dist="45791" dir="3378596" algn="ctr" rotWithShape="0">
                  <a:srgbClr val="C0C0C0"/>
                </a:outerShdw>
              </a:effectLst>
            </p:spPr>
            <p:txBody>
              <a:bodyPr wrap="none" tIns="27432" bIns="27432" anchor="ctr"/>
              <a:lstStyle/>
              <a:p>
                <a:pPr algn="ctr">
                  <a:defRPr/>
                </a:pPr>
                <a:endParaRPr lang="zh-CN" altLang="en-US">
                  <a:ea typeface="+mn-ea"/>
                  <a:cs typeface="+mn-cs"/>
                </a:endParaRPr>
              </a:p>
            </p:txBody>
          </p:sp>
        </p:grpSp>
      </p:grpSp>
      <p:sp>
        <p:nvSpPr>
          <p:cNvPr id="54289" name="日期占位符 214"/>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77531D9-33A8-6D4F-BCB8-0FE80C0CC5EF}" type="datetime1">
              <a:rPr lang="zh-CN" altLang="en-US"/>
              <a:pPr eaLnBrk="1" hangingPunct="1"/>
              <a:t>2020/3/9</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up)">
                                      <p:cBhvr>
                                        <p:cTn id="12" dur="500"/>
                                        <p:tgtEl>
                                          <p:spTgt spid="1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wipe(up)">
                                      <p:cBhvr>
                                        <p:cTn id="17" dur="500"/>
                                        <p:tgtEl>
                                          <p:spTgt spid="21"/>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wipe(up)">
                                      <p:cBhvr>
                                        <p:cTn id="22" dur="500"/>
                                        <p:tgtEl>
                                          <p:spTgt spid="2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2" presetClass="entr" presetSubtype="4" fill="hold" nodeType="clickEffect">
                                  <p:stCondLst>
                                    <p:cond delay="0"/>
                                  </p:stCondLst>
                                  <p:childTnLst>
                                    <p:set>
                                      <p:cBhvr>
                                        <p:cTn id="31" dur="1" fill="hold">
                                          <p:stCondLst>
                                            <p:cond delay="0"/>
                                          </p:stCondLst>
                                        </p:cTn>
                                        <p:tgtEl>
                                          <p:spTgt spid="279687"/>
                                        </p:tgtEl>
                                        <p:attrNameLst>
                                          <p:attrName>style.visibility</p:attrName>
                                        </p:attrNameLst>
                                      </p:cBhvr>
                                      <p:to>
                                        <p:strVal val="visible"/>
                                      </p:to>
                                    </p:set>
                                    <p:animEffect transition="in" filter="wipe(down)">
                                      <p:cBhvr>
                                        <p:cTn id="32" dur="500"/>
                                        <p:tgtEl>
                                          <p:spTgt spid="279687"/>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22" presetClass="entr" presetSubtype="4" fill="hold" nodeType="clickEffect">
                                  <p:stCondLst>
                                    <p:cond delay="0"/>
                                  </p:stCondLst>
                                  <p:childTnLst>
                                    <p:set>
                                      <p:cBhvr>
                                        <p:cTn id="36" dur="1" fill="hold">
                                          <p:stCondLst>
                                            <p:cond delay="0"/>
                                          </p:stCondLst>
                                        </p:cTn>
                                        <p:tgtEl>
                                          <p:spTgt spid="279691"/>
                                        </p:tgtEl>
                                        <p:attrNameLst>
                                          <p:attrName>style.visibility</p:attrName>
                                        </p:attrNameLst>
                                      </p:cBhvr>
                                      <p:to>
                                        <p:strVal val="visible"/>
                                      </p:to>
                                    </p:set>
                                    <p:animEffect transition="in" filter="wipe(down)">
                                      <p:cBhvr>
                                        <p:cTn id="37" dur="500"/>
                                        <p:tgtEl>
                                          <p:spTgt spid="279691"/>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22" presetClass="entr" presetSubtype="4" fill="hold" nodeType="clickEffect">
                                  <p:stCondLst>
                                    <p:cond delay="0"/>
                                  </p:stCondLst>
                                  <p:childTnLst>
                                    <p:set>
                                      <p:cBhvr>
                                        <p:cTn id="41" dur="1" fill="hold">
                                          <p:stCondLst>
                                            <p:cond delay="0"/>
                                          </p:stCondLst>
                                        </p:cTn>
                                        <p:tgtEl>
                                          <p:spTgt spid="279701"/>
                                        </p:tgtEl>
                                        <p:attrNameLst>
                                          <p:attrName>style.visibility</p:attrName>
                                        </p:attrNameLst>
                                      </p:cBhvr>
                                      <p:to>
                                        <p:strVal val="visible"/>
                                      </p:to>
                                    </p:set>
                                    <p:animEffect transition="in" filter="wipe(down)">
                                      <p:cBhvr>
                                        <p:cTn id="42" dur="500"/>
                                        <p:tgtEl>
                                          <p:spTgt spid="279701"/>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2" presetClass="entr" presetSubtype="4" fill="hold" nodeType="clickEffect">
                                  <p:stCondLst>
                                    <p:cond delay="0"/>
                                  </p:stCondLst>
                                  <p:childTnLst>
                                    <p:set>
                                      <p:cBhvr>
                                        <p:cTn id="46" dur="1" fill="hold">
                                          <p:stCondLst>
                                            <p:cond delay="0"/>
                                          </p:stCondLst>
                                        </p:cTn>
                                        <p:tgtEl>
                                          <p:spTgt spid="279711"/>
                                        </p:tgtEl>
                                        <p:attrNameLst>
                                          <p:attrName>style.visibility</p:attrName>
                                        </p:attrNameLst>
                                      </p:cBhvr>
                                      <p:to>
                                        <p:strVal val="visible"/>
                                      </p:to>
                                    </p:set>
                                    <p:animEffect transition="in" filter="wipe(down)">
                                      <p:cBhvr>
                                        <p:cTn id="47" dur="500"/>
                                        <p:tgtEl>
                                          <p:spTgt spid="279711"/>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nodeType="clickEffect">
                                  <p:stCondLst>
                                    <p:cond delay="0"/>
                                  </p:stCondLst>
                                  <p:childTnLst>
                                    <p:set>
                                      <p:cBhvr>
                                        <p:cTn id="51" dur="1" fill="hold">
                                          <p:stCondLst>
                                            <p:cond delay="0"/>
                                          </p:stCondLst>
                                        </p:cTn>
                                        <p:tgtEl>
                                          <p:spTgt spid="279720"/>
                                        </p:tgtEl>
                                        <p:attrNameLst>
                                          <p:attrName>style.visibility</p:attrName>
                                        </p:attrNameLst>
                                      </p:cBhvr>
                                      <p:to>
                                        <p:strVal val="visible"/>
                                      </p:to>
                                    </p:set>
                                    <p:animEffect transition="in" filter="dissolve">
                                      <p:cBhvr>
                                        <p:cTn id="52" dur="500"/>
                                        <p:tgtEl>
                                          <p:spTgt spid="2797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页脚占位符 4"/>
          <p:cNvSpPr>
            <a:spLocks noGrp="1"/>
          </p:cNvSpPr>
          <p:nvPr>
            <p:ph type="ftr" sz="quarter" idx="11"/>
          </p:nvPr>
        </p:nvSpPr>
        <p:spPr/>
        <p:txBody>
          <a:bodyPr/>
          <a:lstStyle/>
          <a:p>
            <a:pPr>
              <a:defRPr/>
            </a:pPr>
            <a:r>
              <a:rPr lang="en-US" altLang="zh-CN"/>
              <a:t>linwei@cuc.edu.cn</a:t>
            </a:r>
          </a:p>
        </p:txBody>
      </p:sp>
      <p:sp>
        <p:nvSpPr>
          <p:cNvPr id="5529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3D5E0EB-197B-034D-AD7E-04C65793D2D0}" type="slidenum">
              <a:rPr lang="en-US" altLang="zh-CN"/>
              <a:pPr eaLnBrk="1" hangingPunct="1"/>
              <a:t>65</a:t>
            </a:fld>
            <a:endParaRPr lang="en-US" altLang="zh-CN"/>
          </a:p>
        </p:txBody>
      </p:sp>
      <p:sp>
        <p:nvSpPr>
          <p:cNvPr id="69636" name="Rectangle 2"/>
          <p:cNvSpPr>
            <a:spLocks noGrp="1" noChangeArrowheads="1"/>
          </p:cNvSpPr>
          <p:nvPr>
            <p:ph type="title"/>
          </p:nvPr>
        </p:nvSpPr>
        <p:spPr/>
        <p:txBody>
          <a:bodyPr/>
          <a:lstStyle/>
          <a:p>
            <a:pPr eaLnBrk="1" hangingPunct="1"/>
            <a:r>
              <a:rPr lang="en-US" altLang="zh-CN">
                <a:latin typeface="Arial" charset="0"/>
                <a:ea typeface="宋体" charset="0"/>
              </a:rPr>
              <a:t>Software or hardware?</a:t>
            </a:r>
          </a:p>
        </p:txBody>
      </p:sp>
      <p:sp>
        <p:nvSpPr>
          <p:cNvPr id="69637" name="Rectangle 3"/>
          <p:cNvSpPr>
            <a:spLocks noGrp="1" noChangeArrowheads="1"/>
          </p:cNvSpPr>
          <p:nvPr>
            <p:ph type="body" idx="1"/>
          </p:nvPr>
        </p:nvSpPr>
        <p:spPr>
          <a:xfrm>
            <a:off x="573088" y="1770063"/>
            <a:ext cx="7735887" cy="3967162"/>
          </a:xfrm>
        </p:spPr>
        <p:txBody>
          <a:bodyPr/>
          <a:lstStyle/>
          <a:p>
            <a:pPr eaLnBrk="1" hangingPunct="1"/>
            <a:r>
              <a:rPr lang="en-US" altLang="zh-CN">
                <a:latin typeface="Arial" charset="0"/>
                <a:ea typeface="宋体" charset="0"/>
              </a:rPr>
              <a:t>Although this section is called '</a:t>
            </a:r>
            <a:r>
              <a:rPr lang="en-US" altLang="zh-CN">
                <a:latin typeface="Times New Roman" charset="0"/>
                <a:ea typeface="宋体" charset="0"/>
              </a:rPr>
              <a:t>‘</a:t>
            </a:r>
            <a:r>
              <a:rPr lang="en-US" altLang="zh-CN">
                <a:latin typeface="Arial" charset="0"/>
                <a:ea typeface="宋体" charset="0"/>
              </a:rPr>
              <a:t>network software</a:t>
            </a:r>
            <a:r>
              <a:rPr lang="en-US" altLang="zh-CN">
                <a:latin typeface="Times New Roman" charset="0"/>
                <a:ea typeface="宋体" charset="0"/>
              </a:rPr>
              <a:t>”</a:t>
            </a:r>
            <a:r>
              <a:rPr lang="en-US" altLang="zh-CN">
                <a:latin typeface="Arial" charset="0"/>
                <a:ea typeface="宋体" charset="0"/>
              </a:rPr>
              <a:t>, it is worth pointing out that the lower layers of a protocol hierarchy are frequently implemented in hardware or firmware. Nevertheless, complex protocol algorithms are involved, even if they are embedded (in whole or in part) in hardware. </a:t>
            </a:r>
          </a:p>
        </p:txBody>
      </p:sp>
      <p:sp>
        <p:nvSpPr>
          <p:cNvPr id="5530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1A16991-8A8A-7B44-A6AB-D121337F8A6B}" type="datetime1">
              <a:rPr lang="zh-CN" altLang="en-US"/>
              <a:pPr eaLnBrk="1" hangingPunct="1"/>
              <a:t>2020/3/9</a:t>
            </a:fld>
            <a:endParaRPr lang="en-US" altLang="zh-CN"/>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页脚占位符 4"/>
          <p:cNvSpPr>
            <a:spLocks noGrp="1"/>
          </p:cNvSpPr>
          <p:nvPr>
            <p:ph type="ftr" sz="quarter" idx="11"/>
          </p:nvPr>
        </p:nvSpPr>
        <p:spPr/>
        <p:txBody>
          <a:bodyPr/>
          <a:lstStyle/>
          <a:p>
            <a:pPr>
              <a:defRPr/>
            </a:pPr>
            <a:r>
              <a:rPr lang="en-US" altLang="zh-CN"/>
              <a:t>linwei@cuc.edu.cn</a:t>
            </a:r>
          </a:p>
        </p:txBody>
      </p:sp>
      <p:sp>
        <p:nvSpPr>
          <p:cNvPr id="5632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D238523-1D3B-7447-9F67-627B35F397F7}" type="slidenum">
              <a:rPr lang="en-US" altLang="zh-CN"/>
              <a:pPr eaLnBrk="1" hangingPunct="1"/>
              <a:t>66</a:t>
            </a:fld>
            <a:endParaRPr lang="en-US" altLang="zh-CN"/>
          </a:p>
        </p:txBody>
      </p:sp>
      <p:sp>
        <p:nvSpPr>
          <p:cNvPr id="70660" name="Rectangle 2"/>
          <p:cNvSpPr>
            <a:spLocks noGrp="1" noChangeArrowheads="1"/>
          </p:cNvSpPr>
          <p:nvPr>
            <p:ph type="title"/>
          </p:nvPr>
        </p:nvSpPr>
        <p:spPr/>
        <p:txBody>
          <a:bodyPr/>
          <a:lstStyle/>
          <a:p>
            <a:pPr eaLnBrk="1" hangingPunct="1"/>
            <a:r>
              <a:rPr lang="en-US" altLang="zh-CN">
                <a:latin typeface="Arial" charset="0"/>
                <a:ea typeface="宋体" charset="0"/>
              </a:rPr>
              <a:t>Design Issues for the Layers</a:t>
            </a:r>
          </a:p>
        </p:txBody>
      </p:sp>
      <p:sp>
        <p:nvSpPr>
          <p:cNvPr id="70661" name="Rectangle 5"/>
          <p:cNvSpPr>
            <a:spLocks noChangeArrowheads="1"/>
          </p:cNvSpPr>
          <p:nvPr/>
        </p:nvSpPr>
        <p:spPr bwMode="auto">
          <a:xfrm>
            <a:off x="1455738" y="2347913"/>
            <a:ext cx="5718175" cy="30114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spcBef>
                <a:spcPct val="20000"/>
              </a:spcBef>
              <a:buClr>
                <a:schemeClr val="tx2"/>
              </a:buClr>
              <a:buSzPct val="70000"/>
              <a:buFont typeface="Wingdings" charset="0"/>
              <a:buChar char="l"/>
            </a:pPr>
            <a:r>
              <a:rPr lang="en-US" altLang="zh-CN" sz="3400"/>
              <a:t>Reliability</a:t>
            </a:r>
          </a:p>
          <a:p>
            <a:pPr marL="342900" indent="-342900">
              <a:spcBef>
                <a:spcPct val="20000"/>
              </a:spcBef>
              <a:buClr>
                <a:schemeClr val="tx2"/>
              </a:buClr>
              <a:buSzPct val="70000"/>
              <a:buFont typeface="Wingdings" charset="0"/>
              <a:buChar char="l"/>
            </a:pPr>
            <a:r>
              <a:rPr lang="en-US" altLang="zh-CN" sz="3400"/>
              <a:t>Network Evolution </a:t>
            </a:r>
          </a:p>
          <a:p>
            <a:pPr marL="342900" indent="-342900">
              <a:spcBef>
                <a:spcPct val="20000"/>
              </a:spcBef>
              <a:buClr>
                <a:schemeClr val="tx2"/>
              </a:buClr>
              <a:buSzPct val="70000"/>
              <a:buFont typeface="Wingdings" charset="0"/>
              <a:buChar char="l"/>
            </a:pPr>
            <a:r>
              <a:rPr lang="en-US" altLang="zh-CN" sz="3400"/>
              <a:t>Resource Location</a:t>
            </a:r>
          </a:p>
          <a:p>
            <a:pPr marL="342900" indent="-342900">
              <a:spcBef>
                <a:spcPct val="20000"/>
              </a:spcBef>
              <a:buClr>
                <a:schemeClr val="tx2"/>
              </a:buClr>
              <a:buSzPct val="70000"/>
              <a:buFont typeface="Wingdings" charset="0"/>
              <a:buChar char="l"/>
            </a:pPr>
            <a:r>
              <a:rPr lang="en-US" altLang="zh-CN" sz="3600"/>
              <a:t>Against Threats</a:t>
            </a:r>
            <a:endParaRPr lang="en-US" altLang="zh-CN" sz="3400"/>
          </a:p>
        </p:txBody>
      </p:sp>
      <p:sp>
        <p:nvSpPr>
          <p:cNvPr id="5632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68B3CF4-43B4-3447-A740-22E7C399321F}" type="datetime1">
              <a:rPr lang="zh-CN" altLang="en-US"/>
              <a:pPr eaLnBrk="1" hangingPunct="1"/>
              <a:t>2020/3/9</a:t>
            </a:fld>
            <a:endParaRPr lang="en-US" altLang="zh-CN"/>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页脚占位符 4"/>
          <p:cNvSpPr>
            <a:spLocks noGrp="1"/>
          </p:cNvSpPr>
          <p:nvPr>
            <p:ph type="ftr" sz="quarter" idx="11"/>
          </p:nvPr>
        </p:nvSpPr>
        <p:spPr/>
        <p:txBody>
          <a:bodyPr/>
          <a:lstStyle/>
          <a:p>
            <a:pPr>
              <a:defRPr/>
            </a:pPr>
            <a:r>
              <a:rPr lang="en-US" altLang="zh-CN"/>
              <a:t>linwei@cuc.edu.cn</a:t>
            </a:r>
          </a:p>
        </p:txBody>
      </p:sp>
      <p:sp>
        <p:nvSpPr>
          <p:cNvPr id="5837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A97C8BA-455B-AA40-891C-D0A8F54C2D5C}" type="slidenum">
              <a:rPr lang="en-US" altLang="zh-CN"/>
              <a:pPr eaLnBrk="1" hangingPunct="1"/>
              <a:t>67</a:t>
            </a:fld>
            <a:endParaRPr lang="en-US" altLang="zh-CN"/>
          </a:p>
        </p:txBody>
      </p:sp>
      <p:sp>
        <p:nvSpPr>
          <p:cNvPr id="71684" name="Rectangle 2"/>
          <p:cNvSpPr>
            <a:spLocks noGrp="1" noChangeArrowheads="1"/>
          </p:cNvSpPr>
          <p:nvPr>
            <p:ph type="title"/>
          </p:nvPr>
        </p:nvSpPr>
        <p:spPr/>
        <p:txBody>
          <a:bodyPr/>
          <a:lstStyle/>
          <a:p>
            <a:pPr eaLnBrk="1" hangingPunct="1"/>
            <a:r>
              <a:rPr lang="en-US" altLang="zh-CN">
                <a:latin typeface="Arial" charset="0"/>
                <a:ea typeface="宋体" charset="0"/>
              </a:rPr>
              <a:t>Reliability</a:t>
            </a:r>
          </a:p>
        </p:txBody>
      </p:sp>
      <p:sp>
        <p:nvSpPr>
          <p:cNvPr id="71685" name="Rectangle 3"/>
          <p:cNvSpPr>
            <a:spLocks noGrp="1" noChangeArrowheads="1"/>
          </p:cNvSpPr>
          <p:nvPr>
            <p:ph type="body" idx="1"/>
          </p:nvPr>
        </p:nvSpPr>
        <p:spPr/>
        <p:txBody>
          <a:bodyPr/>
          <a:lstStyle/>
          <a:p>
            <a:pPr eaLnBrk="1" hangingPunct="1">
              <a:lnSpc>
                <a:spcPct val="90000"/>
              </a:lnSpc>
            </a:pPr>
            <a:r>
              <a:rPr lang="en-US" altLang="zh-CN">
                <a:latin typeface="Arial" charset="0"/>
                <a:ea typeface="宋体" charset="0"/>
              </a:rPr>
              <a:t>Reliability: </a:t>
            </a:r>
            <a:r>
              <a:rPr lang="en-US" altLang="zh-CN" sz="2400">
                <a:latin typeface="Arial" charset="0"/>
                <a:ea typeface="宋体" charset="0"/>
              </a:rPr>
              <a:t>Making a network that operates correctly even though it is made up of a collection of components that are themselves unreliable.</a:t>
            </a:r>
          </a:p>
          <a:p>
            <a:pPr eaLnBrk="1" hangingPunct="1">
              <a:lnSpc>
                <a:spcPct val="90000"/>
              </a:lnSpc>
            </a:pPr>
            <a:r>
              <a:rPr lang="en-US" altLang="zh-CN">
                <a:latin typeface="Arial" charset="0"/>
                <a:ea typeface="宋体" charset="0"/>
              </a:rPr>
              <a:t>Mechanisms:</a:t>
            </a:r>
          </a:p>
          <a:p>
            <a:pPr lvl="1" eaLnBrk="1" hangingPunct="1">
              <a:lnSpc>
                <a:spcPct val="90000"/>
              </a:lnSpc>
            </a:pPr>
            <a:r>
              <a:rPr lang="en-US" altLang="zh-CN">
                <a:latin typeface="Arial" charset="0"/>
                <a:ea typeface="宋体" charset="0"/>
              </a:rPr>
              <a:t>Error detection</a:t>
            </a:r>
          </a:p>
          <a:p>
            <a:pPr lvl="2" eaLnBrk="1" hangingPunct="1">
              <a:lnSpc>
                <a:spcPct val="90000"/>
              </a:lnSpc>
            </a:pPr>
            <a:r>
              <a:rPr lang="en-US" altLang="zh-CN">
                <a:latin typeface="Arial" charset="0"/>
                <a:ea typeface="宋体" charset="0"/>
              </a:rPr>
              <a:t>Find errors in received information.</a:t>
            </a:r>
          </a:p>
          <a:p>
            <a:pPr lvl="1" eaLnBrk="1" hangingPunct="1">
              <a:lnSpc>
                <a:spcPct val="90000"/>
              </a:lnSpc>
            </a:pPr>
            <a:r>
              <a:rPr lang="en-US" altLang="zh-CN">
                <a:latin typeface="Arial" charset="0"/>
                <a:ea typeface="宋体" charset="0"/>
              </a:rPr>
              <a:t>Error correction</a:t>
            </a:r>
          </a:p>
          <a:p>
            <a:pPr lvl="2" eaLnBrk="1" hangingPunct="1">
              <a:lnSpc>
                <a:spcPct val="90000"/>
              </a:lnSpc>
            </a:pPr>
            <a:r>
              <a:rPr lang="en-US" altLang="zh-CN">
                <a:latin typeface="Arial" charset="0"/>
                <a:ea typeface="宋体" charset="0"/>
              </a:rPr>
              <a:t>Fix errors in received information.</a:t>
            </a:r>
          </a:p>
          <a:p>
            <a:pPr lvl="1" eaLnBrk="1" hangingPunct="1">
              <a:lnSpc>
                <a:spcPct val="90000"/>
              </a:lnSpc>
            </a:pPr>
            <a:r>
              <a:rPr lang="en-US" altLang="zh-CN">
                <a:latin typeface="Arial" charset="0"/>
                <a:ea typeface="宋体" charset="0"/>
              </a:rPr>
              <a:t>Routing</a:t>
            </a:r>
          </a:p>
          <a:p>
            <a:pPr lvl="2" eaLnBrk="1" hangingPunct="1">
              <a:lnSpc>
                <a:spcPct val="90000"/>
              </a:lnSpc>
            </a:pPr>
            <a:r>
              <a:rPr lang="en-US" altLang="zh-CN">
                <a:latin typeface="Arial" charset="0"/>
                <a:ea typeface="宋体" charset="0"/>
              </a:rPr>
              <a:t>Find a working path through a network.</a:t>
            </a:r>
          </a:p>
        </p:txBody>
      </p:sp>
      <p:sp>
        <p:nvSpPr>
          <p:cNvPr id="5837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EDC0583-892D-5F44-B920-0310EC02B5C7}" type="datetime1">
              <a:rPr lang="zh-CN" altLang="en-US"/>
              <a:pPr eaLnBrk="1" hangingPunct="1"/>
              <a:t>2020/3/9</a:t>
            </a:fld>
            <a:endParaRPr lang="en-US" altLang="zh-CN"/>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zh-CN" sz="4000">
                <a:latin typeface="Arial" charset="0"/>
                <a:ea typeface="宋体" charset="0"/>
              </a:rPr>
              <a:t>Network Evolution issue</a:t>
            </a:r>
            <a:endParaRPr lang="en-US" altLang="zh-CN">
              <a:latin typeface="Arial" charset="0"/>
              <a:ea typeface="宋体" charset="0"/>
            </a:endParaRPr>
          </a:p>
        </p:txBody>
      </p:sp>
      <p:sp>
        <p:nvSpPr>
          <p:cNvPr id="72707" name="Content Placeholder 2"/>
          <p:cNvSpPr>
            <a:spLocks noGrp="1"/>
          </p:cNvSpPr>
          <p:nvPr>
            <p:ph idx="1"/>
          </p:nvPr>
        </p:nvSpPr>
        <p:spPr/>
        <p:txBody>
          <a:bodyPr/>
          <a:lstStyle/>
          <a:p>
            <a:r>
              <a:rPr lang="en-US" altLang="zh-CN" sz="2800">
                <a:latin typeface="Arial" charset="0"/>
                <a:ea typeface="宋体" charset="0"/>
              </a:rPr>
              <a:t>Protocol Layering</a:t>
            </a:r>
          </a:p>
          <a:p>
            <a:pPr lvl="1"/>
            <a:r>
              <a:rPr lang="en-US" altLang="zh-CN" sz="2400">
                <a:latin typeface="Arial" charset="0"/>
                <a:ea typeface="宋体" charset="0"/>
              </a:rPr>
              <a:t>Support change 	</a:t>
            </a:r>
          </a:p>
          <a:p>
            <a:r>
              <a:rPr lang="en-US" altLang="zh-CN" sz="2800">
                <a:latin typeface="Arial" charset="0"/>
                <a:ea typeface="宋体" charset="0"/>
              </a:rPr>
              <a:t>Addressing or Naming</a:t>
            </a:r>
          </a:p>
          <a:p>
            <a:pPr lvl="1"/>
            <a:r>
              <a:rPr lang="en-US" altLang="zh-CN" sz="2400">
                <a:latin typeface="Arial" charset="0"/>
                <a:ea typeface="宋体" charset="0"/>
              </a:rPr>
              <a:t>Every layer needs  a mechanism for identifying senders and receivers.</a:t>
            </a:r>
          </a:p>
          <a:p>
            <a:r>
              <a:rPr lang="en-US" altLang="zh-CN" sz="2800">
                <a:latin typeface="Arial" charset="0"/>
                <a:ea typeface="宋体" charset="0"/>
              </a:rPr>
              <a:t>Internetworking</a:t>
            </a:r>
          </a:p>
          <a:p>
            <a:pPr lvl="1"/>
            <a:r>
              <a:rPr lang="en-US" altLang="zh-CN" sz="2400">
                <a:latin typeface="Arial" charset="0"/>
                <a:ea typeface="宋体" charset="0"/>
              </a:rPr>
              <a:t>Different network technologies often have different limitations.</a:t>
            </a:r>
          </a:p>
          <a:p>
            <a:r>
              <a:rPr lang="en-US" altLang="zh-CN" sz="2800">
                <a:latin typeface="Arial" charset="0"/>
                <a:ea typeface="宋体" charset="0"/>
              </a:rPr>
              <a:t>Scalable</a:t>
            </a:r>
          </a:p>
          <a:p>
            <a:pPr lvl="1"/>
            <a:r>
              <a:rPr lang="en-US" altLang="zh-CN" sz="2400">
                <a:latin typeface="Arial" charset="0"/>
                <a:ea typeface="宋体" charset="0"/>
              </a:rPr>
              <a:t>Design work well when the network gets large</a:t>
            </a:r>
          </a:p>
          <a:p>
            <a:pPr lvl="1"/>
            <a:endParaRPr lang="en-US" altLang="zh-CN">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71FE37B-9573-4448-A0B8-11D93FA6956F}"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116ACF9-E788-F844-BB24-A6001FAD9CD1}" type="slidenum">
              <a:rPr lang="en-US" altLang="zh-CN"/>
              <a:pPr eaLnBrk="1" hangingPunct="1"/>
              <a:t>68</a:t>
            </a:fld>
            <a:endParaRPr lang="en-US" altLang="zh-CN"/>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zh-CN" sz="4000">
                <a:latin typeface="Arial" charset="0"/>
                <a:ea typeface="宋体" charset="0"/>
              </a:rPr>
              <a:t>Resource Location</a:t>
            </a:r>
            <a:endParaRPr lang="en-US" altLang="zh-CN">
              <a:latin typeface="Arial" charset="0"/>
              <a:ea typeface="宋体" charset="0"/>
            </a:endParaRPr>
          </a:p>
        </p:txBody>
      </p:sp>
      <p:sp>
        <p:nvSpPr>
          <p:cNvPr id="73731" name="Content Placeholder 2"/>
          <p:cNvSpPr>
            <a:spLocks noGrp="1"/>
          </p:cNvSpPr>
          <p:nvPr>
            <p:ph idx="1"/>
          </p:nvPr>
        </p:nvSpPr>
        <p:spPr/>
        <p:txBody>
          <a:bodyPr/>
          <a:lstStyle/>
          <a:p>
            <a:r>
              <a:rPr lang="en-US" altLang="zh-CN" sz="2800" dirty="0">
                <a:latin typeface="Arial" charset="0"/>
                <a:ea typeface="宋体" charset="0"/>
              </a:rPr>
              <a:t>Networks provide a service to hosts from their underlying resource, such as the capacity of transmission lines.</a:t>
            </a:r>
          </a:p>
          <a:p>
            <a:pPr lvl="1"/>
            <a:r>
              <a:rPr lang="en-US" altLang="zh-CN" sz="2400" dirty="0">
                <a:latin typeface="Arial" charset="0"/>
                <a:ea typeface="宋体" charset="0"/>
              </a:rPr>
              <a:t>Statistical multiplexing</a:t>
            </a:r>
          </a:p>
          <a:p>
            <a:pPr lvl="3"/>
            <a:r>
              <a:rPr lang="en-US" altLang="zh-CN" sz="1600" dirty="0">
                <a:latin typeface="Arial" charset="0"/>
                <a:ea typeface="宋体" charset="0"/>
              </a:rPr>
              <a:t>Share network bandwidth dynamically</a:t>
            </a:r>
          </a:p>
          <a:p>
            <a:pPr lvl="1"/>
            <a:r>
              <a:rPr lang="en-US" altLang="zh-CN" sz="2400" dirty="0">
                <a:latin typeface="Arial" charset="0"/>
                <a:ea typeface="宋体" charset="0"/>
              </a:rPr>
              <a:t>Flow control</a:t>
            </a:r>
          </a:p>
          <a:p>
            <a:pPr lvl="2"/>
            <a:r>
              <a:rPr lang="en-US" altLang="zh-CN" sz="1800" dirty="0">
                <a:latin typeface="Arial" charset="0"/>
                <a:ea typeface="宋体" charset="0"/>
              </a:rPr>
              <a:t>Keep a fast sender from swamping a slow receiver with data.</a:t>
            </a:r>
          </a:p>
          <a:p>
            <a:pPr lvl="1"/>
            <a:r>
              <a:rPr lang="en-US" altLang="zh-CN" sz="2400" dirty="0">
                <a:latin typeface="Arial" charset="0"/>
                <a:ea typeface="宋体" charset="0"/>
              </a:rPr>
              <a:t>Congestion</a:t>
            </a:r>
          </a:p>
          <a:p>
            <a:pPr lvl="2"/>
            <a:r>
              <a:rPr lang="en-US" altLang="zh-CN" sz="1800" dirty="0">
                <a:latin typeface="Arial" charset="0"/>
                <a:ea typeface="宋体" charset="0"/>
              </a:rPr>
              <a:t>Network overloading</a:t>
            </a:r>
          </a:p>
          <a:p>
            <a:pPr lvl="1"/>
            <a:r>
              <a:rPr lang="en-US" altLang="zh-CN" sz="2400" dirty="0">
                <a:latin typeface="Arial" charset="0"/>
                <a:ea typeface="宋体" charset="0"/>
              </a:rPr>
              <a:t>Quality of Service</a:t>
            </a:r>
          </a:p>
          <a:p>
            <a:pPr lvl="2"/>
            <a:r>
              <a:rPr lang="en-US" altLang="zh-CN" sz="1800" dirty="0">
                <a:latin typeface="Arial" charset="0"/>
                <a:ea typeface="宋体" charset="0"/>
              </a:rPr>
              <a:t>Differential service for real-time delivery and other.</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B0C7266-C81A-D44D-AD52-7E2BC1331693}"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6CA979A-05DC-B647-9DA3-B0D448B64394}" type="slidenum">
              <a:rPr lang="en-US" altLang="zh-CN"/>
              <a:pPr eaLnBrk="1" hangingPunct="1"/>
              <a:t>69</a:t>
            </a:fld>
            <a:endParaRPr lang="en-US" altLang="zh-CN"/>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页脚占位符 4"/>
          <p:cNvSpPr>
            <a:spLocks noGrp="1"/>
          </p:cNvSpPr>
          <p:nvPr>
            <p:ph type="ftr" sz="quarter" idx="11"/>
          </p:nvPr>
        </p:nvSpPr>
        <p:spPr/>
        <p:txBody>
          <a:bodyPr/>
          <a:lstStyle/>
          <a:p>
            <a:pPr>
              <a:defRPr/>
            </a:pPr>
            <a:r>
              <a:rPr lang="en-US" altLang="zh-CN"/>
              <a:t>linwei@cuc.edu.cn</a:t>
            </a:r>
          </a:p>
        </p:txBody>
      </p:sp>
      <p:sp>
        <p:nvSpPr>
          <p:cNvPr id="1229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5C43948-4C38-4941-B1EF-12B84F49FDA4}" type="slidenum">
              <a:rPr lang="en-US" altLang="zh-CN"/>
              <a:pPr eaLnBrk="1" hangingPunct="1"/>
              <a:t>7</a:t>
            </a:fld>
            <a:endParaRPr lang="en-US" altLang="zh-CN"/>
          </a:p>
        </p:txBody>
      </p:sp>
      <p:sp>
        <p:nvSpPr>
          <p:cNvPr id="10244" name="Rectangle 2"/>
          <p:cNvSpPr>
            <a:spLocks noGrp="1" noChangeArrowheads="1"/>
          </p:cNvSpPr>
          <p:nvPr>
            <p:ph type="title"/>
          </p:nvPr>
        </p:nvSpPr>
        <p:spPr>
          <a:xfrm>
            <a:off x="188913" y="403225"/>
            <a:ext cx="7934325" cy="919163"/>
          </a:xfrm>
        </p:spPr>
        <p:txBody>
          <a:bodyPr/>
          <a:lstStyle/>
          <a:p>
            <a:pPr eaLnBrk="1" hangingPunct="1"/>
            <a:r>
              <a:rPr lang="en-US" altLang="zh-CN">
                <a:latin typeface="Arial" charset="0"/>
                <a:ea typeface="宋体" charset="0"/>
              </a:rPr>
              <a:t>1.1 Uses of Computer Networks</a:t>
            </a:r>
          </a:p>
        </p:txBody>
      </p:sp>
      <p:sp>
        <p:nvSpPr>
          <p:cNvPr id="10245" name="Rectangle 3"/>
          <p:cNvSpPr>
            <a:spLocks noGrp="1" noChangeArrowheads="1"/>
          </p:cNvSpPr>
          <p:nvPr>
            <p:ph type="body" idx="1"/>
          </p:nvPr>
        </p:nvSpPr>
        <p:spPr>
          <a:xfrm>
            <a:off x="1641475" y="1730375"/>
            <a:ext cx="5673725" cy="3170238"/>
          </a:xfrm>
        </p:spPr>
        <p:txBody>
          <a:bodyPr/>
          <a:lstStyle/>
          <a:p>
            <a:pPr lvl="1" eaLnBrk="1" hangingPunct="1">
              <a:buFontTx/>
              <a:buChar char="•"/>
            </a:pPr>
            <a:r>
              <a:rPr lang="en-US" altLang="zh-CN" sz="3000">
                <a:latin typeface="Arial" charset="0"/>
                <a:ea typeface="宋体" charset="0"/>
              </a:rPr>
              <a:t>Business Applications</a:t>
            </a:r>
          </a:p>
          <a:p>
            <a:pPr lvl="1" eaLnBrk="1" hangingPunct="1">
              <a:buFontTx/>
              <a:buChar char="•"/>
            </a:pPr>
            <a:r>
              <a:rPr lang="en-US" altLang="zh-CN" sz="3000">
                <a:latin typeface="Arial" charset="0"/>
                <a:ea typeface="宋体" charset="0"/>
              </a:rPr>
              <a:t>Home Applications</a:t>
            </a:r>
          </a:p>
          <a:p>
            <a:pPr lvl="1" eaLnBrk="1" hangingPunct="1">
              <a:buFontTx/>
              <a:buChar char="•"/>
            </a:pPr>
            <a:r>
              <a:rPr lang="en-US" altLang="zh-CN" sz="3000">
                <a:latin typeface="Arial" charset="0"/>
                <a:ea typeface="宋体" charset="0"/>
              </a:rPr>
              <a:t>Mobile Users</a:t>
            </a:r>
          </a:p>
          <a:p>
            <a:pPr lvl="1" eaLnBrk="1" hangingPunct="1">
              <a:buFontTx/>
              <a:buChar char="•"/>
            </a:pPr>
            <a:r>
              <a:rPr lang="en-US" altLang="zh-CN" sz="3000">
                <a:latin typeface="Arial" charset="0"/>
                <a:ea typeface="宋体" charset="0"/>
              </a:rPr>
              <a:t>Social Issues</a:t>
            </a:r>
          </a:p>
          <a:p>
            <a:pPr lvl="1" eaLnBrk="1" hangingPunct="1">
              <a:buFontTx/>
              <a:buChar char="•"/>
            </a:pPr>
            <a:endParaRPr lang="zh-CN" altLang="en-US" sz="3000">
              <a:latin typeface="Arial" charset="0"/>
              <a:ea typeface="宋体" charset="0"/>
            </a:endParaRPr>
          </a:p>
        </p:txBody>
      </p:sp>
      <p:sp>
        <p:nvSpPr>
          <p:cNvPr id="1229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FCC148F-9569-F84E-899E-BF2FDFB261F3}" type="datetime1">
              <a:rPr lang="zh-CN" altLang="en-US"/>
              <a:pPr eaLnBrk="1" hangingPunct="1"/>
              <a:t>2020/3/9</a:t>
            </a:fld>
            <a:endParaRPr lang="en-US" altLang="zh-CN"/>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zh-CN">
                <a:latin typeface="Arial" charset="0"/>
                <a:ea typeface="宋体" charset="0"/>
              </a:rPr>
              <a:t>Against Threats</a:t>
            </a:r>
          </a:p>
        </p:txBody>
      </p:sp>
      <p:sp>
        <p:nvSpPr>
          <p:cNvPr id="74755" name="Content Placeholder 2"/>
          <p:cNvSpPr>
            <a:spLocks noGrp="1"/>
          </p:cNvSpPr>
          <p:nvPr>
            <p:ph idx="1"/>
          </p:nvPr>
        </p:nvSpPr>
        <p:spPr/>
        <p:txBody>
          <a:bodyPr/>
          <a:lstStyle/>
          <a:p>
            <a:r>
              <a:rPr lang="en-US" altLang="zh-CN" dirty="0">
                <a:latin typeface="Arial" charset="0"/>
                <a:ea typeface="宋体" charset="0"/>
              </a:rPr>
              <a:t>Confidentiality</a:t>
            </a:r>
          </a:p>
          <a:p>
            <a:pPr lvl="1"/>
            <a:r>
              <a:rPr lang="en-US" altLang="zh-CN" dirty="0">
                <a:latin typeface="Arial" charset="0"/>
                <a:ea typeface="宋体" charset="0"/>
              </a:rPr>
              <a:t>Against eavesdropping</a:t>
            </a:r>
          </a:p>
          <a:p>
            <a:r>
              <a:rPr lang="en-US" altLang="zh-CN" dirty="0">
                <a:latin typeface="Arial" charset="0"/>
                <a:ea typeface="宋体" charset="0"/>
              </a:rPr>
              <a:t>Authentication</a:t>
            </a:r>
          </a:p>
          <a:p>
            <a:pPr lvl="1"/>
            <a:r>
              <a:rPr lang="en-US" altLang="zh-CN" dirty="0">
                <a:latin typeface="Arial" charset="0"/>
                <a:ea typeface="宋体" charset="0"/>
              </a:rPr>
              <a:t>Prevent impersonation</a:t>
            </a:r>
          </a:p>
          <a:p>
            <a:r>
              <a:rPr lang="en-US" altLang="zh-CN" dirty="0">
                <a:latin typeface="Arial" charset="0"/>
                <a:ea typeface="宋体" charset="0"/>
              </a:rPr>
              <a:t>Integrity</a:t>
            </a:r>
          </a:p>
          <a:p>
            <a:pPr lvl="1"/>
            <a:r>
              <a:rPr lang="en-US" altLang="zh-CN" dirty="0">
                <a:latin typeface="Arial" charset="0"/>
                <a:ea typeface="宋体" charset="0"/>
              </a:rPr>
              <a:t>Prevent surreptitious changes to messages</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64F3331-6090-EC4C-BBEE-E279C79F0E33}"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1394E61-992B-F540-B22E-150A647F11D6}" type="slidenum">
              <a:rPr lang="en-US" altLang="zh-CN"/>
              <a:pPr eaLnBrk="1" hangingPunct="1"/>
              <a:t>70</a:t>
            </a:fld>
            <a:endParaRPr lang="en-US" altLang="zh-CN"/>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页脚占位符 4"/>
          <p:cNvSpPr>
            <a:spLocks noGrp="1"/>
          </p:cNvSpPr>
          <p:nvPr>
            <p:ph type="ftr" sz="quarter" idx="11"/>
          </p:nvPr>
        </p:nvSpPr>
        <p:spPr/>
        <p:txBody>
          <a:bodyPr/>
          <a:lstStyle/>
          <a:p>
            <a:pPr>
              <a:defRPr/>
            </a:pPr>
            <a:r>
              <a:rPr lang="en-US" altLang="zh-CN"/>
              <a:t>linwei@cuc.edu.cn</a:t>
            </a:r>
          </a:p>
        </p:txBody>
      </p:sp>
      <p:sp>
        <p:nvSpPr>
          <p:cNvPr id="6246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F691985-7AF5-D84A-A2E6-C052BA7D2661}" type="slidenum">
              <a:rPr lang="en-US" altLang="zh-CN"/>
              <a:pPr eaLnBrk="1" hangingPunct="1"/>
              <a:t>71</a:t>
            </a:fld>
            <a:endParaRPr lang="en-US" altLang="zh-CN"/>
          </a:p>
        </p:txBody>
      </p:sp>
      <p:sp>
        <p:nvSpPr>
          <p:cNvPr id="75780" name="Rectangle 2"/>
          <p:cNvSpPr>
            <a:spLocks noGrp="1" noChangeArrowheads="1"/>
          </p:cNvSpPr>
          <p:nvPr>
            <p:ph type="title"/>
          </p:nvPr>
        </p:nvSpPr>
        <p:spPr/>
        <p:txBody>
          <a:bodyPr/>
          <a:lstStyle/>
          <a:p>
            <a:pPr eaLnBrk="1" hangingPunct="1"/>
            <a:r>
              <a:rPr lang="en-US" altLang="zh-CN" sz="3000">
                <a:latin typeface="Arial" charset="0"/>
                <a:ea typeface="宋体" charset="0"/>
              </a:rPr>
              <a:t>Connection-Oriented vs. Connectionless Services</a:t>
            </a:r>
            <a:endParaRPr lang="zh-CN" altLang="en-US" sz="3000">
              <a:latin typeface="Arial" charset="0"/>
              <a:ea typeface="宋体" charset="0"/>
            </a:endParaRPr>
          </a:p>
        </p:txBody>
      </p:sp>
      <p:sp>
        <p:nvSpPr>
          <p:cNvPr id="75781" name="Rectangle 3"/>
          <p:cNvSpPr>
            <a:spLocks noGrp="1" noChangeArrowheads="1"/>
          </p:cNvSpPr>
          <p:nvPr>
            <p:ph type="body" idx="1"/>
          </p:nvPr>
        </p:nvSpPr>
        <p:spPr/>
        <p:txBody>
          <a:bodyPr/>
          <a:lstStyle/>
          <a:p>
            <a:pPr eaLnBrk="1" hangingPunct="1"/>
            <a:r>
              <a:rPr lang="en-US" altLang="zh-CN">
                <a:latin typeface="Arial" charset="0"/>
                <a:ea typeface="宋体" charset="0"/>
              </a:rPr>
              <a:t>Layers can offer two different types of service to the layers above them:</a:t>
            </a:r>
          </a:p>
          <a:p>
            <a:pPr lvl="1" eaLnBrk="1" hangingPunct="1"/>
            <a:r>
              <a:rPr lang="en-US" altLang="zh-CN">
                <a:latin typeface="Arial" charset="0"/>
                <a:ea typeface="宋体" charset="0"/>
              </a:rPr>
              <a:t>Connection-oriented</a:t>
            </a:r>
          </a:p>
          <a:p>
            <a:pPr lvl="1" eaLnBrk="1" hangingPunct="1"/>
            <a:r>
              <a:rPr lang="en-US" altLang="zh-CN">
                <a:latin typeface="Arial" charset="0"/>
                <a:ea typeface="宋体" charset="0"/>
              </a:rPr>
              <a:t>Connectionless</a:t>
            </a:r>
          </a:p>
        </p:txBody>
      </p:sp>
      <p:sp>
        <p:nvSpPr>
          <p:cNvPr id="6247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C895095-9EC5-1B4D-A116-600B3CA3D9D7}" type="datetime1">
              <a:rPr lang="zh-CN" altLang="en-US"/>
              <a:pPr eaLnBrk="1" hangingPunct="1"/>
              <a:t>2020/3/9</a:t>
            </a:fld>
            <a:endParaRPr lang="en-US" altLang="zh-CN"/>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页脚占位符 4"/>
          <p:cNvSpPr>
            <a:spLocks noGrp="1"/>
          </p:cNvSpPr>
          <p:nvPr>
            <p:ph type="ftr" sz="quarter" idx="11"/>
          </p:nvPr>
        </p:nvSpPr>
        <p:spPr/>
        <p:txBody>
          <a:bodyPr/>
          <a:lstStyle/>
          <a:p>
            <a:pPr>
              <a:defRPr/>
            </a:pPr>
            <a:r>
              <a:rPr lang="en-US" altLang="zh-CN"/>
              <a:t>linwei@cuc.edu.cn</a:t>
            </a:r>
          </a:p>
        </p:txBody>
      </p:sp>
      <p:sp>
        <p:nvSpPr>
          <p:cNvPr id="6349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48BB7DA-C5AF-3E4C-8CBB-01637EBB8165}" type="slidenum">
              <a:rPr lang="en-US" altLang="zh-CN"/>
              <a:pPr eaLnBrk="1" hangingPunct="1"/>
              <a:t>72</a:t>
            </a:fld>
            <a:endParaRPr lang="en-US" altLang="zh-CN"/>
          </a:p>
        </p:txBody>
      </p:sp>
      <p:sp>
        <p:nvSpPr>
          <p:cNvPr id="76804" name="Rectangle 4"/>
          <p:cNvSpPr>
            <a:spLocks noGrp="1" noChangeArrowheads="1"/>
          </p:cNvSpPr>
          <p:nvPr>
            <p:ph type="title"/>
          </p:nvPr>
        </p:nvSpPr>
        <p:spPr/>
        <p:txBody>
          <a:bodyPr/>
          <a:lstStyle/>
          <a:p>
            <a:pPr eaLnBrk="1" hangingPunct="1"/>
            <a:r>
              <a:rPr lang="en-US" altLang="zh-CN" b="0">
                <a:latin typeface="Arial" charset="0"/>
                <a:ea typeface="宋体" charset="0"/>
              </a:rPr>
              <a:t>Connection-oriented service</a:t>
            </a:r>
            <a:endParaRPr lang="zh-CN" altLang="en-US" b="0">
              <a:latin typeface="Arial" charset="0"/>
              <a:ea typeface="宋体" charset="0"/>
            </a:endParaRPr>
          </a:p>
        </p:txBody>
      </p:sp>
      <p:sp>
        <p:nvSpPr>
          <p:cNvPr id="76805" name="Rectangle 5"/>
          <p:cNvSpPr>
            <a:spLocks noGrp="1" noChangeArrowheads="1"/>
          </p:cNvSpPr>
          <p:nvPr>
            <p:ph type="body" idx="1"/>
          </p:nvPr>
        </p:nvSpPr>
        <p:spPr/>
        <p:txBody>
          <a:bodyPr/>
          <a:lstStyle/>
          <a:p>
            <a:pPr eaLnBrk="1" hangingPunct="1"/>
            <a:r>
              <a:rPr lang="en-US" altLang="zh-CN" sz="3100" dirty="0">
                <a:latin typeface="Arial" charset="0"/>
                <a:ea typeface="宋体" charset="0"/>
              </a:rPr>
              <a:t>Like the telephone</a:t>
            </a:r>
            <a:r>
              <a:rPr lang="en-US" altLang="zh-CN" sz="3500" dirty="0">
                <a:latin typeface="Arial" charset="0"/>
                <a:ea typeface="宋体" charset="0"/>
              </a:rPr>
              <a:t> </a:t>
            </a:r>
            <a:r>
              <a:rPr lang="en-US" altLang="zh-CN" sz="3100" dirty="0">
                <a:latin typeface="Arial" charset="0"/>
                <a:ea typeface="宋体" charset="0"/>
              </a:rPr>
              <a:t>system.  The system establishes a connection, uses it, and closes it.  </a:t>
            </a:r>
          </a:p>
          <a:p>
            <a:pPr eaLnBrk="1" hangingPunct="1"/>
            <a:r>
              <a:rPr lang="en-US" altLang="zh-CN" sz="3100" dirty="0">
                <a:latin typeface="Arial" charset="0"/>
                <a:ea typeface="宋体" charset="0"/>
              </a:rPr>
              <a:t>Acts like a tube(</a:t>
            </a:r>
            <a:r>
              <a:rPr lang="en-US" altLang="zh-CN" sz="3100" b="1" dirty="0">
                <a:latin typeface="Arial" charset="0"/>
                <a:ea typeface="宋体" charset="0"/>
              </a:rPr>
              <a:t>Circuit</a:t>
            </a:r>
            <a:r>
              <a:rPr lang="en-US" altLang="zh-CN" sz="3100" dirty="0">
                <a:latin typeface="Arial" charset="0"/>
                <a:ea typeface="宋体" charset="0"/>
              </a:rPr>
              <a:t>).  Data comes out the other end in the same order as it goes in.</a:t>
            </a:r>
          </a:p>
          <a:p>
            <a:pPr lvl="2" eaLnBrk="1" hangingPunct="1"/>
            <a:r>
              <a:rPr lang="en-US" altLang="zh-CN" sz="2500" dirty="0">
                <a:latin typeface="Arial" charset="0"/>
                <a:ea typeface="宋体" charset="0"/>
              </a:rPr>
              <a:t>Connection Setup (negotiation)</a:t>
            </a:r>
          </a:p>
          <a:p>
            <a:pPr lvl="2" eaLnBrk="1" hangingPunct="1"/>
            <a:r>
              <a:rPr lang="en-US" altLang="zh-CN" sz="2500" dirty="0">
                <a:latin typeface="Arial" charset="0"/>
                <a:ea typeface="宋体" charset="0"/>
              </a:rPr>
              <a:t>Data Transfer</a:t>
            </a:r>
          </a:p>
          <a:p>
            <a:pPr lvl="2" eaLnBrk="1" hangingPunct="1"/>
            <a:r>
              <a:rPr lang="en-US" altLang="zh-CN" sz="2500" dirty="0">
                <a:latin typeface="Arial" charset="0"/>
                <a:ea typeface="宋体" charset="0"/>
              </a:rPr>
              <a:t>Connection Termination</a:t>
            </a:r>
            <a:endParaRPr lang="en-US" altLang="zh-CN" sz="2500" b="1" dirty="0">
              <a:latin typeface="Arial" charset="0"/>
              <a:ea typeface="宋体" charset="0"/>
            </a:endParaRPr>
          </a:p>
          <a:p>
            <a:pPr eaLnBrk="1" hangingPunct="1"/>
            <a:endParaRPr lang="zh-CN" altLang="en-US" dirty="0">
              <a:latin typeface="Arial" charset="0"/>
              <a:ea typeface="宋体" charset="0"/>
            </a:endParaRPr>
          </a:p>
        </p:txBody>
      </p:sp>
      <p:sp>
        <p:nvSpPr>
          <p:cNvPr id="6349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13270BD-8171-E34D-88A9-BFA5A4D057B9}" type="datetime1">
              <a:rPr lang="zh-CN" altLang="en-US"/>
              <a:pPr eaLnBrk="1" hangingPunct="1"/>
              <a:t>2020/3/9</a:t>
            </a:fld>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页脚占位符 4"/>
          <p:cNvSpPr>
            <a:spLocks noGrp="1"/>
          </p:cNvSpPr>
          <p:nvPr>
            <p:ph type="ftr" sz="quarter" idx="11"/>
          </p:nvPr>
        </p:nvSpPr>
        <p:spPr/>
        <p:txBody>
          <a:bodyPr/>
          <a:lstStyle/>
          <a:p>
            <a:pPr>
              <a:defRPr/>
            </a:pPr>
            <a:r>
              <a:rPr lang="en-US" altLang="zh-CN"/>
              <a:t>linwei@cuc.edu.cn</a:t>
            </a:r>
          </a:p>
        </p:txBody>
      </p:sp>
      <p:sp>
        <p:nvSpPr>
          <p:cNvPr id="6451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C117188-ED46-BA49-96C5-39CEBDEA33A4}" type="slidenum">
              <a:rPr lang="en-US" altLang="zh-CN"/>
              <a:pPr eaLnBrk="1" hangingPunct="1"/>
              <a:t>73</a:t>
            </a:fld>
            <a:endParaRPr lang="en-US" altLang="zh-CN"/>
          </a:p>
        </p:txBody>
      </p:sp>
      <p:sp>
        <p:nvSpPr>
          <p:cNvPr id="77828" name="Rectangle 2"/>
          <p:cNvSpPr>
            <a:spLocks noGrp="1" noChangeArrowheads="1"/>
          </p:cNvSpPr>
          <p:nvPr>
            <p:ph type="title"/>
          </p:nvPr>
        </p:nvSpPr>
        <p:spPr/>
        <p:txBody>
          <a:bodyPr/>
          <a:lstStyle/>
          <a:p>
            <a:pPr eaLnBrk="1" hangingPunct="1"/>
            <a:r>
              <a:rPr lang="en-US" altLang="zh-CN" b="0">
                <a:latin typeface="Arial" charset="0"/>
                <a:ea typeface="宋体" charset="0"/>
              </a:rPr>
              <a:t>Connectionless service</a:t>
            </a:r>
            <a:endParaRPr lang="zh-CN" altLang="en-US" b="0">
              <a:latin typeface="Arial" charset="0"/>
              <a:ea typeface="宋体" charset="0"/>
            </a:endParaRPr>
          </a:p>
        </p:txBody>
      </p:sp>
      <p:sp>
        <p:nvSpPr>
          <p:cNvPr id="71685" name="Rectangle 3"/>
          <p:cNvSpPr>
            <a:spLocks noGrp="1" noChangeArrowheads="1"/>
          </p:cNvSpPr>
          <p:nvPr>
            <p:ph type="body" idx="1"/>
          </p:nvPr>
        </p:nvSpPr>
        <p:spPr/>
        <p:txBody>
          <a:bodyPr/>
          <a:lstStyle/>
          <a:p>
            <a:pPr eaLnBrk="1" hangingPunct="1"/>
            <a:r>
              <a:rPr lang="en-US" altLang="zh-CN" sz="2800" dirty="0">
                <a:latin typeface="Arial" charset="0"/>
                <a:ea typeface="宋体" charset="0"/>
              </a:rPr>
              <a:t>Like the postal</a:t>
            </a:r>
            <a:r>
              <a:rPr lang="en-US" altLang="zh-CN" sz="3200" dirty="0">
                <a:latin typeface="Arial" charset="0"/>
                <a:ea typeface="宋体" charset="0"/>
              </a:rPr>
              <a:t> </a:t>
            </a:r>
            <a:r>
              <a:rPr lang="en-US" altLang="zh-CN" sz="2800" dirty="0">
                <a:latin typeface="Arial" charset="0"/>
                <a:ea typeface="宋体" charset="0"/>
              </a:rPr>
              <a:t>system.  Each message carries the full destination address and each one is routed through the intermediate nodes inside the system independent of all the subsequent messages. </a:t>
            </a:r>
          </a:p>
          <a:p>
            <a:pPr marL="342900" lvl="1" indent="-342900" eaLnBrk="1" hangingPunct="1">
              <a:buClr>
                <a:schemeClr val="tx2"/>
              </a:buClr>
            </a:pPr>
            <a:r>
              <a:rPr lang="en-US" altLang="zh-CN" sz="2800" dirty="0">
                <a:latin typeface="Arial" charset="0"/>
                <a:ea typeface="宋体" charset="0"/>
              </a:rPr>
              <a:t>It is possible that the first one sent can be delayed so that the subsequent messages arrive first.</a:t>
            </a:r>
          </a:p>
          <a:p>
            <a:pPr marL="638175" lvl="2" indent="-342900" eaLnBrk="1" hangingPunct="1"/>
            <a:r>
              <a:rPr lang="en-US" altLang="zh-CN" sz="2100" dirty="0">
                <a:latin typeface="Arial" charset="0"/>
                <a:ea typeface="宋体" charset="0"/>
              </a:rPr>
              <a:t>Message has a name: a </a:t>
            </a:r>
            <a:r>
              <a:rPr lang="en-US" altLang="zh-CN" sz="2100" dirty="0">
                <a:solidFill>
                  <a:srgbClr val="FF0000"/>
                </a:solidFill>
                <a:latin typeface="Arial" charset="0"/>
                <a:ea typeface="宋体" charset="0"/>
              </a:rPr>
              <a:t>packet</a:t>
            </a:r>
            <a:r>
              <a:rPr lang="en-US" altLang="zh-CN" sz="2100" dirty="0">
                <a:latin typeface="Arial" charset="0"/>
                <a:ea typeface="宋体" charset="0"/>
              </a:rPr>
              <a:t> in network layer</a:t>
            </a:r>
          </a:p>
          <a:p>
            <a:pPr marL="638175" lvl="2" indent="-342900" eaLnBrk="1" hangingPunct="1"/>
            <a:r>
              <a:rPr lang="en-US" altLang="zh-CN" sz="2100" dirty="0">
                <a:latin typeface="Arial" charset="0"/>
                <a:ea typeface="宋体" charset="0"/>
              </a:rPr>
              <a:t>Store-and-forward switching vs. cut-through switching.</a:t>
            </a:r>
          </a:p>
          <a:p>
            <a:pPr eaLnBrk="1" hangingPunct="1"/>
            <a:endParaRPr lang="zh-CN" altLang="en-US" dirty="0">
              <a:latin typeface="Arial" charset="0"/>
              <a:ea typeface="宋体" charset="0"/>
            </a:endParaRPr>
          </a:p>
        </p:txBody>
      </p:sp>
      <p:sp>
        <p:nvSpPr>
          <p:cNvPr id="6451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C95D49C-5254-9F4D-BB3A-4A5048B8B9BA}" type="datetime1">
              <a:rPr lang="zh-CN" altLang="en-US"/>
              <a:pPr eaLnBrk="1" hangingPunct="1"/>
              <a:t>2020/3/9</a:t>
            </a:fld>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页脚占位符 4"/>
          <p:cNvSpPr>
            <a:spLocks noGrp="1"/>
          </p:cNvSpPr>
          <p:nvPr>
            <p:ph type="ftr" sz="quarter" idx="11"/>
          </p:nvPr>
        </p:nvSpPr>
        <p:spPr/>
        <p:txBody>
          <a:bodyPr/>
          <a:lstStyle/>
          <a:p>
            <a:pPr>
              <a:defRPr/>
            </a:pPr>
            <a:r>
              <a:rPr lang="en-US" altLang="zh-CN"/>
              <a:t>linwei@cuc.edu.cn</a:t>
            </a:r>
          </a:p>
        </p:txBody>
      </p:sp>
      <p:sp>
        <p:nvSpPr>
          <p:cNvPr id="6553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84E2E06-9838-0F4B-86EA-0F4A13C04999}" type="slidenum">
              <a:rPr lang="en-US" altLang="zh-CN"/>
              <a:pPr eaLnBrk="1" hangingPunct="1"/>
              <a:t>74</a:t>
            </a:fld>
            <a:endParaRPr lang="en-US" altLang="zh-CN"/>
          </a:p>
        </p:txBody>
      </p:sp>
      <p:sp>
        <p:nvSpPr>
          <p:cNvPr id="78852" name="Rectangle 2"/>
          <p:cNvSpPr>
            <a:spLocks noGrp="1" noChangeArrowheads="1"/>
          </p:cNvSpPr>
          <p:nvPr>
            <p:ph type="title"/>
          </p:nvPr>
        </p:nvSpPr>
        <p:spPr/>
        <p:txBody>
          <a:bodyPr/>
          <a:lstStyle/>
          <a:p>
            <a:pPr eaLnBrk="1" hangingPunct="1"/>
            <a:r>
              <a:rPr lang="en-US" altLang="zh-CN">
                <a:solidFill>
                  <a:schemeClr val="tx1"/>
                </a:solidFill>
                <a:latin typeface="Arial" charset="0"/>
                <a:ea typeface="宋体" charset="0"/>
              </a:rPr>
              <a:t>Quality of service</a:t>
            </a:r>
            <a:endParaRPr lang="zh-CN" altLang="en-US">
              <a:solidFill>
                <a:schemeClr val="tx1"/>
              </a:solidFill>
              <a:latin typeface="Arial" charset="0"/>
              <a:ea typeface="宋体" charset="0"/>
            </a:endParaRPr>
          </a:p>
        </p:txBody>
      </p:sp>
      <p:sp>
        <p:nvSpPr>
          <p:cNvPr id="78853" name="Rectangle 3"/>
          <p:cNvSpPr>
            <a:spLocks noGrp="1" noChangeArrowheads="1"/>
          </p:cNvSpPr>
          <p:nvPr>
            <p:ph type="body" idx="1"/>
          </p:nvPr>
        </p:nvSpPr>
        <p:spPr>
          <a:xfrm>
            <a:off x="457200" y="1719263"/>
            <a:ext cx="8480425" cy="4411662"/>
          </a:xfrm>
        </p:spPr>
        <p:txBody>
          <a:bodyPr/>
          <a:lstStyle/>
          <a:p>
            <a:pPr eaLnBrk="1" hangingPunct="1"/>
            <a:r>
              <a:rPr lang="en-US" altLang="zh-CN" dirty="0">
                <a:latin typeface="Arial" charset="0"/>
                <a:ea typeface="宋体" charset="0"/>
              </a:rPr>
              <a:t>Each service can be characterized by a </a:t>
            </a:r>
            <a:r>
              <a:rPr lang="en-US" altLang="zh-CN" dirty="0" err="1">
                <a:latin typeface="Arial" charset="0"/>
                <a:ea typeface="宋体" charset="0"/>
              </a:rPr>
              <a:t>QoS</a:t>
            </a:r>
            <a:r>
              <a:rPr lang="en-US" altLang="zh-CN" dirty="0">
                <a:latin typeface="Arial" charset="0"/>
                <a:ea typeface="宋体" charset="0"/>
              </a:rPr>
              <a:t>:</a:t>
            </a:r>
          </a:p>
          <a:p>
            <a:pPr lvl="1" eaLnBrk="1" hangingPunct="1"/>
            <a:r>
              <a:rPr lang="en-US" altLang="zh-CN" dirty="0">
                <a:latin typeface="Arial" charset="0"/>
                <a:ea typeface="宋体" charset="0"/>
              </a:rPr>
              <a:t>Reliability: Will the message arrive? </a:t>
            </a:r>
          </a:p>
          <a:p>
            <a:pPr lvl="2" eaLnBrk="1" hangingPunct="1"/>
            <a:r>
              <a:rPr lang="en-US" altLang="zh-CN" dirty="0">
                <a:latin typeface="Arial" charset="0"/>
                <a:ea typeface="宋体" charset="0"/>
              </a:rPr>
              <a:t>A reliable service is implemented by </a:t>
            </a:r>
            <a:r>
              <a:rPr lang="en-US" altLang="zh-CN" b="1" dirty="0">
                <a:latin typeface="Arial" charset="0"/>
                <a:ea typeface="宋体" charset="0"/>
              </a:rPr>
              <a:t>ack</a:t>
            </a:r>
            <a:r>
              <a:rPr lang="en-US" altLang="zh-CN" dirty="0">
                <a:latin typeface="Arial" charset="0"/>
                <a:ea typeface="宋体" charset="0"/>
              </a:rPr>
              <a:t>nowledgement (a receipt from the receiver).</a:t>
            </a:r>
          </a:p>
          <a:p>
            <a:pPr lvl="1" eaLnBrk="1" hangingPunct="1"/>
            <a:r>
              <a:rPr lang="en-US" altLang="zh-CN" dirty="0">
                <a:latin typeface="Arial" charset="0"/>
                <a:ea typeface="宋体" charset="0"/>
              </a:rPr>
              <a:t>Delay (Latency)</a:t>
            </a:r>
          </a:p>
          <a:p>
            <a:pPr lvl="2" eaLnBrk="1" hangingPunct="1"/>
            <a:r>
              <a:rPr lang="en-US" altLang="zh-CN" dirty="0">
                <a:latin typeface="Arial" charset="0"/>
                <a:ea typeface="宋体" charset="0"/>
              </a:rPr>
              <a:t>Delays and overhead are introduced in the </a:t>
            </a:r>
            <a:r>
              <a:rPr lang="en-US" altLang="zh-CN" b="1" dirty="0" err="1">
                <a:latin typeface="Arial" charset="0"/>
                <a:ea typeface="宋体" charset="0"/>
              </a:rPr>
              <a:t>ack</a:t>
            </a:r>
            <a:r>
              <a:rPr lang="en-US" altLang="zh-CN" dirty="0">
                <a:latin typeface="Arial" charset="0"/>
                <a:ea typeface="宋体" charset="0"/>
              </a:rPr>
              <a:t> process</a:t>
            </a:r>
          </a:p>
        </p:txBody>
      </p:sp>
      <p:sp>
        <p:nvSpPr>
          <p:cNvPr id="6554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6F5A5C5-A801-BA46-BACD-0580A7409B2B}" type="datetime1">
              <a:rPr lang="zh-CN" altLang="en-US"/>
              <a:pPr eaLnBrk="1" hangingPunct="1"/>
              <a:t>2020/3/9</a:t>
            </a:fld>
            <a:endParaRPr lang="en-US" altLang="zh-CN"/>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页脚占位符 4"/>
          <p:cNvSpPr>
            <a:spLocks noGrp="1"/>
          </p:cNvSpPr>
          <p:nvPr>
            <p:ph type="ftr" sz="quarter" idx="11"/>
          </p:nvPr>
        </p:nvSpPr>
        <p:spPr/>
        <p:txBody>
          <a:bodyPr/>
          <a:lstStyle/>
          <a:p>
            <a:pPr>
              <a:defRPr/>
            </a:pPr>
            <a:r>
              <a:rPr lang="en-US" altLang="zh-CN"/>
              <a:t>linwei@cuc.edu.cn</a:t>
            </a:r>
          </a:p>
        </p:txBody>
      </p:sp>
      <p:sp>
        <p:nvSpPr>
          <p:cNvPr id="6656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82E72AD-2ED3-B44C-832A-FFE8B85275D7}" type="slidenum">
              <a:rPr lang="en-US" altLang="zh-CN"/>
              <a:pPr eaLnBrk="1" hangingPunct="1"/>
              <a:t>75</a:t>
            </a:fld>
            <a:endParaRPr lang="en-US" altLang="zh-CN"/>
          </a:p>
        </p:txBody>
      </p:sp>
      <p:sp>
        <p:nvSpPr>
          <p:cNvPr id="79876" name="Rectangle 2"/>
          <p:cNvSpPr>
            <a:spLocks noGrp="1" noChangeArrowheads="1"/>
          </p:cNvSpPr>
          <p:nvPr>
            <p:ph type="title"/>
          </p:nvPr>
        </p:nvSpPr>
        <p:spPr/>
        <p:txBody>
          <a:bodyPr/>
          <a:lstStyle/>
          <a:p>
            <a:pPr eaLnBrk="1" hangingPunct="1"/>
            <a:r>
              <a:rPr lang="en-US" altLang="zh-CN" sz="3200">
                <a:solidFill>
                  <a:srgbClr val="FF0000"/>
                </a:solidFill>
                <a:latin typeface="Arial" charset="0"/>
                <a:ea typeface="宋体" charset="0"/>
              </a:rPr>
              <a:t>Reliable</a:t>
            </a:r>
            <a:r>
              <a:rPr lang="en-US" altLang="zh-CN" sz="3200">
                <a:latin typeface="Arial" charset="0"/>
                <a:ea typeface="宋体" charset="0"/>
              </a:rPr>
              <a:t> </a:t>
            </a:r>
            <a:r>
              <a:rPr lang="en-US" altLang="zh-CN" sz="3200" b="0">
                <a:latin typeface="Arial" charset="0"/>
                <a:ea typeface="宋体" charset="0"/>
              </a:rPr>
              <a:t>connection-oriented service</a:t>
            </a:r>
            <a:endParaRPr lang="zh-CN" altLang="en-US" sz="3200" b="0">
              <a:latin typeface="Arial" charset="0"/>
              <a:ea typeface="宋体" charset="0"/>
            </a:endParaRPr>
          </a:p>
        </p:txBody>
      </p:sp>
      <p:sp>
        <p:nvSpPr>
          <p:cNvPr id="79877" name="Rectangle 3"/>
          <p:cNvSpPr>
            <a:spLocks noGrp="1" noChangeArrowheads="1"/>
          </p:cNvSpPr>
          <p:nvPr>
            <p:ph type="body" idx="1"/>
          </p:nvPr>
        </p:nvSpPr>
        <p:spPr/>
        <p:txBody>
          <a:bodyPr/>
          <a:lstStyle/>
          <a:p>
            <a:pPr eaLnBrk="1" hangingPunct="1">
              <a:lnSpc>
                <a:spcPct val="90000"/>
              </a:lnSpc>
            </a:pPr>
            <a:r>
              <a:rPr lang="en-US" altLang="zh-CN" sz="2800" dirty="0">
                <a:latin typeface="Arial" charset="0"/>
                <a:ea typeface="宋体" charset="0"/>
              </a:rPr>
              <a:t>A reliable connection-oriented service guarantees success. They never lose data. </a:t>
            </a:r>
          </a:p>
          <a:p>
            <a:pPr lvl="1" eaLnBrk="1" hangingPunct="1">
              <a:lnSpc>
                <a:spcPct val="90000"/>
              </a:lnSpc>
            </a:pPr>
            <a:r>
              <a:rPr lang="en-US" altLang="zh-CN" sz="2400" dirty="0">
                <a:solidFill>
                  <a:srgbClr val="FF3300"/>
                </a:solidFill>
                <a:latin typeface="Arial" charset="0"/>
                <a:ea typeface="宋体" charset="0"/>
              </a:rPr>
              <a:t>Message sequence</a:t>
            </a:r>
            <a:r>
              <a:rPr lang="en-US" altLang="zh-CN" sz="2400" dirty="0">
                <a:latin typeface="Arial" charset="0"/>
                <a:ea typeface="宋体" charset="0"/>
              </a:rPr>
              <a:t> - message boundaries and order are maintained. </a:t>
            </a:r>
          </a:p>
          <a:p>
            <a:pPr lvl="1" eaLnBrk="1" hangingPunct="1">
              <a:lnSpc>
                <a:spcPct val="90000"/>
              </a:lnSpc>
            </a:pPr>
            <a:r>
              <a:rPr lang="en-US" altLang="zh-CN" sz="2400" dirty="0">
                <a:solidFill>
                  <a:srgbClr val="FF3300"/>
                </a:solidFill>
                <a:latin typeface="Arial" charset="0"/>
                <a:ea typeface="宋体" charset="0"/>
              </a:rPr>
              <a:t>Byte streams</a:t>
            </a:r>
            <a:r>
              <a:rPr lang="en-US" altLang="zh-CN" sz="2400" dirty="0">
                <a:latin typeface="Arial" charset="0"/>
                <a:ea typeface="宋体" charset="0"/>
              </a:rPr>
              <a:t> - messages are broken up or combined; flow is bytes. Can pair mechanism with upper-layer requirements.</a:t>
            </a:r>
          </a:p>
          <a:p>
            <a:pPr eaLnBrk="1" hangingPunct="1">
              <a:lnSpc>
                <a:spcPct val="90000"/>
              </a:lnSpc>
            </a:pPr>
            <a:r>
              <a:rPr lang="en-US" altLang="zh-CN" sz="2800" dirty="0">
                <a:latin typeface="Arial" charset="0"/>
                <a:ea typeface="宋体" charset="0"/>
              </a:rPr>
              <a:t>A typical situation in which a reliable connection-oriented service is appropriate is file transfer.</a:t>
            </a:r>
          </a:p>
        </p:txBody>
      </p:sp>
      <p:sp>
        <p:nvSpPr>
          <p:cNvPr id="6656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B762CB3-A28C-5D4E-B160-4C8101A0A55F}" type="datetime1">
              <a:rPr lang="zh-CN" altLang="en-US"/>
              <a:pPr eaLnBrk="1" hangingPunct="1"/>
              <a:t>2020/3/9</a:t>
            </a:fld>
            <a:endParaRPr lang="en-US" altLang="zh-CN"/>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页脚占位符 4"/>
          <p:cNvSpPr>
            <a:spLocks noGrp="1"/>
          </p:cNvSpPr>
          <p:nvPr>
            <p:ph type="ftr" sz="quarter" idx="11"/>
          </p:nvPr>
        </p:nvSpPr>
        <p:spPr/>
        <p:txBody>
          <a:bodyPr/>
          <a:lstStyle/>
          <a:p>
            <a:pPr>
              <a:defRPr/>
            </a:pPr>
            <a:r>
              <a:rPr lang="en-US" altLang="zh-CN"/>
              <a:t>linwei@cuc.edu.cn</a:t>
            </a:r>
          </a:p>
        </p:txBody>
      </p:sp>
      <p:sp>
        <p:nvSpPr>
          <p:cNvPr id="6758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052982F-C51E-8245-BEBC-3BAA79B53361}" type="slidenum">
              <a:rPr lang="en-US" altLang="zh-CN"/>
              <a:pPr eaLnBrk="1" hangingPunct="1"/>
              <a:t>76</a:t>
            </a:fld>
            <a:endParaRPr lang="en-US" altLang="zh-CN"/>
          </a:p>
        </p:txBody>
      </p:sp>
      <p:sp>
        <p:nvSpPr>
          <p:cNvPr id="80900" name="Rectangle 5"/>
          <p:cNvSpPr>
            <a:spLocks noGrp="1" noChangeArrowheads="1"/>
          </p:cNvSpPr>
          <p:nvPr>
            <p:ph type="body" idx="1"/>
          </p:nvPr>
        </p:nvSpPr>
        <p:spPr/>
        <p:txBody>
          <a:bodyPr/>
          <a:lstStyle/>
          <a:p>
            <a:pPr eaLnBrk="1" hangingPunct="1"/>
            <a:r>
              <a:rPr lang="en-US" altLang="zh-CN" sz="2800" b="1" dirty="0">
                <a:latin typeface="Arial" charset="0"/>
                <a:ea typeface="宋体" charset="0"/>
              </a:rPr>
              <a:t>Connectionless Service</a:t>
            </a:r>
            <a:r>
              <a:rPr lang="en-US" altLang="zh-CN" sz="2800" dirty="0">
                <a:latin typeface="Arial" charset="0"/>
                <a:ea typeface="宋体" charset="0"/>
              </a:rPr>
              <a:t> /</a:t>
            </a:r>
            <a:r>
              <a:rPr lang="en-US" altLang="zh-CN" sz="2800" b="1" dirty="0">
                <a:latin typeface="Arial" charset="0"/>
                <a:ea typeface="宋体" charset="0"/>
              </a:rPr>
              <a:t>Datagram Service:</a:t>
            </a:r>
          </a:p>
          <a:p>
            <a:pPr lvl="1" eaLnBrk="1" hangingPunct="1"/>
            <a:r>
              <a:rPr lang="en-US" altLang="zh-CN" sz="2200" dirty="0">
                <a:latin typeface="Arial" charset="0"/>
                <a:ea typeface="宋体" charset="0"/>
              </a:rPr>
              <a:t>For some applications, the transit delay introduced by </a:t>
            </a:r>
            <a:r>
              <a:rPr lang="en-US" altLang="zh-CN" sz="2200" dirty="0" err="1">
                <a:latin typeface="Arial" charset="0"/>
                <a:ea typeface="宋体" charset="0"/>
              </a:rPr>
              <a:t>acks</a:t>
            </a:r>
            <a:r>
              <a:rPr lang="en-US" altLang="zh-CN" sz="2200" dirty="0">
                <a:latin typeface="Arial" charset="0"/>
                <a:ea typeface="宋体" charset="0"/>
              </a:rPr>
              <a:t> are unacceptable. Like Voice Over IP.</a:t>
            </a:r>
          </a:p>
          <a:p>
            <a:pPr lvl="1" eaLnBrk="1" hangingPunct="1"/>
            <a:r>
              <a:rPr lang="en-US" altLang="zh-CN" sz="2200" dirty="0">
                <a:latin typeface="Arial" charset="0"/>
                <a:ea typeface="宋体" charset="0"/>
              </a:rPr>
              <a:t>Not all applications require connections. Like junk mail.  It's not worth the cost to determine if it actually arrived.  Needs a high probability of arrival,  but 100% not required.  Connectionless, no acknowledgment.</a:t>
            </a:r>
          </a:p>
          <a:p>
            <a:pPr eaLnBrk="1" hangingPunct="1"/>
            <a:r>
              <a:rPr lang="en-US" altLang="zh-CN" sz="2600" b="1" dirty="0">
                <a:latin typeface="Arial" charset="0"/>
                <a:ea typeface="宋体" charset="0"/>
              </a:rPr>
              <a:t>Acknowledged datagram service:</a:t>
            </a:r>
            <a:endParaRPr lang="en-US" altLang="zh-CN" sz="2600" dirty="0">
              <a:latin typeface="Arial" charset="0"/>
              <a:ea typeface="宋体" charset="0"/>
            </a:endParaRPr>
          </a:p>
          <a:p>
            <a:pPr lvl="1" eaLnBrk="1" hangingPunct="1"/>
            <a:r>
              <a:rPr lang="en-US" altLang="zh-CN" sz="2200" dirty="0">
                <a:latin typeface="Arial" charset="0"/>
                <a:ea typeface="宋体" charset="0"/>
              </a:rPr>
              <a:t>As above, but improved reliability via acknowledgment.</a:t>
            </a:r>
          </a:p>
          <a:p>
            <a:pPr eaLnBrk="1" hangingPunct="1"/>
            <a:r>
              <a:rPr lang="en-US" altLang="zh-CN" sz="2600" b="1" dirty="0">
                <a:latin typeface="Arial" charset="0"/>
                <a:ea typeface="宋体" charset="0"/>
              </a:rPr>
              <a:t>Request-reply service:</a:t>
            </a:r>
          </a:p>
          <a:p>
            <a:pPr lvl="1" eaLnBrk="1" hangingPunct="1"/>
            <a:r>
              <a:rPr lang="en-US" altLang="zh-CN" sz="2200" dirty="0">
                <a:latin typeface="Arial" charset="0"/>
                <a:ea typeface="宋体" charset="0"/>
              </a:rPr>
              <a:t>Acknowledgment is in the form of a reply.</a:t>
            </a:r>
            <a:endParaRPr lang="zh-CN" altLang="en-US" sz="2200" dirty="0">
              <a:latin typeface="Arial" charset="0"/>
              <a:ea typeface="宋体" charset="0"/>
            </a:endParaRPr>
          </a:p>
        </p:txBody>
      </p:sp>
      <p:sp>
        <p:nvSpPr>
          <p:cNvPr id="80901" name="Rectangle 6"/>
          <p:cNvSpPr>
            <a:spLocks noGrp="1" noChangeArrowheads="1"/>
          </p:cNvSpPr>
          <p:nvPr>
            <p:ph type="title"/>
          </p:nvPr>
        </p:nvSpPr>
        <p:spPr/>
        <p:txBody>
          <a:bodyPr/>
          <a:lstStyle/>
          <a:p>
            <a:pPr eaLnBrk="1" hangingPunct="1"/>
            <a:r>
              <a:rPr lang="en-US" altLang="zh-CN" sz="3600">
                <a:solidFill>
                  <a:srgbClr val="FF0000"/>
                </a:solidFill>
                <a:latin typeface="Arial" charset="0"/>
                <a:ea typeface="宋体" charset="0"/>
              </a:rPr>
              <a:t>Unreliable</a:t>
            </a:r>
            <a:r>
              <a:rPr lang="en-US" altLang="zh-CN" sz="3600" b="0">
                <a:latin typeface="Arial" charset="0"/>
                <a:ea typeface="宋体" charset="0"/>
              </a:rPr>
              <a:t> Connectionless Service</a:t>
            </a:r>
            <a:endParaRPr lang="zh-CN" altLang="en-US" sz="3600" b="0">
              <a:latin typeface="Arial" charset="0"/>
              <a:ea typeface="宋体" charset="0"/>
            </a:endParaRPr>
          </a:p>
        </p:txBody>
      </p:sp>
      <p:sp>
        <p:nvSpPr>
          <p:cNvPr id="6759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ADC9EE7-D571-904C-AE5C-9E181E795D68}" type="datetime1">
              <a:rPr lang="zh-CN" altLang="en-US"/>
              <a:pPr eaLnBrk="1" hangingPunct="1"/>
              <a:t>2020/3/9</a:t>
            </a:fld>
            <a:endParaRPr lang="en-US" altLang="zh-CN"/>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页脚占位符 4"/>
          <p:cNvSpPr>
            <a:spLocks noGrp="1"/>
          </p:cNvSpPr>
          <p:nvPr>
            <p:ph type="ftr" sz="quarter" idx="11"/>
          </p:nvPr>
        </p:nvSpPr>
        <p:spPr/>
        <p:txBody>
          <a:bodyPr/>
          <a:lstStyle/>
          <a:p>
            <a:pPr>
              <a:defRPr/>
            </a:pPr>
            <a:r>
              <a:rPr lang="en-US" altLang="zh-CN"/>
              <a:t>linwei@cuc.edu.cn</a:t>
            </a:r>
          </a:p>
        </p:txBody>
      </p:sp>
      <p:sp>
        <p:nvSpPr>
          <p:cNvPr id="6861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6547306-8607-BA4C-B3B7-C184A308B732}" type="slidenum">
              <a:rPr lang="en-US" altLang="zh-CN"/>
              <a:pPr eaLnBrk="1" hangingPunct="1"/>
              <a:t>77</a:t>
            </a:fld>
            <a:endParaRPr lang="en-US" altLang="zh-CN"/>
          </a:p>
        </p:txBody>
      </p:sp>
      <p:sp>
        <p:nvSpPr>
          <p:cNvPr id="81924" name="Rectangle 2"/>
          <p:cNvSpPr>
            <a:spLocks noGrp="1" noChangeArrowheads="1"/>
          </p:cNvSpPr>
          <p:nvPr>
            <p:ph type="title"/>
          </p:nvPr>
        </p:nvSpPr>
        <p:spPr>
          <a:xfrm>
            <a:off x="0" y="227013"/>
            <a:ext cx="9144000" cy="1143000"/>
          </a:xfrm>
        </p:spPr>
        <p:txBody>
          <a:bodyPr/>
          <a:lstStyle/>
          <a:p>
            <a:pPr eaLnBrk="1" hangingPunct="1"/>
            <a:r>
              <a:rPr lang="en-US" altLang="zh-CN" sz="2600">
                <a:latin typeface="Arial" charset="0"/>
                <a:ea typeface="宋体" charset="0"/>
              </a:rPr>
              <a:t>Connection-Oriented and Connectionless Services</a:t>
            </a:r>
          </a:p>
        </p:txBody>
      </p:sp>
      <p:sp>
        <p:nvSpPr>
          <p:cNvPr id="81925" name="Rectangle 3"/>
          <p:cNvSpPr>
            <a:spLocks noGrp="1" noChangeArrowheads="1"/>
          </p:cNvSpPr>
          <p:nvPr>
            <p:ph type="body" idx="1"/>
          </p:nvPr>
        </p:nvSpPr>
        <p:spPr>
          <a:xfrm>
            <a:off x="486397" y="5537258"/>
            <a:ext cx="8229600" cy="447675"/>
          </a:xfrm>
        </p:spPr>
        <p:txBody>
          <a:bodyPr/>
          <a:lstStyle/>
          <a:p>
            <a:pPr algn="ctr" eaLnBrk="1" hangingPunct="1">
              <a:lnSpc>
                <a:spcPct val="90000"/>
              </a:lnSpc>
              <a:buFont typeface="Wingdings" charset="0"/>
              <a:buNone/>
            </a:pPr>
            <a:r>
              <a:rPr lang="en-US" altLang="zh-CN" sz="2400" dirty="0">
                <a:latin typeface="Arial" charset="0"/>
                <a:ea typeface="宋体" charset="0"/>
              </a:rPr>
              <a:t>Six different types of service.</a:t>
            </a:r>
          </a:p>
        </p:txBody>
      </p:sp>
      <p:sp>
        <p:nvSpPr>
          <p:cNvPr id="68615"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86859CF-4F6E-5A46-A333-070C2F19EC74}" type="datetime1">
              <a:rPr lang="zh-CN" altLang="en-US"/>
              <a:pPr eaLnBrk="1" hangingPunct="1"/>
              <a:t>2020/3/9</a:t>
            </a:fld>
            <a:endParaRPr lang="en-US" altLang="zh-CN"/>
          </a:p>
        </p:txBody>
      </p:sp>
      <p:pic>
        <p:nvPicPr>
          <p:cNvPr id="8192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877" y="1652186"/>
            <a:ext cx="7197725" cy="3862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页脚占位符 4"/>
          <p:cNvSpPr>
            <a:spLocks noGrp="1"/>
          </p:cNvSpPr>
          <p:nvPr>
            <p:ph type="ftr" sz="quarter" idx="11"/>
          </p:nvPr>
        </p:nvSpPr>
        <p:spPr/>
        <p:txBody>
          <a:bodyPr/>
          <a:lstStyle/>
          <a:p>
            <a:pPr>
              <a:defRPr/>
            </a:pPr>
            <a:r>
              <a:rPr lang="en-US" altLang="zh-CN"/>
              <a:t>linwei@cuc.edu.cn</a:t>
            </a:r>
          </a:p>
        </p:txBody>
      </p:sp>
      <p:sp>
        <p:nvSpPr>
          <p:cNvPr id="6963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53F5756-41B4-7C4E-93EA-8E02BBB331E4}" type="slidenum">
              <a:rPr lang="en-US" altLang="zh-CN"/>
              <a:pPr eaLnBrk="1" hangingPunct="1"/>
              <a:t>78</a:t>
            </a:fld>
            <a:endParaRPr lang="en-US" altLang="zh-CN"/>
          </a:p>
        </p:txBody>
      </p:sp>
      <p:sp>
        <p:nvSpPr>
          <p:cNvPr id="82948" name="Rectangle 2"/>
          <p:cNvSpPr>
            <a:spLocks noGrp="1" noChangeArrowheads="1"/>
          </p:cNvSpPr>
          <p:nvPr>
            <p:ph type="title"/>
          </p:nvPr>
        </p:nvSpPr>
        <p:spPr/>
        <p:txBody>
          <a:bodyPr/>
          <a:lstStyle/>
          <a:p>
            <a:pPr eaLnBrk="1" hangingPunct="1"/>
            <a:r>
              <a:rPr lang="en-US" altLang="zh-CN">
                <a:latin typeface="Arial" charset="0"/>
                <a:ea typeface="宋体" charset="0"/>
              </a:rPr>
              <a:t>Service Primitives</a:t>
            </a:r>
            <a:endParaRPr lang="zh-CN" altLang="en-US">
              <a:latin typeface="Arial" charset="0"/>
              <a:ea typeface="宋体" charset="0"/>
            </a:endParaRPr>
          </a:p>
        </p:txBody>
      </p:sp>
      <p:sp>
        <p:nvSpPr>
          <p:cNvPr id="82949" name="Rectangle 4"/>
          <p:cNvSpPr>
            <a:spLocks noGrp="1" noChangeArrowheads="1"/>
          </p:cNvSpPr>
          <p:nvPr>
            <p:ph type="body" idx="1"/>
          </p:nvPr>
        </p:nvSpPr>
        <p:spPr/>
        <p:txBody>
          <a:bodyPr/>
          <a:lstStyle/>
          <a:p>
            <a:pPr eaLnBrk="1" hangingPunct="1"/>
            <a:r>
              <a:rPr lang="en-US" altLang="zh-CN">
                <a:latin typeface="Arial" charset="0"/>
                <a:ea typeface="宋体" charset="0"/>
              </a:rPr>
              <a:t>A </a:t>
            </a:r>
            <a:r>
              <a:rPr lang="en-US" altLang="zh-CN" b="1">
                <a:latin typeface="Arial" charset="0"/>
                <a:ea typeface="宋体" charset="0"/>
              </a:rPr>
              <a:t>service</a:t>
            </a:r>
            <a:r>
              <a:rPr lang="en-US" altLang="zh-CN">
                <a:latin typeface="Arial" charset="0"/>
                <a:ea typeface="宋体" charset="0"/>
              </a:rPr>
              <a:t> is formally specified by a set of primitives (operations) available to a user process to access the service. </a:t>
            </a:r>
          </a:p>
          <a:p>
            <a:pPr lvl="1" eaLnBrk="1" hangingPunct="1"/>
            <a:r>
              <a:rPr lang="en-US" altLang="zh-CN">
                <a:latin typeface="Arial" charset="0"/>
                <a:ea typeface="宋体" charset="0"/>
              </a:rPr>
              <a:t>These primitives tell the service to perform some action or report on an action taken by a peer entity. </a:t>
            </a:r>
          </a:p>
          <a:p>
            <a:pPr lvl="1" eaLnBrk="1" hangingPunct="1"/>
            <a:r>
              <a:rPr lang="en-US" altLang="zh-CN">
                <a:latin typeface="Arial" charset="0"/>
                <a:ea typeface="宋体" charset="0"/>
              </a:rPr>
              <a:t>If the protocol stack is located in the operating system, as it often is, the primitives are normally system calls </a:t>
            </a:r>
          </a:p>
        </p:txBody>
      </p:sp>
      <p:sp>
        <p:nvSpPr>
          <p:cNvPr id="6963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B8227AE-F4B9-F74A-9F04-C2A864A92761}" type="datetime1">
              <a:rPr lang="zh-CN" altLang="en-US"/>
              <a:pPr eaLnBrk="1" hangingPunct="1"/>
              <a:t>2020/3/9</a:t>
            </a:fld>
            <a:endParaRPr lang="en-US" altLang="zh-CN"/>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页脚占位符 4"/>
          <p:cNvSpPr>
            <a:spLocks noGrp="1"/>
          </p:cNvSpPr>
          <p:nvPr>
            <p:ph type="ftr" sz="quarter" idx="11"/>
          </p:nvPr>
        </p:nvSpPr>
        <p:spPr/>
        <p:txBody>
          <a:bodyPr/>
          <a:lstStyle/>
          <a:p>
            <a:pPr>
              <a:defRPr/>
            </a:pPr>
            <a:r>
              <a:rPr lang="en-US" altLang="zh-CN"/>
              <a:t>linwei@cuc.edu.cn</a:t>
            </a:r>
          </a:p>
        </p:txBody>
      </p:sp>
      <p:sp>
        <p:nvSpPr>
          <p:cNvPr id="7065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827ABA9-31A2-8142-BB80-7920F79D13A3}" type="slidenum">
              <a:rPr lang="en-US" altLang="zh-CN"/>
              <a:pPr eaLnBrk="1" hangingPunct="1"/>
              <a:t>79</a:t>
            </a:fld>
            <a:endParaRPr lang="en-US" altLang="zh-CN"/>
          </a:p>
        </p:txBody>
      </p:sp>
      <p:sp>
        <p:nvSpPr>
          <p:cNvPr id="83972" name="Rectangle 2"/>
          <p:cNvSpPr>
            <a:spLocks noGrp="1" noChangeArrowheads="1"/>
          </p:cNvSpPr>
          <p:nvPr>
            <p:ph type="title"/>
          </p:nvPr>
        </p:nvSpPr>
        <p:spPr/>
        <p:txBody>
          <a:bodyPr/>
          <a:lstStyle/>
          <a:p>
            <a:pPr eaLnBrk="1" hangingPunct="1"/>
            <a:r>
              <a:rPr lang="en-US" altLang="zh-CN">
                <a:latin typeface="Arial" charset="0"/>
                <a:ea typeface="宋体" charset="0"/>
              </a:rPr>
              <a:t>Service Primitives</a:t>
            </a:r>
          </a:p>
        </p:txBody>
      </p:sp>
      <p:pic>
        <p:nvPicPr>
          <p:cNvPr id="83973" name="Picture 4" descr="1-17"/>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30250" y="1903413"/>
            <a:ext cx="7845425" cy="260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3974" name="Rectangle 5"/>
          <p:cNvSpPr>
            <a:spLocks noChangeArrowheads="1"/>
          </p:cNvSpPr>
          <p:nvPr/>
        </p:nvSpPr>
        <p:spPr bwMode="auto">
          <a:xfrm>
            <a:off x="471488" y="5087938"/>
            <a:ext cx="7724775" cy="647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342900" indent="-342900" algn="ctr">
              <a:spcBef>
                <a:spcPct val="20000"/>
              </a:spcBef>
              <a:buClr>
                <a:schemeClr val="tx2"/>
              </a:buClr>
              <a:buSzPct val="70000"/>
              <a:buFont typeface="Wingdings" charset="0"/>
              <a:buNone/>
            </a:pPr>
            <a:r>
              <a:rPr lang="en-US" altLang="zh-CN" sz="3000"/>
              <a:t>Five service primitives for implementing a simple connection-oriented service.</a:t>
            </a:r>
          </a:p>
        </p:txBody>
      </p:sp>
      <p:sp>
        <p:nvSpPr>
          <p:cNvPr id="70663"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DFC0AE6-6D5D-7446-B622-65E0ADFC6AC5}" type="datetime1">
              <a:rPr lang="zh-CN" altLang="en-US"/>
              <a:pPr eaLnBrk="1" hangingPunct="1"/>
              <a:t>2020/3/9</a:t>
            </a:fld>
            <a:endParaRPr lang="en-US" altLang="zh-CN"/>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a:latin typeface="Arial" charset="0"/>
                <a:ea typeface="宋体" charset="0"/>
              </a:rPr>
              <a:t>Business Applications</a:t>
            </a:r>
          </a:p>
        </p:txBody>
      </p:sp>
      <p:sp>
        <p:nvSpPr>
          <p:cNvPr id="11267" name="Content Placeholder 2"/>
          <p:cNvSpPr>
            <a:spLocks noGrp="1"/>
          </p:cNvSpPr>
          <p:nvPr>
            <p:ph idx="1"/>
          </p:nvPr>
        </p:nvSpPr>
        <p:spPr/>
        <p:txBody>
          <a:bodyPr/>
          <a:lstStyle/>
          <a:p>
            <a:r>
              <a:rPr lang="en-US" altLang="zh-CN">
                <a:latin typeface="Arial" charset="0"/>
                <a:ea typeface="宋体" charset="0"/>
              </a:rPr>
              <a:t>Companies have a great number of computers</a:t>
            </a:r>
          </a:p>
          <a:p>
            <a:pPr lvl="1"/>
            <a:r>
              <a:rPr lang="en-US" altLang="zh-CN">
                <a:latin typeface="Arial" charset="0"/>
                <a:ea typeface="宋体" charset="0"/>
              </a:rPr>
              <a:t>Monitor productions, keep track of inventories, do the payroll…</a:t>
            </a:r>
          </a:p>
          <a:p>
            <a:r>
              <a:rPr lang="en-US" altLang="zh-CN">
                <a:latin typeface="Arial" charset="0"/>
                <a:ea typeface="宋体" charset="0"/>
              </a:rPr>
              <a:t>Those computers may have worked in isolation from the others, but at some point, management may have decided to connect them to be able to distribute information throughout the company.</a:t>
            </a: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521BEDC-386B-EA4E-8D4B-C39A7A4A4511}"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CC4A7D1-CE21-1B4B-8838-B74C9FFBB1EC}" type="slidenum">
              <a:rPr lang="en-US" altLang="zh-CN"/>
              <a:pPr eaLnBrk="1" hangingPunct="1"/>
              <a:t>8</a:t>
            </a:fld>
            <a:endParaRPr lang="en-US" altLang="zh-CN"/>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页脚占位符 4"/>
          <p:cNvSpPr>
            <a:spLocks noGrp="1"/>
          </p:cNvSpPr>
          <p:nvPr>
            <p:ph type="ftr" sz="quarter" idx="11"/>
          </p:nvPr>
        </p:nvSpPr>
        <p:spPr/>
        <p:txBody>
          <a:bodyPr/>
          <a:lstStyle/>
          <a:p>
            <a:pPr>
              <a:defRPr/>
            </a:pPr>
            <a:r>
              <a:rPr lang="en-US" altLang="zh-CN"/>
              <a:t>linwei@cuc.edu.cn</a:t>
            </a:r>
          </a:p>
        </p:txBody>
      </p:sp>
      <p:sp>
        <p:nvSpPr>
          <p:cNvPr id="7168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5873E95-5D28-A143-A568-90007BE00199}" type="slidenum">
              <a:rPr lang="en-US" altLang="zh-CN"/>
              <a:pPr eaLnBrk="1" hangingPunct="1"/>
              <a:t>80</a:t>
            </a:fld>
            <a:endParaRPr lang="en-US" altLang="zh-CN"/>
          </a:p>
        </p:txBody>
      </p:sp>
      <p:sp>
        <p:nvSpPr>
          <p:cNvPr id="84996" name="Rectangle 2"/>
          <p:cNvSpPr>
            <a:spLocks noGrp="1" noChangeArrowheads="1"/>
          </p:cNvSpPr>
          <p:nvPr>
            <p:ph type="title"/>
          </p:nvPr>
        </p:nvSpPr>
        <p:spPr/>
        <p:txBody>
          <a:bodyPr/>
          <a:lstStyle/>
          <a:p>
            <a:pPr eaLnBrk="1" hangingPunct="1"/>
            <a:r>
              <a:rPr lang="en-US" altLang="zh-CN">
                <a:latin typeface="Arial" charset="0"/>
                <a:ea typeface="宋体" charset="0"/>
              </a:rPr>
              <a:t>Service Primitives </a:t>
            </a:r>
          </a:p>
        </p:txBody>
      </p:sp>
      <p:sp>
        <p:nvSpPr>
          <p:cNvPr id="84997" name="Rectangle 3"/>
          <p:cNvSpPr>
            <a:spLocks noGrp="1" noChangeArrowheads="1"/>
          </p:cNvSpPr>
          <p:nvPr>
            <p:ph type="body" idx="1"/>
          </p:nvPr>
        </p:nvSpPr>
        <p:spPr>
          <a:xfrm>
            <a:off x="1169988" y="5070475"/>
            <a:ext cx="7621587" cy="914400"/>
          </a:xfrm>
        </p:spPr>
        <p:txBody>
          <a:bodyPr/>
          <a:lstStyle/>
          <a:p>
            <a:pPr eaLnBrk="1" hangingPunct="1">
              <a:buFont typeface="Wingdings" charset="0"/>
              <a:buNone/>
            </a:pPr>
            <a:r>
              <a:rPr lang="en-US" altLang="zh-CN" sz="2400">
                <a:latin typeface="Arial" charset="0"/>
                <a:ea typeface="宋体" charset="0"/>
              </a:rPr>
              <a:t>Packets sent in a simple client-server interaction on a connection-oriented network.( </a:t>
            </a:r>
            <a:r>
              <a:rPr lang="en-US" altLang="zh-CN" sz="2000">
                <a:latin typeface="Arial" charset="0"/>
                <a:ea typeface="宋体" charset="0"/>
              </a:rPr>
              <a:t>but life is not so simple</a:t>
            </a:r>
            <a:r>
              <a:rPr lang="en-US" altLang="zh-CN" sz="2400">
                <a:latin typeface="Arial" charset="0"/>
                <a:ea typeface="宋体" charset="0"/>
              </a:rPr>
              <a:t>)</a:t>
            </a:r>
          </a:p>
        </p:txBody>
      </p:sp>
      <p:pic>
        <p:nvPicPr>
          <p:cNvPr id="84998" name="Picture 4" descr="1-1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476250" y="2019300"/>
            <a:ext cx="8239125" cy="23225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1687"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A57247C-5255-A242-929C-457F34145B97}" type="datetime1">
              <a:rPr lang="zh-CN" altLang="en-US"/>
              <a:pPr eaLnBrk="1" hangingPunct="1"/>
              <a:t>2020/3/9</a:t>
            </a:fld>
            <a:endParaRPr lang="en-US" altLang="zh-CN"/>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页脚占位符 4"/>
          <p:cNvSpPr>
            <a:spLocks noGrp="1"/>
          </p:cNvSpPr>
          <p:nvPr>
            <p:ph type="ftr" sz="quarter" idx="11"/>
          </p:nvPr>
        </p:nvSpPr>
        <p:spPr/>
        <p:txBody>
          <a:bodyPr/>
          <a:lstStyle/>
          <a:p>
            <a:pPr>
              <a:defRPr/>
            </a:pPr>
            <a:r>
              <a:rPr lang="en-US" altLang="zh-CN"/>
              <a:t>linwei@cuc.edu.cn</a:t>
            </a:r>
          </a:p>
        </p:txBody>
      </p:sp>
      <p:sp>
        <p:nvSpPr>
          <p:cNvPr id="7270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BE84F6F-64AF-2D47-A2B2-CF05523CF5DB}" type="slidenum">
              <a:rPr lang="en-US" altLang="zh-CN"/>
              <a:pPr eaLnBrk="1" hangingPunct="1"/>
              <a:t>81</a:t>
            </a:fld>
            <a:endParaRPr lang="en-US" altLang="zh-CN"/>
          </a:p>
        </p:txBody>
      </p:sp>
      <p:sp>
        <p:nvSpPr>
          <p:cNvPr id="86020" name="Rectangle 2"/>
          <p:cNvSpPr>
            <a:spLocks noGrp="1" noChangeArrowheads="1"/>
          </p:cNvSpPr>
          <p:nvPr>
            <p:ph type="title"/>
          </p:nvPr>
        </p:nvSpPr>
        <p:spPr/>
        <p:txBody>
          <a:bodyPr/>
          <a:lstStyle/>
          <a:p>
            <a:pPr eaLnBrk="1" hangingPunct="1"/>
            <a:r>
              <a:rPr lang="en-US" altLang="zh-CN" sz="3200">
                <a:latin typeface="Arial" charset="0"/>
                <a:ea typeface="宋体" charset="0"/>
              </a:rPr>
              <a:t>Services to Protocols Relationship</a:t>
            </a:r>
          </a:p>
        </p:txBody>
      </p:sp>
      <p:sp>
        <p:nvSpPr>
          <p:cNvPr id="86021" name="Rectangle 3"/>
          <p:cNvSpPr>
            <a:spLocks noGrp="1" noChangeArrowheads="1"/>
          </p:cNvSpPr>
          <p:nvPr>
            <p:ph type="body" idx="1"/>
          </p:nvPr>
        </p:nvSpPr>
        <p:spPr>
          <a:xfrm>
            <a:off x="431800" y="1703388"/>
            <a:ext cx="8207375" cy="4562475"/>
          </a:xfrm>
        </p:spPr>
        <p:txBody>
          <a:bodyPr/>
          <a:lstStyle/>
          <a:p>
            <a:pPr eaLnBrk="1" hangingPunct="1"/>
            <a:r>
              <a:rPr lang="en-US" altLang="zh-CN" sz="2600">
                <a:latin typeface="Arial" charset="0"/>
                <a:ea typeface="宋体" charset="0"/>
              </a:rPr>
              <a:t>A </a:t>
            </a:r>
            <a:r>
              <a:rPr lang="en-US" altLang="zh-CN" sz="2600">
                <a:solidFill>
                  <a:srgbClr val="FF3300"/>
                </a:solidFill>
                <a:latin typeface="Arial" charset="0"/>
                <a:ea typeface="宋体" charset="0"/>
              </a:rPr>
              <a:t>service</a:t>
            </a:r>
            <a:r>
              <a:rPr lang="en-US" altLang="zh-CN" sz="2600">
                <a:latin typeface="Arial" charset="0"/>
                <a:ea typeface="宋体" charset="0"/>
              </a:rPr>
              <a:t> is a set of primitives (operations) that a layer provides to the layer above it. The service defines what operations the layer is prepared to perform on behalf of its users, but it says nothing at all about how these operations are implemented.</a:t>
            </a:r>
          </a:p>
          <a:p>
            <a:pPr eaLnBrk="1" hangingPunct="1"/>
            <a:r>
              <a:rPr lang="en-US" altLang="zh-CN" sz="2600">
                <a:latin typeface="Arial" charset="0"/>
                <a:ea typeface="宋体" charset="0"/>
              </a:rPr>
              <a:t>A </a:t>
            </a:r>
            <a:r>
              <a:rPr lang="en-US" altLang="zh-CN" sz="2600">
                <a:solidFill>
                  <a:srgbClr val="FF3300"/>
                </a:solidFill>
                <a:latin typeface="Arial" charset="0"/>
                <a:ea typeface="宋体" charset="0"/>
              </a:rPr>
              <a:t>protocol</a:t>
            </a:r>
            <a:r>
              <a:rPr lang="en-US" altLang="zh-CN" sz="2600">
                <a:latin typeface="Arial" charset="0"/>
                <a:ea typeface="宋体" charset="0"/>
              </a:rPr>
              <a:t>, in contrast, is a set of rules governing the format and meaning of the packets, or messages that are exchanged by the peer entities within a layer. Entities use protocols to implement their service definitions. </a:t>
            </a:r>
          </a:p>
        </p:txBody>
      </p:sp>
      <p:sp>
        <p:nvSpPr>
          <p:cNvPr id="7271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A7551C4-A710-D542-8182-5865070DB91D}" type="datetime1">
              <a:rPr lang="zh-CN" altLang="en-US"/>
              <a:pPr eaLnBrk="1" hangingPunct="1"/>
              <a:t>2020/3/9</a:t>
            </a:fld>
            <a:endParaRPr lang="en-US" altLang="zh-CN"/>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页脚占位符 4"/>
          <p:cNvSpPr>
            <a:spLocks noGrp="1"/>
          </p:cNvSpPr>
          <p:nvPr>
            <p:ph type="ftr" sz="quarter" idx="11"/>
          </p:nvPr>
        </p:nvSpPr>
        <p:spPr/>
        <p:txBody>
          <a:bodyPr/>
          <a:lstStyle/>
          <a:p>
            <a:pPr>
              <a:defRPr/>
            </a:pPr>
            <a:r>
              <a:rPr lang="en-US" altLang="zh-CN"/>
              <a:t>linwei@cuc.edu.cn</a:t>
            </a:r>
          </a:p>
        </p:txBody>
      </p:sp>
      <p:sp>
        <p:nvSpPr>
          <p:cNvPr id="7373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451A3D4-9662-5D49-B97C-BFE6FAF0872E}" type="slidenum">
              <a:rPr lang="en-US" altLang="zh-CN"/>
              <a:pPr eaLnBrk="1" hangingPunct="1"/>
              <a:t>82</a:t>
            </a:fld>
            <a:endParaRPr lang="en-US" altLang="zh-CN"/>
          </a:p>
        </p:txBody>
      </p:sp>
      <p:sp>
        <p:nvSpPr>
          <p:cNvPr id="87044" name="Rectangle 2"/>
          <p:cNvSpPr>
            <a:spLocks noGrp="1" noChangeArrowheads="1"/>
          </p:cNvSpPr>
          <p:nvPr>
            <p:ph type="title"/>
          </p:nvPr>
        </p:nvSpPr>
        <p:spPr/>
        <p:txBody>
          <a:bodyPr/>
          <a:lstStyle/>
          <a:p>
            <a:pPr eaLnBrk="1" hangingPunct="1"/>
            <a:r>
              <a:rPr lang="en-US" altLang="zh-CN" sz="3200">
                <a:latin typeface="Arial" charset="0"/>
                <a:ea typeface="宋体" charset="0"/>
              </a:rPr>
              <a:t>Layer K: a service and a protocol.</a:t>
            </a:r>
          </a:p>
        </p:txBody>
      </p:sp>
      <p:pic>
        <p:nvPicPr>
          <p:cNvPr id="87045" name="Picture 4" descr="1-19"/>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762000" y="1506538"/>
            <a:ext cx="7772400" cy="3201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7046" name="Rectangle 6"/>
          <p:cNvSpPr>
            <a:spLocks noGrp="1" noChangeArrowheads="1"/>
          </p:cNvSpPr>
          <p:nvPr>
            <p:ph type="body" idx="1"/>
          </p:nvPr>
        </p:nvSpPr>
        <p:spPr>
          <a:xfrm>
            <a:off x="303213" y="4616450"/>
            <a:ext cx="8280400" cy="1360488"/>
          </a:xfrm>
        </p:spPr>
        <p:txBody>
          <a:bodyPr/>
          <a:lstStyle/>
          <a:p>
            <a:pPr eaLnBrk="1" hangingPunct="1">
              <a:spcBef>
                <a:spcPct val="0"/>
              </a:spcBef>
              <a:buClrTx/>
              <a:buFontTx/>
              <a:buNone/>
            </a:pPr>
            <a:r>
              <a:rPr lang="zh-CN" altLang="en-US" sz="2600" dirty="0">
                <a:latin typeface="Arial" charset="0"/>
                <a:ea typeface="宋体" charset="0"/>
              </a:rPr>
              <a:t>        </a:t>
            </a:r>
            <a:r>
              <a:rPr lang="en-US" altLang="zh-CN" sz="2600" dirty="0">
                <a:latin typeface="Arial" charset="0"/>
                <a:ea typeface="宋体" charset="0"/>
              </a:rPr>
              <a:t>In other words, </a:t>
            </a:r>
            <a:r>
              <a:rPr lang="en-US" altLang="zh-CN" sz="2600" dirty="0">
                <a:solidFill>
                  <a:srgbClr val="FF3300"/>
                </a:solidFill>
                <a:latin typeface="Arial" charset="0"/>
                <a:ea typeface="宋体" charset="0"/>
              </a:rPr>
              <a:t>services</a:t>
            </a:r>
            <a:r>
              <a:rPr lang="en-US" altLang="zh-CN" sz="2600" dirty="0">
                <a:latin typeface="Arial" charset="0"/>
                <a:ea typeface="宋体" charset="0"/>
              </a:rPr>
              <a:t> relate to the interfaces between layers. In contrast, </a:t>
            </a:r>
            <a:r>
              <a:rPr lang="en-US" altLang="zh-CN" sz="2600" dirty="0">
                <a:solidFill>
                  <a:srgbClr val="FF3300"/>
                </a:solidFill>
                <a:latin typeface="Arial" charset="0"/>
                <a:ea typeface="宋体" charset="0"/>
              </a:rPr>
              <a:t>protocols</a:t>
            </a:r>
            <a:r>
              <a:rPr lang="en-US" altLang="zh-CN" sz="2600" dirty="0">
                <a:latin typeface="Arial" charset="0"/>
                <a:ea typeface="宋体" charset="0"/>
              </a:rPr>
              <a:t> relate to the packets sent between peer entities on different machines. </a:t>
            </a:r>
          </a:p>
        </p:txBody>
      </p:sp>
      <p:sp>
        <p:nvSpPr>
          <p:cNvPr id="73735"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6FF4B09-7936-D64D-9FEC-FBE95EA72541}" type="datetime1">
              <a:rPr lang="zh-CN" altLang="en-US"/>
              <a:pPr eaLnBrk="1" hangingPunct="1"/>
              <a:t>2020/3/9</a:t>
            </a:fld>
            <a:endParaRPr lang="en-US" altLang="zh-CN"/>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页脚占位符 4"/>
          <p:cNvSpPr>
            <a:spLocks noGrp="1"/>
          </p:cNvSpPr>
          <p:nvPr>
            <p:ph type="ftr" sz="quarter" idx="11"/>
          </p:nvPr>
        </p:nvSpPr>
        <p:spPr/>
        <p:txBody>
          <a:bodyPr/>
          <a:lstStyle/>
          <a:p>
            <a:pPr>
              <a:defRPr/>
            </a:pPr>
            <a:r>
              <a:rPr lang="en-US" altLang="zh-CN"/>
              <a:t>linwei@cuc.edu.cn</a:t>
            </a:r>
          </a:p>
        </p:txBody>
      </p:sp>
      <p:sp>
        <p:nvSpPr>
          <p:cNvPr id="7475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40543FE-34BA-2B46-925A-662C19532138}" type="slidenum">
              <a:rPr lang="en-US" altLang="zh-CN"/>
              <a:pPr eaLnBrk="1" hangingPunct="1"/>
              <a:t>83</a:t>
            </a:fld>
            <a:endParaRPr lang="en-US" altLang="zh-CN"/>
          </a:p>
        </p:txBody>
      </p:sp>
      <p:sp>
        <p:nvSpPr>
          <p:cNvPr id="88068" name="Rectangle 2"/>
          <p:cNvSpPr>
            <a:spLocks noGrp="1" noChangeArrowheads="1"/>
          </p:cNvSpPr>
          <p:nvPr>
            <p:ph type="title"/>
          </p:nvPr>
        </p:nvSpPr>
        <p:spPr/>
        <p:txBody>
          <a:bodyPr/>
          <a:lstStyle/>
          <a:p>
            <a:pPr eaLnBrk="1" hangingPunct="1"/>
            <a:r>
              <a:rPr lang="en-US" altLang="zh-CN">
                <a:latin typeface="Arial" charset="0"/>
                <a:ea typeface="宋体" charset="0"/>
              </a:rPr>
              <a:t>1.4 Reference Models</a:t>
            </a:r>
          </a:p>
        </p:txBody>
      </p:sp>
      <p:sp>
        <p:nvSpPr>
          <p:cNvPr id="88069" name="Rectangle 3"/>
          <p:cNvSpPr>
            <a:spLocks noGrp="1" noChangeArrowheads="1"/>
          </p:cNvSpPr>
          <p:nvPr>
            <p:ph type="body" idx="1"/>
          </p:nvPr>
        </p:nvSpPr>
        <p:spPr>
          <a:xfrm>
            <a:off x="663575" y="1619250"/>
            <a:ext cx="7848600" cy="4489450"/>
          </a:xfrm>
        </p:spPr>
        <p:txBody>
          <a:bodyPr/>
          <a:lstStyle/>
          <a:p>
            <a:pPr eaLnBrk="1" hangingPunct="1"/>
            <a:r>
              <a:rPr lang="en-US" altLang="zh-CN" sz="3100">
                <a:latin typeface="Arial" charset="0"/>
                <a:ea typeface="宋体" charset="0"/>
              </a:rPr>
              <a:t>The OSI Reference Model</a:t>
            </a:r>
          </a:p>
          <a:p>
            <a:pPr eaLnBrk="1" hangingPunct="1"/>
            <a:r>
              <a:rPr lang="en-US" altLang="zh-CN" sz="3100">
                <a:latin typeface="Arial" charset="0"/>
                <a:ea typeface="宋体" charset="0"/>
              </a:rPr>
              <a:t>The TCP/IP Reference Model</a:t>
            </a:r>
          </a:p>
          <a:p>
            <a:pPr eaLnBrk="1" hangingPunct="1"/>
            <a:r>
              <a:rPr lang="en-US" altLang="zh-CN" sz="3100">
                <a:latin typeface="Arial" charset="0"/>
                <a:ea typeface="宋体" charset="0"/>
              </a:rPr>
              <a:t>The Model used in this course</a:t>
            </a:r>
          </a:p>
          <a:p>
            <a:pPr eaLnBrk="1" hangingPunct="1"/>
            <a:r>
              <a:rPr lang="en-US" altLang="zh-CN" sz="3100">
                <a:latin typeface="Arial" charset="0"/>
                <a:ea typeface="宋体" charset="0"/>
              </a:rPr>
              <a:t>A Comparison of the OSI and TCP/IP</a:t>
            </a:r>
          </a:p>
          <a:p>
            <a:pPr eaLnBrk="1" hangingPunct="1"/>
            <a:r>
              <a:rPr lang="en-US" altLang="zh-CN" sz="3100">
                <a:latin typeface="Arial" charset="0"/>
                <a:ea typeface="宋体" charset="0"/>
              </a:rPr>
              <a:t>A Critique of the OSI Model and Protocols</a:t>
            </a:r>
          </a:p>
          <a:p>
            <a:pPr eaLnBrk="1" hangingPunct="1"/>
            <a:r>
              <a:rPr lang="en-US" altLang="zh-CN" sz="3100">
                <a:latin typeface="Arial" charset="0"/>
                <a:ea typeface="宋体" charset="0"/>
              </a:rPr>
              <a:t>A Critique of the TCP/IP Reference Model</a:t>
            </a:r>
            <a:endParaRPr lang="zh-CN" altLang="en-US" sz="3100">
              <a:latin typeface="Arial" charset="0"/>
              <a:ea typeface="宋体" charset="0"/>
            </a:endParaRPr>
          </a:p>
        </p:txBody>
      </p:sp>
      <p:sp>
        <p:nvSpPr>
          <p:cNvPr id="7475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720CD3C-9193-C243-BC4F-A97577C9C177}" type="datetime1">
              <a:rPr lang="zh-CN" altLang="en-US"/>
              <a:pPr eaLnBrk="1" hangingPunct="1"/>
              <a:t>2020/3/9</a:t>
            </a:fld>
            <a:endParaRPr lang="en-US" altLang="zh-CN"/>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页脚占位符 4"/>
          <p:cNvSpPr>
            <a:spLocks noGrp="1"/>
          </p:cNvSpPr>
          <p:nvPr>
            <p:ph type="ftr" sz="quarter" idx="11"/>
          </p:nvPr>
        </p:nvSpPr>
        <p:spPr/>
        <p:txBody>
          <a:bodyPr/>
          <a:lstStyle/>
          <a:p>
            <a:pPr>
              <a:defRPr/>
            </a:pPr>
            <a:r>
              <a:rPr lang="en-US" altLang="zh-CN"/>
              <a:t>linwei@cuc.edu.cn</a:t>
            </a:r>
          </a:p>
        </p:txBody>
      </p:sp>
      <p:sp>
        <p:nvSpPr>
          <p:cNvPr id="7577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8369A8D-9F4D-1D40-904E-E894DA435139}" type="slidenum">
              <a:rPr lang="en-US" altLang="zh-CN"/>
              <a:pPr eaLnBrk="1" hangingPunct="1"/>
              <a:t>84</a:t>
            </a:fld>
            <a:endParaRPr lang="en-US" altLang="zh-CN"/>
          </a:p>
        </p:txBody>
      </p:sp>
      <p:sp>
        <p:nvSpPr>
          <p:cNvPr id="89092" name="Rectangle 2"/>
          <p:cNvSpPr>
            <a:spLocks noGrp="1" noChangeArrowheads="1"/>
          </p:cNvSpPr>
          <p:nvPr>
            <p:ph type="title"/>
          </p:nvPr>
        </p:nvSpPr>
        <p:spPr/>
        <p:txBody>
          <a:bodyPr/>
          <a:lstStyle/>
          <a:p>
            <a:pPr eaLnBrk="1" hangingPunct="1"/>
            <a:r>
              <a:rPr lang="en-US" altLang="zh-CN" sz="3600">
                <a:latin typeface="Arial" charset="0"/>
                <a:ea typeface="宋体" charset="0"/>
              </a:rPr>
              <a:t>OSI vs. TCP/IP reference model</a:t>
            </a:r>
          </a:p>
        </p:txBody>
      </p:sp>
      <p:sp>
        <p:nvSpPr>
          <p:cNvPr id="89093" name="Rectangle 3"/>
          <p:cNvSpPr>
            <a:spLocks noGrp="1" noChangeArrowheads="1"/>
          </p:cNvSpPr>
          <p:nvPr>
            <p:ph type="body" idx="1"/>
          </p:nvPr>
        </p:nvSpPr>
        <p:spPr/>
        <p:txBody>
          <a:bodyPr/>
          <a:lstStyle/>
          <a:p>
            <a:pPr eaLnBrk="1" hangingPunct="1"/>
            <a:r>
              <a:rPr lang="en-US" altLang="zh-CN" dirty="0">
                <a:latin typeface="Arial" charset="0"/>
                <a:ea typeface="宋体" charset="0"/>
              </a:rPr>
              <a:t>The protocols associated with the </a:t>
            </a:r>
            <a:r>
              <a:rPr lang="en-US" altLang="zh-CN" b="1" i="1" dirty="0">
                <a:latin typeface="Arial" charset="0"/>
                <a:ea typeface="宋体" charset="0"/>
              </a:rPr>
              <a:t>OSI(</a:t>
            </a:r>
            <a:r>
              <a:rPr lang="en-US" altLang="zh-CN" b="1" i="1" dirty="0">
                <a:solidFill>
                  <a:srgbClr val="FF0000"/>
                </a:solidFill>
                <a:latin typeface="Arial" charset="0"/>
                <a:ea typeface="宋体" charset="0"/>
              </a:rPr>
              <a:t>O</a:t>
            </a:r>
            <a:r>
              <a:rPr lang="en-US" altLang="zh-CN" b="1" i="1" dirty="0">
                <a:latin typeface="Arial" charset="0"/>
                <a:ea typeface="宋体" charset="0"/>
              </a:rPr>
              <a:t>pen </a:t>
            </a:r>
            <a:r>
              <a:rPr lang="en-US" altLang="zh-CN" b="1" i="1" dirty="0">
                <a:solidFill>
                  <a:srgbClr val="FF0000"/>
                </a:solidFill>
                <a:latin typeface="Arial" charset="0"/>
                <a:ea typeface="宋体" charset="0"/>
              </a:rPr>
              <a:t>S</a:t>
            </a:r>
            <a:r>
              <a:rPr lang="en-US" altLang="zh-CN" b="1" i="1" dirty="0">
                <a:latin typeface="Arial" charset="0"/>
                <a:ea typeface="宋体" charset="0"/>
              </a:rPr>
              <a:t>ystem </a:t>
            </a:r>
            <a:r>
              <a:rPr lang="en-US" altLang="zh-CN" b="1" i="1" dirty="0">
                <a:solidFill>
                  <a:srgbClr val="FF0000"/>
                </a:solidFill>
                <a:latin typeface="Arial" charset="0"/>
                <a:ea typeface="宋体" charset="0"/>
              </a:rPr>
              <a:t>I</a:t>
            </a:r>
            <a:r>
              <a:rPr lang="en-US" altLang="zh-CN" b="1" i="1" dirty="0">
                <a:latin typeface="Arial" charset="0"/>
                <a:ea typeface="宋体" charset="0"/>
              </a:rPr>
              <a:t>nterconnect) model</a:t>
            </a:r>
            <a:r>
              <a:rPr lang="en-US" altLang="zh-CN" dirty="0">
                <a:latin typeface="Arial" charset="0"/>
                <a:ea typeface="宋体" charset="0"/>
              </a:rPr>
              <a:t> are rarely used any more, the model itself is actually quite general and still valid, and the features discussed at each layer are still very important.</a:t>
            </a:r>
          </a:p>
          <a:p>
            <a:pPr eaLnBrk="1" hangingPunct="1"/>
            <a:r>
              <a:rPr lang="en-US" altLang="zh-CN" dirty="0">
                <a:latin typeface="Arial" charset="0"/>
                <a:ea typeface="宋体" charset="0"/>
              </a:rPr>
              <a:t>The </a:t>
            </a:r>
            <a:r>
              <a:rPr lang="en-US" altLang="zh-CN" b="1" i="1" dirty="0">
                <a:latin typeface="Arial" charset="0"/>
                <a:ea typeface="宋体" charset="0"/>
              </a:rPr>
              <a:t>TCP/IP model</a:t>
            </a:r>
            <a:r>
              <a:rPr lang="en-US" altLang="zh-CN" dirty="0">
                <a:latin typeface="Arial" charset="0"/>
                <a:ea typeface="宋体" charset="0"/>
              </a:rPr>
              <a:t> has the opposite properties: the model itself is not of much use but the protocols are widely used.</a:t>
            </a:r>
          </a:p>
        </p:txBody>
      </p:sp>
      <p:sp>
        <p:nvSpPr>
          <p:cNvPr id="7578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99188BD-C767-A84E-A893-A007B9C81DC1}" type="datetime1">
              <a:rPr lang="zh-CN" altLang="en-US"/>
              <a:pPr eaLnBrk="1" hangingPunct="1"/>
              <a:t>2020/3/9</a:t>
            </a:fld>
            <a:endParaRPr lang="en-US" altLang="zh-CN"/>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4"/>
          <p:cNvSpPr>
            <a:spLocks noGrp="1"/>
          </p:cNvSpPr>
          <p:nvPr>
            <p:ph type="ftr" sz="quarter" idx="11"/>
          </p:nvPr>
        </p:nvSpPr>
        <p:spPr/>
        <p:txBody>
          <a:bodyPr/>
          <a:lstStyle/>
          <a:p>
            <a:pPr>
              <a:defRPr/>
            </a:pPr>
            <a:r>
              <a:rPr lang="en-US" altLang="zh-CN"/>
              <a:t>linwei@cuc.edu.cn</a:t>
            </a:r>
          </a:p>
        </p:txBody>
      </p:sp>
      <p:sp>
        <p:nvSpPr>
          <p:cNvPr id="7680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3895388-D7F0-394F-BB30-AE97A6F55962}" type="slidenum">
              <a:rPr lang="en-US" altLang="zh-CN"/>
              <a:pPr eaLnBrk="1" hangingPunct="1"/>
              <a:t>85</a:t>
            </a:fld>
            <a:endParaRPr lang="en-US" altLang="zh-CN"/>
          </a:p>
        </p:txBody>
      </p:sp>
      <p:sp>
        <p:nvSpPr>
          <p:cNvPr id="90116" name="Text Box 2"/>
          <p:cNvSpPr txBox="1">
            <a:spLocks noChangeArrowheads="1"/>
          </p:cNvSpPr>
          <p:nvPr/>
        </p:nvSpPr>
        <p:spPr bwMode="auto">
          <a:xfrm>
            <a:off x="609600" y="1143000"/>
            <a:ext cx="8153400" cy="4606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marL="285750" indent="-285750"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r>
              <a:rPr lang="en-US" altLang="zh-CN" sz="2000">
                <a:solidFill>
                  <a:srgbClr val="FF3300"/>
                </a:solidFill>
                <a:latin typeface="Comic Sans MS" charset="0"/>
              </a:rPr>
              <a:t>Developed by </a:t>
            </a:r>
            <a:r>
              <a:rPr lang="en-US" altLang="zh-CN" sz="2000" b="1">
                <a:solidFill>
                  <a:srgbClr val="FF3300"/>
                </a:solidFill>
                <a:latin typeface="Comic Sans MS" charset="0"/>
              </a:rPr>
              <a:t>ISO</a:t>
            </a:r>
            <a:r>
              <a:rPr lang="en-US" altLang="zh-CN" sz="2000">
                <a:solidFill>
                  <a:srgbClr val="FF3300"/>
                </a:solidFill>
                <a:latin typeface="Comic Sans MS" charset="0"/>
              </a:rPr>
              <a:t>: International Standards Organization</a:t>
            </a:r>
          </a:p>
          <a:p>
            <a:r>
              <a:rPr lang="en-US" altLang="zh-CN" sz="2000">
                <a:solidFill>
                  <a:srgbClr val="FF3300"/>
                </a:solidFill>
                <a:latin typeface="Comic Sans MS" charset="0"/>
              </a:rPr>
              <a:t>			(1983,revised in 1995)</a:t>
            </a:r>
          </a:p>
          <a:p>
            <a:pPr>
              <a:spcBef>
                <a:spcPct val="80000"/>
              </a:spcBef>
            </a:pPr>
            <a:r>
              <a:rPr lang="en-US" altLang="zh-CN" sz="2000">
                <a:latin typeface="Comic Sans MS" charset="0"/>
              </a:rPr>
              <a:t>Principles used to develop OSI Layering:</a:t>
            </a:r>
          </a:p>
          <a:p>
            <a:pPr>
              <a:spcBef>
                <a:spcPct val="80000"/>
              </a:spcBef>
            </a:pPr>
            <a:r>
              <a:rPr lang="en-US" altLang="zh-CN" sz="2000">
                <a:latin typeface="Comic Sans MS" charset="0"/>
              </a:rPr>
              <a:t>1. Need a layer for each different level of abstraction.</a:t>
            </a:r>
          </a:p>
          <a:p>
            <a:pPr>
              <a:spcBef>
                <a:spcPct val="80000"/>
              </a:spcBef>
            </a:pPr>
            <a:r>
              <a:rPr lang="en-US" altLang="zh-CN" sz="2000">
                <a:latin typeface="Comic Sans MS" charset="0"/>
              </a:rPr>
              <a:t>2. Each layer performs a well defined function.</a:t>
            </a:r>
          </a:p>
          <a:p>
            <a:pPr>
              <a:spcBef>
                <a:spcPct val="80000"/>
              </a:spcBef>
            </a:pPr>
            <a:r>
              <a:rPr lang="en-US" altLang="zh-CN" sz="2000">
                <a:latin typeface="Comic Sans MS" charset="0"/>
              </a:rPr>
              <a:t>3. Each layer should be standardizable.</a:t>
            </a:r>
          </a:p>
          <a:p>
            <a:pPr>
              <a:spcBef>
                <a:spcPct val="80000"/>
              </a:spcBef>
            </a:pPr>
            <a:r>
              <a:rPr lang="en-US" altLang="zh-CN" sz="2000">
                <a:latin typeface="Comic Sans MS" charset="0"/>
              </a:rPr>
              <a:t>4. Layer boundaries should minimize data flow across those boundaries.</a:t>
            </a:r>
          </a:p>
          <a:p>
            <a:pPr>
              <a:spcBef>
                <a:spcPct val="80000"/>
              </a:spcBef>
            </a:pPr>
            <a:r>
              <a:rPr lang="en-US" altLang="zh-CN" sz="2000">
                <a:latin typeface="Comic Sans MS" charset="0"/>
              </a:rPr>
              <a:t>5. The right number of layers - don't put too many functions together, but not too many layers either.</a:t>
            </a:r>
          </a:p>
        </p:txBody>
      </p:sp>
      <p:sp>
        <p:nvSpPr>
          <p:cNvPr id="90117" name="Text Box 3"/>
          <p:cNvSpPr txBox="1">
            <a:spLocks noChangeArrowheads="1"/>
          </p:cNvSpPr>
          <p:nvPr/>
        </p:nvSpPr>
        <p:spPr bwMode="auto">
          <a:xfrm>
            <a:off x="852488" y="381000"/>
            <a:ext cx="6619875"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a:r>
              <a:rPr lang="en-US" altLang="zh-CN" sz="3900" b="1">
                <a:solidFill>
                  <a:schemeClr val="tx2"/>
                </a:solidFill>
              </a:rPr>
              <a:t>The OSI Reference Model</a:t>
            </a:r>
          </a:p>
        </p:txBody>
      </p:sp>
      <p:sp>
        <p:nvSpPr>
          <p:cNvPr id="7680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FDBE029-434C-174B-B154-A72F7D505D9E}" type="datetime1">
              <a:rPr lang="zh-CN" altLang="en-US"/>
              <a:pPr eaLnBrk="1" hangingPunct="1"/>
              <a:t>2020/3/9</a:t>
            </a:fld>
            <a:endParaRPr lang="en-US" altLang="zh-CN"/>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a:spLocks noGrp="1"/>
          </p:cNvSpPr>
          <p:nvPr>
            <p:ph type="ftr" sz="quarter" idx="11"/>
          </p:nvPr>
        </p:nvSpPr>
        <p:spPr/>
        <p:txBody>
          <a:bodyPr/>
          <a:lstStyle/>
          <a:p>
            <a:pPr>
              <a:defRPr/>
            </a:pPr>
            <a:r>
              <a:rPr lang="en-US" altLang="zh-CN"/>
              <a:t>linwei@cuc.edu.cn</a:t>
            </a:r>
          </a:p>
        </p:txBody>
      </p:sp>
      <p:sp>
        <p:nvSpPr>
          <p:cNvPr id="7782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C56DFA1-C55D-6948-9C3D-4C041AFDEC1A}" type="slidenum">
              <a:rPr lang="en-US" altLang="zh-CN"/>
              <a:pPr eaLnBrk="1" hangingPunct="1"/>
              <a:t>86</a:t>
            </a:fld>
            <a:endParaRPr lang="en-US" altLang="zh-CN"/>
          </a:p>
        </p:txBody>
      </p:sp>
      <p:sp>
        <p:nvSpPr>
          <p:cNvPr id="91140" name="Rectangle 2"/>
          <p:cNvSpPr>
            <a:spLocks noGrp="1" noChangeArrowheads="1"/>
          </p:cNvSpPr>
          <p:nvPr>
            <p:ph type="title"/>
          </p:nvPr>
        </p:nvSpPr>
        <p:spPr>
          <a:xfrm>
            <a:off x="457200" y="122238"/>
            <a:ext cx="7543800" cy="757237"/>
          </a:xfrm>
        </p:spPr>
        <p:txBody>
          <a:bodyPr/>
          <a:lstStyle/>
          <a:p>
            <a:pPr eaLnBrk="1" hangingPunct="1"/>
            <a:r>
              <a:rPr lang="en-US" altLang="zh-CN">
                <a:latin typeface="Arial" charset="0"/>
                <a:ea typeface="宋体" charset="0"/>
              </a:rPr>
              <a:t>The OSI Reference Model</a:t>
            </a:r>
          </a:p>
        </p:txBody>
      </p:sp>
      <p:pic>
        <p:nvPicPr>
          <p:cNvPr id="91141" name="Picture 4" descr="1-20"/>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671638" y="836613"/>
            <a:ext cx="6670675" cy="54721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1142" name="Text Box 5"/>
          <p:cNvSpPr txBox="1">
            <a:spLocks noChangeArrowheads="1"/>
          </p:cNvSpPr>
          <p:nvPr/>
        </p:nvSpPr>
        <p:spPr bwMode="auto">
          <a:xfrm>
            <a:off x="0" y="2665799"/>
            <a:ext cx="1779587" cy="166199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algn="ctr" eaLnBrk="1" hangingPunct="1">
              <a:spcBef>
                <a:spcPct val="50000"/>
              </a:spcBef>
            </a:pPr>
            <a:r>
              <a:rPr lang="en-US" altLang="zh-CN" sz="2400" dirty="0">
                <a:latin typeface="Times New Roman" charset="0"/>
              </a:rPr>
              <a:t>The OSI reference model.</a:t>
            </a:r>
          </a:p>
          <a:p>
            <a:pPr algn="ctr" eaLnBrk="1" hangingPunct="1">
              <a:spcBef>
                <a:spcPct val="50000"/>
              </a:spcBef>
            </a:pPr>
            <a:r>
              <a:rPr lang="en-US" altLang="zh-CN" dirty="0">
                <a:latin typeface="Times New Roman" charset="0"/>
              </a:rPr>
              <a:t>1983,1995</a:t>
            </a:r>
          </a:p>
        </p:txBody>
      </p:sp>
      <p:sp>
        <p:nvSpPr>
          <p:cNvPr id="7783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2937EB8-1857-7D47-872E-085450842231}" type="datetime1">
              <a:rPr lang="zh-CN" altLang="en-US"/>
              <a:pPr eaLnBrk="1" hangingPunct="1"/>
              <a:t>2020/3/9</a:t>
            </a:fld>
            <a:endParaRPr lang="en-US" altLang="zh-CN"/>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2"/>
          <p:cNvSpPr>
            <a:spLocks noGrp="1" noChangeArrowheads="1"/>
          </p:cNvSpPr>
          <p:nvPr>
            <p:ph type="title"/>
          </p:nvPr>
        </p:nvSpPr>
        <p:spPr/>
        <p:txBody>
          <a:bodyPr/>
          <a:lstStyle/>
          <a:p>
            <a:pPr eaLnBrk="1" hangingPunct="1"/>
            <a:r>
              <a:rPr lang="en-US" altLang="zh-CN">
                <a:latin typeface="Arial" charset="0"/>
                <a:ea typeface="宋体" charset="0"/>
              </a:rPr>
              <a:t>Physical</a:t>
            </a:r>
            <a:r>
              <a:rPr lang="en-US" altLang="zh-CN">
                <a:solidFill>
                  <a:schemeClr val="tx1"/>
                </a:solidFill>
                <a:latin typeface="Arial" charset="0"/>
                <a:ea typeface="宋体" charset="0"/>
              </a:rPr>
              <a:t> </a:t>
            </a:r>
            <a:r>
              <a:rPr lang="en-US" altLang="zh-CN">
                <a:latin typeface="Arial" charset="0"/>
                <a:ea typeface="宋体" charset="0"/>
              </a:rPr>
              <a:t>Layer</a:t>
            </a:r>
          </a:p>
        </p:txBody>
      </p:sp>
      <p:sp>
        <p:nvSpPr>
          <p:cNvPr id="92163" name="Rectangle 4"/>
          <p:cNvSpPr>
            <a:spLocks noGrp="1" noChangeArrowheads="1"/>
          </p:cNvSpPr>
          <p:nvPr>
            <p:ph idx="1"/>
          </p:nvPr>
        </p:nvSpPr>
        <p:spPr/>
        <p:txBody>
          <a:bodyPr/>
          <a:lstStyle/>
          <a:p>
            <a:pPr eaLnBrk="1" hangingPunct="1"/>
            <a:r>
              <a:rPr lang="en-US" altLang="zh-CN" b="1">
                <a:latin typeface="Arial" charset="0"/>
                <a:ea typeface="宋体" charset="0"/>
              </a:rPr>
              <a:t>Purpose</a:t>
            </a:r>
            <a:r>
              <a:rPr lang="en-US" altLang="zh-CN">
                <a:latin typeface="Arial" charset="0"/>
                <a:ea typeface="宋体" charset="0"/>
              </a:rPr>
              <a:t> </a:t>
            </a:r>
          </a:p>
          <a:p>
            <a:pPr lvl="1" eaLnBrk="1" hangingPunct="1"/>
            <a:r>
              <a:rPr lang="en-US" altLang="zh-CN">
                <a:latin typeface="Arial" charset="0"/>
                <a:ea typeface="宋体" charset="0"/>
              </a:rPr>
              <a:t>Transmits raw bits across a medium.</a:t>
            </a:r>
          </a:p>
          <a:p>
            <a:pPr eaLnBrk="1" hangingPunct="1"/>
            <a:r>
              <a:rPr lang="en-US" altLang="zh-CN" b="1">
                <a:latin typeface="Arial" charset="0"/>
                <a:ea typeface="宋体" charset="0"/>
              </a:rPr>
              <a:t>Concerns are</a:t>
            </a:r>
            <a:r>
              <a:rPr lang="en-US" altLang="zh-CN">
                <a:latin typeface="Arial" charset="0"/>
                <a:ea typeface="宋体" charset="0"/>
              </a:rPr>
              <a:t> </a:t>
            </a:r>
          </a:p>
          <a:p>
            <a:pPr lvl="1" eaLnBrk="1" hangingPunct="1"/>
            <a:r>
              <a:rPr lang="en-US" altLang="zh-CN">
                <a:latin typeface="Arial" charset="0"/>
                <a:ea typeface="宋体" charset="0"/>
              </a:rPr>
              <a:t>Voltage: how many volts for 1 / 0</a:t>
            </a:r>
          </a:p>
          <a:p>
            <a:pPr lvl="1" eaLnBrk="1" hangingPunct="1"/>
            <a:r>
              <a:rPr lang="en-US" altLang="zh-CN">
                <a:latin typeface="Arial" charset="0"/>
                <a:ea typeface="宋体" charset="0"/>
              </a:rPr>
              <a:t>Timing: how many ns a bit lasts</a:t>
            </a:r>
          </a:p>
          <a:p>
            <a:pPr lvl="1" eaLnBrk="1" hangingPunct="1"/>
            <a:r>
              <a:rPr lang="en-US" altLang="zh-CN">
                <a:latin typeface="Arial" charset="0"/>
                <a:ea typeface="宋体" charset="0"/>
              </a:rPr>
              <a:t>Duplexing: transmission in both directions?</a:t>
            </a:r>
          </a:p>
          <a:p>
            <a:pPr lvl="1" eaLnBrk="1" hangingPunct="1"/>
            <a:r>
              <a:rPr lang="en-US" altLang="zh-CN">
                <a:latin typeface="Arial" charset="0"/>
                <a:ea typeface="宋体" charset="0"/>
              </a:rPr>
              <a:t>Connectors: how many pins? What is each pin?</a:t>
            </a:r>
          </a:p>
          <a:p>
            <a:pPr lvl="1" eaLnBrk="1" hangingPunct="1"/>
            <a:r>
              <a:rPr lang="en-US" altLang="zh-CN">
                <a:latin typeface="Arial" charset="0"/>
                <a:ea typeface="宋体" charset="0"/>
              </a:rPr>
              <a:t>etc.</a:t>
            </a:r>
          </a:p>
          <a:p>
            <a:pPr eaLnBrk="1" hangingPunct="1"/>
            <a:endParaRPr lang="zh-CN" altLang="en-US">
              <a:latin typeface="Arial" charset="0"/>
              <a:ea typeface="宋体" charset="0"/>
            </a:endParaRPr>
          </a:p>
        </p:txBody>
      </p:sp>
      <p:sp>
        <p:nvSpPr>
          <p:cNvPr id="7885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95491E6-198F-DD4C-9974-A06C33B9BE85}" type="datetime1">
              <a:rPr lang="zh-CN" altLang="en-US"/>
              <a:pPr eaLnBrk="1" hangingPunct="1"/>
              <a:t>2020/3/9</a:t>
            </a:fld>
            <a:endParaRPr lang="en-US" altLang="zh-CN"/>
          </a:p>
        </p:txBody>
      </p:sp>
      <p:sp>
        <p:nvSpPr>
          <p:cNvPr id="78850" name="页脚占位符 4"/>
          <p:cNvSpPr>
            <a:spLocks noGrp="1"/>
          </p:cNvSpPr>
          <p:nvPr>
            <p:ph type="ftr" sz="quarter" idx="11"/>
          </p:nvPr>
        </p:nvSpPr>
        <p:spPr/>
        <p:txBody>
          <a:bodyPr/>
          <a:lstStyle/>
          <a:p>
            <a:pPr>
              <a:defRPr/>
            </a:pPr>
            <a:r>
              <a:rPr lang="en-US" altLang="zh-CN"/>
              <a:t>linwei@cuc.edu.cn</a:t>
            </a:r>
          </a:p>
        </p:txBody>
      </p:sp>
      <p:sp>
        <p:nvSpPr>
          <p:cNvPr id="7885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7EAAEB9-AEB5-F441-8BB5-DE19968BAF9B}" type="slidenum">
              <a:rPr lang="en-US" altLang="zh-CN"/>
              <a:pPr eaLnBrk="1" hangingPunct="1"/>
              <a:t>87</a:t>
            </a:fld>
            <a:endParaRPr lang="en-US" altLang="zh-CN"/>
          </a:p>
        </p:txBody>
      </p:sp>
    </p:spTree>
  </p:cSld>
  <p:clrMapOvr>
    <a:masterClrMapping/>
  </p:clrMapOvr>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页脚占位符 4"/>
          <p:cNvSpPr>
            <a:spLocks noGrp="1"/>
          </p:cNvSpPr>
          <p:nvPr>
            <p:ph type="ftr" sz="quarter" idx="11"/>
          </p:nvPr>
        </p:nvSpPr>
        <p:spPr/>
        <p:txBody>
          <a:bodyPr/>
          <a:lstStyle/>
          <a:p>
            <a:pPr>
              <a:defRPr/>
            </a:pPr>
            <a:r>
              <a:rPr lang="en-US" altLang="zh-CN"/>
              <a:t>linwei@cuc.edu.cn</a:t>
            </a:r>
          </a:p>
        </p:txBody>
      </p:sp>
      <p:sp>
        <p:nvSpPr>
          <p:cNvPr id="7987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6250587-029D-0F49-9723-277CCF9CC28A}" type="slidenum">
              <a:rPr lang="en-US" altLang="zh-CN"/>
              <a:pPr eaLnBrk="1" hangingPunct="1"/>
              <a:t>88</a:t>
            </a:fld>
            <a:endParaRPr lang="en-US" altLang="zh-CN"/>
          </a:p>
        </p:txBody>
      </p:sp>
      <p:sp>
        <p:nvSpPr>
          <p:cNvPr id="93188" name="Rectangle 2"/>
          <p:cNvSpPr>
            <a:spLocks noGrp="1" noChangeArrowheads="1"/>
          </p:cNvSpPr>
          <p:nvPr>
            <p:ph type="title"/>
          </p:nvPr>
        </p:nvSpPr>
        <p:spPr/>
        <p:txBody>
          <a:bodyPr/>
          <a:lstStyle/>
          <a:p>
            <a:pPr eaLnBrk="1" hangingPunct="1"/>
            <a:r>
              <a:rPr lang="en-US" altLang="zh-CN">
                <a:latin typeface="Arial" charset="0"/>
                <a:ea typeface="宋体" charset="0"/>
              </a:rPr>
              <a:t>Data</a:t>
            </a:r>
            <a:r>
              <a:rPr lang="en-US" altLang="zh-CN">
                <a:solidFill>
                  <a:schemeClr val="tx1"/>
                </a:solidFill>
                <a:latin typeface="Arial" charset="0"/>
                <a:ea typeface="宋体" charset="0"/>
              </a:rPr>
              <a:t> </a:t>
            </a:r>
            <a:r>
              <a:rPr lang="en-US" altLang="zh-CN">
                <a:latin typeface="Arial" charset="0"/>
                <a:ea typeface="宋体" charset="0"/>
              </a:rPr>
              <a:t>Link</a:t>
            </a:r>
            <a:r>
              <a:rPr lang="en-US" altLang="zh-CN">
                <a:solidFill>
                  <a:schemeClr val="tx1"/>
                </a:solidFill>
                <a:latin typeface="Arial" charset="0"/>
                <a:ea typeface="宋体" charset="0"/>
              </a:rPr>
              <a:t> </a:t>
            </a:r>
            <a:r>
              <a:rPr lang="en-US" altLang="zh-CN">
                <a:latin typeface="Arial" charset="0"/>
                <a:ea typeface="宋体" charset="0"/>
              </a:rPr>
              <a:t>Layer</a:t>
            </a:r>
            <a:endParaRPr lang="zh-CN" altLang="en-US">
              <a:latin typeface="Arial" charset="0"/>
              <a:ea typeface="宋体" charset="0"/>
            </a:endParaRPr>
          </a:p>
        </p:txBody>
      </p:sp>
      <p:sp>
        <p:nvSpPr>
          <p:cNvPr id="93189" name="Rectangle 3"/>
          <p:cNvSpPr>
            <a:spLocks noGrp="1" noChangeArrowheads="1"/>
          </p:cNvSpPr>
          <p:nvPr>
            <p:ph type="body" idx="1"/>
          </p:nvPr>
        </p:nvSpPr>
        <p:spPr/>
        <p:txBody>
          <a:bodyPr/>
          <a:lstStyle/>
          <a:p>
            <a:pPr eaLnBrk="1" hangingPunct="1">
              <a:lnSpc>
                <a:spcPct val="80000"/>
              </a:lnSpc>
            </a:pPr>
            <a:r>
              <a:rPr lang="en-US" altLang="zh-CN" sz="2600" b="1" dirty="0">
                <a:latin typeface="Arial" charset="0"/>
                <a:ea typeface="宋体" charset="0"/>
              </a:rPr>
              <a:t>Purpose:</a:t>
            </a:r>
          </a:p>
          <a:p>
            <a:pPr lvl="1" eaLnBrk="1" hangingPunct="1">
              <a:lnSpc>
                <a:spcPct val="80000"/>
              </a:lnSpc>
            </a:pPr>
            <a:r>
              <a:rPr lang="en-US" altLang="zh-CN" sz="2200" dirty="0">
                <a:latin typeface="Arial" charset="0"/>
                <a:ea typeface="宋体" charset="0"/>
              </a:rPr>
              <a:t>Transform a raw transmission line into a line that appears free of undetected transmission errors to the networks layer</a:t>
            </a:r>
          </a:p>
          <a:p>
            <a:pPr eaLnBrk="1" hangingPunct="1">
              <a:lnSpc>
                <a:spcPct val="80000"/>
              </a:lnSpc>
            </a:pPr>
            <a:r>
              <a:rPr lang="en-US" altLang="zh-CN" sz="2600" b="1" dirty="0">
                <a:latin typeface="Arial" charset="0"/>
                <a:ea typeface="宋体" charset="0"/>
              </a:rPr>
              <a:t>Concerns:</a:t>
            </a:r>
          </a:p>
          <a:p>
            <a:pPr lvl="1" eaLnBrk="1" hangingPunct="1">
              <a:lnSpc>
                <a:spcPct val="80000"/>
              </a:lnSpc>
            </a:pPr>
            <a:r>
              <a:rPr lang="en-US" altLang="zh-CN" sz="2200" b="1" dirty="0">
                <a:latin typeface="Arial" charset="0"/>
                <a:ea typeface="宋体" charset="0"/>
              </a:rPr>
              <a:t>Framing</a:t>
            </a:r>
            <a:r>
              <a:rPr lang="en-US" altLang="zh-CN" sz="2200" dirty="0">
                <a:latin typeface="Arial" charset="0"/>
                <a:ea typeface="宋体" charset="0"/>
              </a:rPr>
              <a:t> - Breaks apart input data into frames and transmit the frames sequentially.</a:t>
            </a:r>
          </a:p>
          <a:p>
            <a:pPr lvl="1" eaLnBrk="1" hangingPunct="1">
              <a:lnSpc>
                <a:spcPct val="80000"/>
              </a:lnSpc>
            </a:pPr>
            <a:r>
              <a:rPr lang="en-US" altLang="zh-CN" sz="2200" b="1" dirty="0">
                <a:latin typeface="Arial" charset="0"/>
                <a:ea typeface="宋体" charset="0"/>
              </a:rPr>
              <a:t>Error handling</a:t>
            </a:r>
            <a:r>
              <a:rPr lang="en-US" altLang="zh-CN" sz="2200" dirty="0">
                <a:latin typeface="Arial" charset="0"/>
                <a:ea typeface="宋体" charset="0"/>
              </a:rPr>
              <a:t> – if the service is reliable, the receiver confirms correct receipt of each frame by sending back an </a:t>
            </a:r>
            <a:r>
              <a:rPr lang="en-US" altLang="zh-CN" sz="2200" b="1" dirty="0">
                <a:latin typeface="Arial" charset="0"/>
                <a:ea typeface="宋体" charset="0"/>
              </a:rPr>
              <a:t>acknowledgement</a:t>
            </a:r>
            <a:r>
              <a:rPr lang="en-US" altLang="zh-CN" sz="2200" dirty="0">
                <a:latin typeface="Arial" charset="0"/>
                <a:ea typeface="宋体" charset="0"/>
              </a:rPr>
              <a:t> frame.</a:t>
            </a:r>
          </a:p>
          <a:p>
            <a:pPr lvl="1" eaLnBrk="1" hangingPunct="1">
              <a:lnSpc>
                <a:spcPct val="80000"/>
              </a:lnSpc>
            </a:pPr>
            <a:r>
              <a:rPr lang="en-US" altLang="zh-CN" sz="2200" b="1" dirty="0">
                <a:latin typeface="Arial" charset="0"/>
                <a:ea typeface="宋体" charset="0"/>
              </a:rPr>
              <a:t>Flow control</a:t>
            </a:r>
            <a:r>
              <a:rPr lang="en-US" altLang="zh-CN" sz="2200" dirty="0">
                <a:latin typeface="Arial" charset="0"/>
                <a:ea typeface="宋体" charset="0"/>
              </a:rPr>
              <a:t> -  keeps a fast transmitter from drowning a slow  receiver in data.</a:t>
            </a:r>
          </a:p>
          <a:p>
            <a:pPr lvl="1" eaLnBrk="1" hangingPunct="1">
              <a:lnSpc>
                <a:spcPct val="80000"/>
              </a:lnSpc>
            </a:pPr>
            <a:r>
              <a:rPr lang="en-US" altLang="zh-CN" sz="2200" b="1" dirty="0">
                <a:latin typeface="Arial" charset="0"/>
                <a:ea typeface="宋体" charset="0"/>
              </a:rPr>
              <a:t>Medium Access Control</a:t>
            </a:r>
            <a:r>
              <a:rPr lang="en-US" altLang="zh-CN" sz="2200" dirty="0">
                <a:latin typeface="Arial" charset="0"/>
                <a:ea typeface="宋体" charset="0"/>
              </a:rPr>
              <a:t> – how to control access to the shared channel for broadcast networks.</a:t>
            </a:r>
          </a:p>
          <a:p>
            <a:pPr eaLnBrk="1" hangingPunct="1">
              <a:lnSpc>
                <a:spcPct val="80000"/>
              </a:lnSpc>
            </a:pPr>
            <a:endParaRPr lang="zh-CN" altLang="en-US" sz="2600" dirty="0">
              <a:latin typeface="Arial" charset="0"/>
              <a:ea typeface="宋体" charset="0"/>
            </a:endParaRPr>
          </a:p>
        </p:txBody>
      </p:sp>
      <p:sp>
        <p:nvSpPr>
          <p:cNvPr id="7987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F651332-9EE8-E146-A808-BC3D776EC52A}" type="datetime1">
              <a:rPr lang="zh-CN" altLang="en-US"/>
              <a:pPr eaLnBrk="1" hangingPunct="1"/>
              <a:t>2020/3/9</a:t>
            </a:fld>
            <a:endParaRPr lang="en-US" altLang="zh-CN"/>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页脚占位符 4"/>
          <p:cNvSpPr>
            <a:spLocks noGrp="1"/>
          </p:cNvSpPr>
          <p:nvPr>
            <p:ph type="ftr" sz="quarter" idx="11"/>
          </p:nvPr>
        </p:nvSpPr>
        <p:spPr/>
        <p:txBody>
          <a:bodyPr/>
          <a:lstStyle/>
          <a:p>
            <a:pPr>
              <a:defRPr/>
            </a:pPr>
            <a:r>
              <a:rPr lang="en-US" altLang="zh-CN"/>
              <a:t>linwei@cuc.edu.cn</a:t>
            </a:r>
          </a:p>
        </p:txBody>
      </p:sp>
      <p:sp>
        <p:nvSpPr>
          <p:cNvPr id="8089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B52E82F-C9E5-8A46-A7D7-53B3CB71F9EB}" type="slidenum">
              <a:rPr lang="en-US" altLang="zh-CN"/>
              <a:pPr eaLnBrk="1" hangingPunct="1"/>
              <a:t>89</a:t>
            </a:fld>
            <a:endParaRPr lang="en-US" altLang="zh-CN"/>
          </a:p>
        </p:txBody>
      </p:sp>
      <p:sp>
        <p:nvSpPr>
          <p:cNvPr id="94212" name="Rectangle 2"/>
          <p:cNvSpPr>
            <a:spLocks noGrp="1" noChangeArrowheads="1"/>
          </p:cNvSpPr>
          <p:nvPr>
            <p:ph type="title"/>
          </p:nvPr>
        </p:nvSpPr>
        <p:spPr>
          <a:xfrm>
            <a:off x="392113" y="468313"/>
            <a:ext cx="6602412" cy="690562"/>
          </a:xfrm>
        </p:spPr>
        <p:txBody>
          <a:bodyPr/>
          <a:lstStyle/>
          <a:p>
            <a:pPr eaLnBrk="1" hangingPunct="1"/>
            <a:r>
              <a:rPr lang="en-US" altLang="zh-CN">
                <a:latin typeface="Arial" charset="0"/>
                <a:ea typeface="宋体" charset="0"/>
              </a:rPr>
              <a:t>Network</a:t>
            </a:r>
            <a:r>
              <a:rPr lang="en-US" altLang="zh-CN">
                <a:solidFill>
                  <a:schemeClr val="tx1"/>
                </a:solidFill>
                <a:latin typeface="Arial" charset="0"/>
                <a:ea typeface="宋体" charset="0"/>
              </a:rPr>
              <a:t> </a:t>
            </a:r>
            <a:r>
              <a:rPr lang="en-US" altLang="zh-CN">
                <a:latin typeface="Arial" charset="0"/>
                <a:ea typeface="宋体" charset="0"/>
              </a:rPr>
              <a:t>Layer</a:t>
            </a:r>
          </a:p>
        </p:txBody>
      </p:sp>
      <p:sp>
        <p:nvSpPr>
          <p:cNvPr id="94213" name="Rectangle 4"/>
          <p:cNvSpPr>
            <a:spLocks noGrp="1" noChangeArrowheads="1"/>
          </p:cNvSpPr>
          <p:nvPr>
            <p:ph type="body" idx="1"/>
          </p:nvPr>
        </p:nvSpPr>
        <p:spPr>
          <a:xfrm>
            <a:off x="457200" y="1719263"/>
            <a:ext cx="8396288" cy="4411662"/>
          </a:xfrm>
        </p:spPr>
        <p:txBody>
          <a:bodyPr/>
          <a:lstStyle/>
          <a:p>
            <a:pPr eaLnBrk="1" hangingPunct="1">
              <a:lnSpc>
                <a:spcPct val="90000"/>
              </a:lnSpc>
            </a:pPr>
            <a:r>
              <a:rPr lang="en-US" altLang="zh-CN" sz="2600" b="1" dirty="0">
                <a:latin typeface="Arial" charset="0"/>
                <a:ea typeface="宋体" charset="0"/>
              </a:rPr>
              <a:t>Purpose</a:t>
            </a:r>
          </a:p>
          <a:p>
            <a:pPr lvl="1" eaLnBrk="1" hangingPunct="1">
              <a:lnSpc>
                <a:spcPct val="90000"/>
              </a:lnSpc>
            </a:pPr>
            <a:r>
              <a:rPr lang="en-US" altLang="zh-CN" sz="2200" dirty="0">
                <a:latin typeface="Arial" charset="0"/>
                <a:ea typeface="宋体" charset="0"/>
              </a:rPr>
              <a:t>Route  packets from source to destination</a:t>
            </a:r>
          </a:p>
          <a:p>
            <a:pPr eaLnBrk="1" hangingPunct="1">
              <a:lnSpc>
                <a:spcPct val="90000"/>
              </a:lnSpc>
            </a:pPr>
            <a:r>
              <a:rPr lang="en-US" altLang="zh-CN" sz="2600" b="1" dirty="0">
                <a:latin typeface="Arial" charset="0"/>
                <a:ea typeface="宋体" charset="0"/>
              </a:rPr>
              <a:t>Concerns</a:t>
            </a:r>
          </a:p>
          <a:p>
            <a:pPr lvl="1" eaLnBrk="1" hangingPunct="1">
              <a:lnSpc>
                <a:spcPct val="90000"/>
              </a:lnSpc>
            </a:pPr>
            <a:r>
              <a:rPr lang="en-US" altLang="zh-CN" sz="2200" b="1" dirty="0">
                <a:latin typeface="Arial" charset="0"/>
                <a:ea typeface="宋体" charset="0"/>
              </a:rPr>
              <a:t>Routing</a:t>
            </a:r>
            <a:r>
              <a:rPr lang="en-US" altLang="zh-CN" sz="2200" dirty="0">
                <a:latin typeface="Arial" charset="0"/>
                <a:ea typeface="宋体" charset="0"/>
              </a:rPr>
              <a:t>  - What path is followed by packets from source to  destination.  Can be based on a  static table, can be determined when the connection is created, or can be highly dynamic, being determined anew for each packet, to reflect the current network load.</a:t>
            </a:r>
          </a:p>
          <a:p>
            <a:pPr lvl="1" eaLnBrk="1" hangingPunct="1">
              <a:lnSpc>
                <a:spcPct val="90000"/>
              </a:lnSpc>
            </a:pPr>
            <a:r>
              <a:rPr lang="en-US" altLang="zh-CN" sz="2200" b="1" dirty="0">
                <a:latin typeface="Arial" charset="0"/>
                <a:ea typeface="宋体" charset="0"/>
              </a:rPr>
              <a:t>Congestion</a:t>
            </a:r>
            <a:r>
              <a:rPr lang="en-US" altLang="zh-CN" sz="2200" dirty="0">
                <a:latin typeface="Arial" charset="0"/>
                <a:ea typeface="宋体" charset="0"/>
              </a:rPr>
              <a:t> - Controls the number packets in the subnet.</a:t>
            </a:r>
          </a:p>
          <a:p>
            <a:pPr lvl="1" eaLnBrk="1" hangingPunct="1">
              <a:lnSpc>
                <a:spcPct val="90000"/>
              </a:lnSpc>
            </a:pPr>
            <a:r>
              <a:rPr lang="en-US" altLang="zh-CN" sz="2200" b="1" dirty="0" err="1">
                <a:latin typeface="Arial" charset="0"/>
                <a:ea typeface="宋体" charset="0"/>
              </a:rPr>
              <a:t>Qos</a:t>
            </a:r>
            <a:r>
              <a:rPr lang="en-US" altLang="zh-CN" sz="2200" b="1" dirty="0">
                <a:latin typeface="Arial" charset="0"/>
                <a:ea typeface="宋体" charset="0"/>
              </a:rPr>
              <a:t> – </a:t>
            </a:r>
            <a:r>
              <a:rPr lang="en-US" altLang="zh-CN" sz="2200" dirty="0">
                <a:latin typeface="Arial" charset="0"/>
                <a:ea typeface="宋体" charset="0"/>
              </a:rPr>
              <a:t>Quality of service provided(delay, transit time, jitter…)</a:t>
            </a:r>
          </a:p>
          <a:p>
            <a:pPr lvl="1" eaLnBrk="1" hangingPunct="1">
              <a:lnSpc>
                <a:spcPct val="90000"/>
              </a:lnSpc>
            </a:pPr>
            <a:r>
              <a:rPr lang="en-US" altLang="zh-CN" sz="2200" b="1" dirty="0">
                <a:latin typeface="Arial" charset="0"/>
                <a:ea typeface="宋体" charset="0"/>
              </a:rPr>
              <a:t>Heterogeneity</a:t>
            </a:r>
            <a:r>
              <a:rPr lang="en-US" altLang="zh-CN" sz="2200" dirty="0">
                <a:latin typeface="Arial" charset="0"/>
                <a:ea typeface="宋体" charset="0"/>
              </a:rPr>
              <a:t> - Interfacing so one type of network can talk to another.  Addressing, packet size, protocols</a:t>
            </a:r>
            <a:r>
              <a:rPr lang="en-US" altLang="zh-CN" sz="2200" dirty="0">
                <a:latin typeface="Tahoma" charset="0"/>
                <a:ea typeface="宋体" charset="0"/>
              </a:rPr>
              <a:t>…</a:t>
            </a:r>
            <a:endParaRPr lang="zh-CN" altLang="en-US" sz="2200" dirty="0">
              <a:latin typeface="Arial" charset="0"/>
              <a:ea typeface="宋体" charset="0"/>
            </a:endParaRPr>
          </a:p>
        </p:txBody>
      </p:sp>
      <p:sp>
        <p:nvSpPr>
          <p:cNvPr id="8090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65551EE-5B5A-E846-B8E8-577BB6849BD9}" type="datetime1">
              <a:rPr lang="zh-CN" altLang="en-US"/>
              <a:pPr eaLnBrk="1" hangingPunct="1"/>
              <a:t>2020/3/9</a:t>
            </a:fld>
            <a:endParaRPr lang="en-US" altLang="zh-CN"/>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页脚占位符 4"/>
          <p:cNvSpPr>
            <a:spLocks noGrp="1"/>
          </p:cNvSpPr>
          <p:nvPr>
            <p:ph type="ftr" sz="quarter" idx="11"/>
          </p:nvPr>
        </p:nvSpPr>
        <p:spPr/>
        <p:txBody>
          <a:bodyPr/>
          <a:lstStyle/>
          <a:p>
            <a:pPr>
              <a:defRPr/>
            </a:pPr>
            <a:r>
              <a:rPr lang="en-US" altLang="zh-CN"/>
              <a:t>linwei@cuc.edu.cn</a:t>
            </a:r>
          </a:p>
        </p:txBody>
      </p:sp>
      <p:sp>
        <p:nvSpPr>
          <p:cNvPr id="1331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DD20F82-1873-CF48-80DA-954B5321BAAF}" type="slidenum">
              <a:rPr lang="en-US" altLang="zh-CN"/>
              <a:pPr eaLnBrk="1" hangingPunct="1"/>
              <a:t>9</a:t>
            </a:fld>
            <a:endParaRPr lang="en-US" altLang="zh-CN"/>
          </a:p>
        </p:txBody>
      </p:sp>
      <p:sp>
        <p:nvSpPr>
          <p:cNvPr id="12292" name="Rectangle 2"/>
          <p:cNvSpPr>
            <a:spLocks noGrp="1" noChangeArrowheads="1"/>
          </p:cNvSpPr>
          <p:nvPr>
            <p:ph type="title"/>
          </p:nvPr>
        </p:nvSpPr>
        <p:spPr/>
        <p:txBody>
          <a:bodyPr/>
          <a:lstStyle/>
          <a:p>
            <a:pPr eaLnBrk="1" hangingPunct="1"/>
            <a:r>
              <a:rPr lang="en-US" altLang="zh-CN" sz="4400">
                <a:latin typeface="Arial" charset="0"/>
                <a:ea typeface="宋体" charset="0"/>
              </a:rPr>
              <a:t>1</a:t>
            </a:r>
            <a:r>
              <a:rPr lang="en-US" altLang="zh-CN" sz="4400" baseline="30000">
                <a:latin typeface="Arial" charset="0"/>
                <a:ea typeface="宋体" charset="0"/>
              </a:rPr>
              <a:t>st</a:t>
            </a:r>
            <a:r>
              <a:rPr lang="en-US" altLang="zh-CN" sz="4400">
                <a:latin typeface="Arial" charset="0"/>
                <a:ea typeface="宋体" charset="0"/>
              </a:rPr>
              <a:t> goal: Resource Sharing</a:t>
            </a:r>
          </a:p>
        </p:txBody>
      </p:sp>
      <p:sp>
        <p:nvSpPr>
          <p:cNvPr id="12293" name="Rectangle 3"/>
          <p:cNvSpPr>
            <a:spLocks noGrp="1" noChangeArrowheads="1"/>
          </p:cNvSpPr>
          <p:nvPr>
            <p:ph type="body" idx="1"/>
          </p:nvPr>
        </p:nvSpPr>
        <p:spPr>
          <a:xfrm>
            <a:off x="550863" y="1436688"/>
            <a:ext cx="8148637" cy="4375150"/>
          </a:xfrm>
        </p:spPr>
        <p:txBody>
          <a:bodyPr/>
          <a:lstStyle/>
          <a:p>
            <a:pPr eaLnBrk="1" hangingPunct="1"/>
            <a:r>
              <a:rPr lang="en-US" altLang="zh-CN" dirty="0">
                <a:latin typeface="Arial" charset="0"/>
                <a:ea typeface="宋体" charset="0"/>
              </a:rPr>
              <a:t>The goal is to make all programs, equipment, and especially data available to anyone on the network without regard to the physical location of the resource and the user. </a:t>
            </a:r>
          </a:p>
          <a:p>
            <a:pPr eaLnBrk="1" hangingPunct="1"/>
            <a:r>
              <a:rPr lang="en-US" altLang="zh-CN" dirty="0">
                <a:latin typeface="Arial" charset="0"/>
                <a:ea typeface="宋体" charset="0"/>
              </a:rPr>
              <a:t>Equipment:</a:t>
            </a:r>
          </a:p>
          <a:p>
            <a:pPr lvl="1" eaLnBrk="1" hangingPunct="1"/>
            <a:r>
              <a:rPr lang="en-US" altLang="zh-CN" sz="2400" dirty="0">
                <a:latin typeface="Arial" charset="0"/>
                <a:ea typeface="宋体" charset="0"/>
              </a:rPr>
              <a:t> Printers, Scanner, CD-Burners</a:t>
            </a:r>
            <a:r>
              <a:rPr lang="en-US" altLang="zh-CN" sz="2400" dirty="0">
                <a:latin typeface="Times New Roman" charset="0"/>
                <a:ea typeface="宋体" charset="0"/>
              </a:rPr>
              <a:t>…</a:t>
            </a:r>
            <a:endParaRPr lang="en-US" altLang="zh-CN" sz="2400" dirty="0">
              <a:latin typeface="Arial" charset="0"/>
              <a:ea typeface="宋体" charset="0"/>
            </a:endParaRPr>
          </a:p>
          <a:p>
            <a:pPr eaLnBrk="1" hangingPunct="1"/>
            <a:r>
              <a:rPr lang="en-US" altLang="zh-CN" dirty="0">
                <a:latin typeface="Arial" charset="0"/>
                <a:ea typeface="宋体" charset="0"/>
              </a:rPr>
              <a:t>Information:</a:t>
            </a:r>
          </a:p>
          <a:p>
            <a:pPr lvl="1" eaLnBrk="1" hangingPunct="1"/>
            <a:r>
              <a:rPr lang="en-US" altLang="zh-CN" sz="2400" dirty="0">
                <a:latin typeface="Arial" charset="0"/>
                <a:ea typeface="宋体" charset="0"/>
              </a:rPr>
              <a:t>Customer records, Product information ,inventories, financial statements, tax information </a:t>
            </a:r>
            <a:r>
              <a:rPr lang="en-US" altLang="zh-CN" sz="2400" dirty="0">
                <a:latin typeface="Times New Roman" charset="0"/>
                <a:ea typeface="宋体" charset="0"/>
              </a:rPr>
              <a:t>…</a:t>
            </a:r>
            <a:endParaRPr lang="en-US" altLang="zh-CN" sz="2400" dirty="0">
              <a:latin typeface="Arial" charset="0"/>
              <a:ea typeface="宋体" charset="0"/>
            </a:endParaRPr>
          </a:p>
        </p:txBody>
      </p:sp>
      <p:sp>
        <p:nvSpPr>
          <p:cNvPr id="1331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BEFA5D7-EAFD-9849-ABFE-D5A914F725DF}" type="datetime1">
              <a:rPr lang="zh-CN" altLang="en-US"/>
              <a:pPr eaLnBrk="1" hangingPunct="1"/>
              <a:t>2020/3/9</a:t>
            </a:fld>
            <a:endParaRPr lang="en-US" altLang="zh-CN"/>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页脚占位符 4"/>
          <p:cNvSpPr>
            <a:spLocks noGrp="1"/>
          </p:cNvSpPr>
          <p:nvPr>
            <p:ph type="ftr" sz="quarter" idx="11"/>
          </p:nvPr>
        </p:nvSpPr>
        <p:spPr/>
        <p:txBody>
          <a:bodyPr/>
          <a:lstStyle/>
          <a:p>
            <a:pPr>
              <a:defRPr/>
            </a:pPr>
            <a:r>
              <a:rPr lang="en-US" altLang="zh-CN"/>
              <a:t>linwei@cuc.edu.cn</a:t>
            </a:r>
          </a:p>
        </p:txBody>
      </p:sp>
      <p:sp>
        <p:nvSpPr>
          <p:cNvPr id="8192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05F5C12-20C1-DC49-9EEE-50B5F7F8E08E}" type="slidenum">
              <a:rPr lang="en-US" altLang="zh-CN"/>
              <a:pPr eaLnBrk="1" hangingPunct="1"/>
              <a:t>90</a:t>
            </a:fld>
            <a:endParaRPr lang="en-US" altLang="zh-CN"/>
          </a:p>
        </p:txBody>
      </p:sp>
      <p:sp>
        <p:nvSpPr>
          <p:cNvPr id="95236" name="Rectangle 2"/>
          <p:cNvSpPr>
            <a:spLocks noGrp="1" noChangeArrowheads="1"/>
          </p:cNvSpPr>
          <p:nvPr>
            <p:ph type="title"/>
          </p:nvPr>
        </p:nvSpPr>
        <p:spPr/>
        <p:txBody>
          <a:bodyPr/>
          <a:lstStyle/>
          <a:p>
            <a:pPr eaLnBrk="1" hangingPunct="1"/>
            <a:r>
              <a:rPr lang="en-US" altLang="zh-CN">
                <a:latin typeface="Arial" charset="0"/>
                <a:ea typeface="宋体" charset="0"/>
              </a:rPr>
              <a:t>Transport</a:t>
            </a:r>
            <a:r>
              <a:rPr lang="en-US" altLang="zh-CN">
                <a:solidFill>
                  <a:schemeClr val="tx1"/>
                </a:solidFill>
                <a:latin typeface="Arial" charset="0"/>
                <a:ea typeface="宋体" charset="0"/>
              </a:rPr>
              <a:t> </a:t>
            </a:r>
            <a:r>
              <a:rPr lang="en-US" altLang="zh-CN">
                <a:latin typeface="Arial" charset="0"/>
                <a:ea typeface="宋体" charset="0"/>
              </a:rPr>
              <a:t>Layer</a:t>
            </a:r>
            <a:endParaRPr lang="zh-CN" altLang="en-US">
              <a:latin typeface="Arial" charset="0"/>
              <a:ea typeface="宋体" charset="0"/>
            </a:endParaRPr>
          </a:p>
        </p:txBody>
      </p:sp>
      <p:sp>
        <p:nvSpPr>
          <p:cNvPr id="95237" name="Rectangle 3"/>
          <p:cNvSpPr>
            <a:spLocks noGrp="1" noChangeArrowheads="1"/>
          </p:cNvSpPr>
          <p:nvPr>
            <p:ph type="body" idx="1"/>
          </p:nvPr>
        </p:nvSpPr>
        <p:spPr>
          <a:xfrm>
            <a:off x="457200" y="1719263"/>
            <a:ext cx="8299450" cy="4411662"/>
          </a:xfrm>
        </p:spPr>
        <p:txBody>
          <a:bodyPr/>
          <a:lstStyle/>
          <a:p>
            <a:pPr eaLnBrk="1" hangingPunct="1">
              <a:lnSpc>
                <a:spcPct val="80000"/>
              </a:lnSpc>
            </a:pPr>
            <a:r>
              <a:rPr lang="en-US" altLang="zh-CN" sz="2100">
                <a:latin typeface="Arial" charset="0"/>
                <a:ea typeface="宋体" charset="0"/>
              </a:rPr>
              <a:t>Purpose</a:t>
            </a:r>
          </a:p>
          <a:p>
            <a:pPr lvl="1" eaLnBrk="1" hangingPunct="1">
              <a:lnSpc>
                <a:spcPct val="80000"/>
              </a:lnSpc>
            </a:pPr>
            <a:r>
              <a:rPr lang="en-US" altLang="zh-CN" sz="1900">
                <a:latin typeface="Arial" charset="0"/>
                <a:ea typeface="宋体" charset="0"/>
              </a:rPr>
              <a:t>Accept data from above it, split it up into smaller units if need be, pass them to network layer, and ensure that the pieces all arrive  correctly at the other end.</a:t>
            </a:r>
          </a:p>
          <a:p>
            <a:pPr eaLnBrk="1" hangingPunct="1">
              <a:lnSpc>
                <a:spcPct val="80000"/>
              </a:lnSpc>
            </a:pPr>
            <a:r>
              <a:rPr lang="en-US" altLang="zh-CN" sz="2100">
                <a:latin typeface="Arial" charset="0"/>
                <a:ea typeface="宋体" charset="0"/>
              </a:rPr>
              <a:t>Concerns</a:t>
            </a:r>
          </a:p>
          <a:p>
            <a:pPr lvl="1" eaLnBrk="1" hangingPunct="1">
              <a:lnSpc>
                <a:spcPct val="80000"/>
              </a:lnSpc>
            </a:pPr>
            <a:r>
              <a:rPr lang="en-US" altLang="zh-CN" sz="1900" b="1">
                <a:latin typeface="Arial" charset="0"/>
                <a:ea typeface="宋体" charset="0"/>
              </a:rPr>
              <a:t>Service Decisions</a:t>
            </a:r>
            <a:r>
              <a:rPr lang="en-US" altLang="zh-CN" sz="1900">
                <a:latin typeface="Arial" charset="0"/>
                <a:ea typeface="宋体" charset="0"/>
              </a:rPr>
              <a:t> - What type of service to provide; error-free  point to point, datagram, etc.</a:t>
            </a:r>
          </a:p>
          <a:p>
            <a:pPr lvl="1" eaLnBrk="1" hangingPunct="1">
              <a:lnSpc>
                <a:spcPct val="80000"/>
              </a:lnSpc>
            </a:pPr>
            <a:r>
              <a:rPr lang="en-US" altLang="zh-CN" sz="1900" b="1">
                <a:latin typeface="Arial" charset="0"/>
                <a:ea typeface="宋体" charset="0"/>
              </a:rPr>
              <a:t>End-to-end</a:t>
            </a:r>
            <a:r>
              <a:rPr lang="en-US" altLang="zh-CN" sz="1900">
                <a:latin typeface="Arial" charset="0"/>
                <a:ea typeface="宋体" charset="0"/>
              </a:rPr>
              <a:t>: it carries data all the way from the source to the destination.</a:t>
            </a:r>
          </a:p>
          <a:p>
            <a:pPr lvl="1" eaLnBrk="1" hangingPunct="1">
              <a:lnSpc>
                <a:spcPct val="80000"/>
              </a:lnSpc>
            </a:pPr>
            <a:r>
              <a:rPr lang="en-US" altLang="zh-CN" sz="1900" b="1">
                <a:latin typeface="Arial" charset="0"/>
                <a:ea typeface="宋体" charset="0"/>
              </a:rPr>
              <a:t>Reliability</a:t>
            </a:r>
            <a:r>
              <a:rPr lang="en-US" altLang="zh-CN" sz="1900">
                <a:latin typeface="Arial" charset="0"/>
                <a:ea typeface="宋体" charset="0"/>
              </a:rPr>
              <a:t> - Ensures that packets arrive at their destination.   Reassembles out of order messages.</a:t>
            </a:r>
          </a:p>
          <a:p>
            <a:pPr lvl="1" eaLnBrk="1" hangingPunct="1">
              <a:lnSpc>
                <a:spcPct val="80000"/>
              </a:lnSpc>
            </a:pPr>
            <a:r>
              <a:rPr lang="en-US" altLang="zh-CN" sz="1900" b="1">
                <a:latin typeface="Arial" charset="0"/>
                <a:ea typeface="宋体" charset="0"/>
              </a:rPr>
              <a:t>Hides network</a:t>
            </a:r>
            <a:r>
              <a:rPr lang="en-US" altLang="zh-CN" sz="1900">
                <a:latin typeface="Arial" charset="0"/>
                <a:ea typeface="宋体" charset="0"/>
              </a:rPr>
              <a:t>  - Allows details of the network to be hidden from  higher level layers.	</a:t>
            </a:r>
          </a:p>
          <a:p>
            <a:pPr lvl="1" eaLnBrk="1" hangingPunct="1">
              <a:lnSpc>
                <a:spcPct val="80000"/>
              </a:lnSpc>
            </a:pPr>
            <a:r>
              <a:rPr lang="en-US" altLang="zh-CN" sz="1900" b="1">
                <a:latin typeface="Arial" charset="0"/>
                <a:ea typeface="宋体" charset="0"/>
              </a:rPr>
              <a:t>Mapping</a:t>
            </a:r>
            <a:r>
              <a:rPr lang="en-US" altLang="zh-CN" sz="1900">
                <a:latin typeface="Arial" charset="0"/>
                <a:ea typeface="宋体" charset="0"/>
              </a:rPr>
              <a:t> - Determines which messages belong to which connections.</a:t>
            </a:r>
          </a:p>
          <a:p>
            <a:pPr lvl="1" eaLnBrk="1" hangingPunct="1">
              <a:lnSpc>
                <a:spcPct val="80000"/>
              </a:lnSpc>
            </a:pPr>
            <a:r>
              <a:rPr lang="en-US" altLang="zh-CN" sz="1900" b="1">
                <a:latin typeface="Arial" charset="0"/>
                <a:ea typeface="宋体" charset="0"/>
              </a:rPr>
              <a:t>Flow control</a:t>
            </a:r>
            <a:r>
              <a:rPr lang="en-US" altLang="zh-CN" sz="1900">
                <a:latin typeface="Arial" charset="0"/>
                <a:ea typeface="宋体" charset="0"/>
              </a:rPr>
              <a:t> - keeps a fast transmitter from flooding a slow  receiver.</a:t>
            </a:r>
          </a:p>
        </p:txBody>
      </p:sp>
      <p:sp>
        <p:nvSpPr>
          <p:cNvPr id="8192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A3FF244-E0C8-2C4C-ABB4-2648A6633177}" type="datetime1">
              <a:rPr lang="zh-CN" altLang="en-US"/>
              <a:pPr eaLnBrk="1" hangingPunct="1"/>
              <a:t>2020/3/9</a:t>
            </a:fld>
            <a:endParaRPr lang="en-US" altLang="zh-CN"/>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2"/>
          <p:cNvSpPr>
            <a:spLocks noGrp="1" noChangeArrowheads="1"/>
          </p:cNvSpPr>
          <p:nvPr>
            <p:ph type="title"/>
          </p:nvPr>
        </p:nvSpPr>
        <p:spPr/>
        <p:txBody>
          <a:bodyPr/>
          <a:lstStyle/>
          <a:p>
            <a:pPr eaLnBrk="1" hangingPunct="1"/>
            <a:r>
              <a:rPr lang="en-US" altLang="zh-CN">
                <a:latin typeface="Arial" charset="0"/>
                <a:ea typeface="宋体" charset="0"/>
              </a:rPr>
              <a:t>Session</a:t>
            </a:r>
            <a:r>
              <a:rPr lang="en-US" altLang="zh-CN">
                <a:solidFill>
                  <a:schemeClr val="tx1"/>
                </a:solidFill>
                <a:latin typeface="Arial" charset="0"/>
                <a:ea typeface="宋体" charset="0"/>
              </a:rPr>
              <a:t> </a:t>
            </a:r>
            <a:r>
              <a:rPr lang="en-US" altLang="zh-CN">
                <a:latin typeface="Arial" charset="0"/>
                <a:ea typeface="宋体" charset="0"/>
              </a:rPr>
              <a:t>Layer</a:t>
            </a:r>
            <a:endParaRPr lang="zh-CN" altLang="en-US">
              <a:latin typeface="Arial" charset="0"/>
              <a:ea typeface="宋体" charset="0"/>
            </a:endParaRPr>
          </a:p>
        </p:txBody>
      </p:sp>
      <p:sp>
        <p:nvSpPr>
          <p:cNvPr id="96259" name="Rectangle 3"/>
          <p:cNvSpPr>
            <a:spLocks noGrp="1" noChangeArrowheads="1"/>
          </p:cNvSpPr>
          <p:nvPr>
            <p:ph idx="1"/>
          </p:nvPr>
        </p:nvSpPr>
        <p:spPr/>
        <p:txBody>
          <a:bodyPr/>
          <a:lstStyle/>
          <a:p>
            <a:pPr eaLnBrk="1" hangingPunct="1"/>
            <a:r>
              <a:rPr lang="en-US" altLang="zh-CN" sz="2600">
                <a:latin typeface="Arial" charset="0"/>
                <a:ea typeface="宋体" charset="0"/>
              </a:rPr>
              <a:t>Purpose</a:t>
            </a:r>
          </a:p>
          <a:p>
            <a:pPr lvl="1" eaLnBrk="1" hangingPunct="1"/>
            <a:r>
              <a:rPr lang="en-US" altLang="zh-CN" sz="2200">
                <a:latin typeface="Arial" charset="0"/>
                <a:ea typeface="宋体" charset="0"/>
              </a:rPr>
              <a:t>Allow users on different machines to establish sessions  between them</a:t>
            </a:r>
          </a:p>
          <a:p>
            <a:pPr eaLnBrk="1" hangingPunct="1"/>
            <a:r>
              <a:rPr lang="en-US" altLang="zh-CN" sz="2600">
                <a:latin typeface="Arial" charset="0"/>
                <a:ea typeface="宋体" charset="0"/>
              </a:rPr>
              <a:t>Concerns</a:t>
            </a:r>
          </a:p>
          <a:p>
            <a:pPr lvl="1" eaLnBrk="1" hangingPunct="1"/>
            <a:r>
              <a:rPr lang="en-US" altLang="zh-CN" sz="2200" b="1">
                <a:latin typeface="Arial" charset="0"/>
                <a:ea typeface="宋体" charset="0"/>
              </a:rPr>
              <a:t>Dialog control</a:t>
            </a:r>
            <a:r>
              <a:rPr lang="en-US" altLang="zh-CN" sz="2200">
                <a:latin typeface="Arial" charset="0"/>
                <a:ea typeface="宋体" charset="0"/>
              </a:rPr>
              <a:t> - keep track of whose turn it is to transmit</a:t>
            </a:r>
          </a:p>
          <a:p>
            <a:pPr lvl="1" eaLnBrk="1" hangingPunct="1"/>
            <a:r>
              <a:rPr lang="en-US" altLang="zh-CN" sz="2200" b="1">
                <a:latin typeface="Arial" charset="0"/>
                <a:ea typeface="宋体" charset="0"/>
              </a:rPr>
              <a:t>Token Management</a:t>
            </a:r>
            <a:r>
              <a:rPr lang="en-US" altLang="zh-CN" sz="2200">
                <a:latin typeface="Arial" charset="0"/>
                <a:ea typeface="宋体" charset="0"/>
              </a:rPr>
              <a:t> </a:t>
            </a:r>
            <a:r>
              <a:rPr lang="en-US" altLang="zh-CN" sz="2200">
                <a:latin typeface="Tahoma" charset="0"/>
                <a:ea typeface="宋体" charset="0"/>
              </a:rPr>
              <a:t>–</a:t>
            </a:r>
            <a:r>
              <a:rPr lang="en-US" altLang="zh-CN" sz="2200">
                <a:latin typeface="Arial" charset="0"/>
                <a:ea typeface="宋体" charset="0"/>
              </a:rPr>
              <a:t> prevent two parties from attempting the same critical operation at the same time</a:t>
            </a:r>
          </a:p>
          <a:p>
            <a:pPr lvl="1" eaLnBrk="1" hangingPunct="1"/>
            <a:r>
              <a:rPr lang="en-US" altLang="zh-CN" sz="2200" b="1">
                <a:latin typeface="Arial" charset="0"/>
                <a:ea typeface="宋体" charset="0"/>
              </a:rPr>
              <a:t>Synchronization </a:t>
            </a:r>
            <a:r>
              <a:rPr lang="en-US" altLang="zh-CN" sz="2200">
                <a:latin typeface="Arial" charset="0"/>
                <a:ea typeface="宋体" charset="0"/>
              </a:rPr>
              <a:t>– checkpointing long transmissions to allow them to pick up from where they left off in the event of a crash and subsequent recovery.</a:t>
            </a:r>
          </a:p>
        </p:txBody>
      </p:sp>
      <p:sp>
        <p:nvSpPr>
          <p:cNvPr id="82950"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8D7047F-F6C9-0A42-B9DD-074E09E5ADDB}" type="datetime1">
              <a:rPr lang="zh-CN" altLang="en-US"/>
              <a:pPr eaLnBrk="1" hangingPunct="1"/>
              <a:t>2020/3/9</a:t>
            </a:fld>
            <a:endParaRPr lang="en-US" altLang="zh-CN"/>
          </a:p>
        </p:txBody>
      </p:sp>
      <p:sp>
        <p:nvSpPr>
          <p:cNvPr id="82946" name="页脚占位符 4"/>
          <p:cNvSpPr>
            <a:spLocks noGrp="1"/>
          </p:cNvSpPr>
          <p:nvPr>
            <p:ph type="ftr" sz="quarter" idx="11"/>
          </p:nvPr>
        </p:nvSpPr>
        <p:spPr/>
        <p:txBody>
          <a:bodyPr/>
          <a:lstStyle/>
          <a:p>
            <a:pPr>
              <a:defRPr/>
            </a:pPr>
            <a:r>
              <a:rPr lang="en-US" altLang="zh-CN"/>
              <a:t>linwei@cuc.edu.cn</a:t>
            </a:r>
          </a:p>
        </p:txBody>
      </p:sp>
      <p:sp>
        <p:nvSpPr>
          <p:cNvPr id="8294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8DD4E3F-DA13-9542-8AC9-179B39BCC06B}" type="slidenum">
              <a:rPr lang="en-US" altLang="zh-CN"/>
              <a:pPr eaLnBrk="1" hangingPunct="1"/>
              <a:t>91</a:t>
            </a:fld>
            <a:endParaRPr lang="en-US" altLang="zh-CN"/>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ChangeArrowheads="1"/>
          </p:cNvSpPr>
          <p:nvPr>
            <p:ph type="title"/>
          </p:nvPr>
        </p:nvSpPr>
        <p:spPr/>
        <p:txBody>
          <a:bodyPr/>
          <a:lstStyle/>
          <a:p>
            <a:r>
              <a:rPr lang="en-US" altLang="zh-CN">
                <a:latin typeface="Arial" charset="0"/>
                <a:ea typeface="宋体" charset="0"/>
              </a:rPr>
              <a:t>Presentation Layer</a:t>
            </a:r>
          </a:p>
        </p:txBody>
      </p:sp>
      <p:sp>
        <p:nvSpPr>
          <p:cNvPr id="97283" name="Rectangle 4"/>
          <p:cNvSpPr>
            <a:spLocks noGrp="1" noChangeArrowheads="1"/>
          </p:cNvSpPr>
          <p:nvPr>
            <p:ph type="body" idx="1"/>
          </p:nvPr>
        </p:nvSpPr>
        <p:spPr/>
        <p:txBody>
          <a:bodyPr/>
          <a:lstStyle/>
          <a:p>
            <a:r>
              <a:rPr lang="en-US" altLang="zh-CN">
                <a:latin typeface="Arial" charset="0"/>
                <a:ea typeface="宋体" charset="0"/>
              </a:rPr>
              <a:t>Purpose</a:t>
            </a:r>
          </a:p>
          <a:p>
            <a:pPr lvl="1"/>
            <a:r>
              <a:rPr lang="en-US" altLang="zh-CN">
                <a:latin typeface="Arial" charset="0"/>
                <a:ea typeface="宋体" charset="0"/>
              </a:rPr>
              <a:t>Make it possible for computers with different data representations to communicate</a:t>
            </a:r>
          </a:p>
          <a:p>
            <a:r>
              <a:rPr lang="en-US" altLang="zh-CN">
                <a:latin typeface="Arial" charset="0"/>
                <a:ea typeface="宋体" charset="0"/>
              </a:rPr>
              <a:t>Concerns</a:t>
            </a:r>
          </a:p>
          <a:p>
            <a:pPr lvl="1"/>
            <a:r>
              <a:rPr lang="en-US" altLang="zh-CN">
                <a:latin typeface="Arial" charset="0"/>
                <a:ea typeface="宋体" charset="0"/>
              </a:rPr>
              <a:t>Syntax and semantics of information transmitted.     </a:t>
            </a:r>
          </a:p>
          <a:p>
            <a:pPr lvl="1"/>
            <a:r>
              <a:rPr lang="en-US" altLang="zh-CN">
                <a:latin typeface="Arial" charset="0"/>
                <a:ea typeface="宋体" charset="0"/>
              </a:rPr>
              <a:t>Understands the nature of the data being transmitted.  Converts ASCII/EBCDIC, big endian/little endian</a:t>
            </a:r>
          </a:p>
          <a:p>
            <a:endParaRPr lang="zh-CN" altLang="en-US">
              <a:latin typeface="Arial" charset="0"/>
              <a:ea typeface="宋体" charset="0"/>
            </a:endParaRPr>
          </a:p>
        </p:txBody>
      </p:sp>
      <p:sp>
        <p:nvSpPr>
          <p:cNvPr id="8397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1745CBA-C73C-0247-AE5E-FC196850C072}" type="datetime1">
              <a:rPr lang="zh-CN" altLang="en-US"/>
              <a:pPr eaLnBrk="1" hangingPunct="1"/>
              <a:t>2020/3/9</a:t>
            </a:fld>
            <a:endParaRPr lang="en-US" altLang="zh-CN"/>
          </a:p>
        </p:txBody>
      </p:sp>
      <p:sp>
        <p:nvSpPr>
          <p:cNvPr id="83970" name="页脚占位符 4"/>
          <p:cNvSpPr>
            <a:spLocks noGrp="1"/>
          </p:cNvSpPr>
          <p:nvPr>
            <p:ph type="ftr" sz="quarter" idx="11"/>
          </p:nvPr>
        </p:nvSpPr>
        <p:spPr/>
        <p:txBody>
          <a:bodyPr/>
          <a:lstStyle/>
          <a:p>
            <a:pPr>
              <a:defRPr/>
            </a:pPr>
            <a:r>
              <a:rPr lang="en-US" altLang="zh-CN"/>
              <a:t>linwei@cuc.edu.cn</a:t>
            </a:r>
          </a:p>
        </p:txBody>
      </p:sp>
      <p:sp>
        <p:nvSpPr>
          <p:cNvPr id="8397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3476868-6E0F-A042-AD3C-BB9A0B224E9F}" type="slidenum">
              <a:rPr lang="en-US" altLang="zh-CN"/>
              <a:pPr eaLnBrk="1" hangingPunct="1"/>
              <a:t>92</a:t>
            </a:fld>
            <a:endParaRPr lang="en-US" altLang="zh-CN"/>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4"/>
          <p:cNvSpPr>
            <a:spLocks noGrp="1"/>
          </p:cNvSpPr>
          <p:nvPr>
            <p:ph type="ftr" sz="quarter" idx="11"/>
          </p:nvPr>
        </p:nvSpPr>
        <p:spPr/>
        <p:txBody>
          <a:bodyPr/>
          <a:lstStyle/>
          <a:p>
            <a:pPr>
              <a:defRPr/>
            </a:pPr>
            <a:r>
              <a:rPr lang="en-US" altLang="zh-CN"/>
              <a:t>linwei@cuc.edu.cn</a:t>
            </a:r>
          </a:p>
        </p:txBody>
      </p:sp>
      <p:sp>
        <p:nvSpPr>
          <p:cNvPr id="8499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8ACDA7F-EF7E-1D4F-9D96-C62D19B6AA83}" type="slidenum">
              <a:rPr lang="en-US" altLang="zh-CN"/>
              <a:pPr eaLnBrk="1" hangingPunct="1"/>
              <a:t>93</a:t>
            </a:fld>
            <a:endParaRPr lang="en-US" altLang="zh-CN"/>
          </a:p>
        </p:txBody>
      </p:sp>
      <p:sp>
        <p:nvSpPr>
          <p:cNvPr id="98308" name="Rectangle 2"/>
          <p:cNvSpPr>
            <a:spLocks noGrp="1" noChangeArrowheads="1"/>
          </p:cNvSpPr>
          <p:nvPr>
            <p:ph type="title"/>
          </p:nvPr>
        </p:nvSpPr>
        <p:spPr/>
        <p:txBody>
          <a:bodyPr/>
          <a:lstStyle/>
          <a:p>
            <a:pPr eaLnBrk="1" hangingPunct="1"/>
            <a:r>
              <a:rPr lang="en-US" altLang="zh-CN">
                <a:latin typeface="Arial" charset="0"/>
                <a:ea typeface="宋体" charset="0"/>
              </a:rPr>
              <a:t>Application</a:t>
            </a:r>
            <a:r>
              <a:rPr lang="en-US" altLang="zh-CN" b="0">
                <a:solidFill>
                  <a:schemeClr val="tx1"/>
                </a:solidFill>
                <a:latin typeface="Arial" charset="0"/>
                <a:ea typeface="宋体" charset="0"/>
              </a:rPr>
              <a:t> </a:t>
            </a:r>
            <a:r>
              <a:rPr lang="en-US" altLang="zh-CN">
                <a:latin typeface="Arial" charset="0"/>
                <a:ea typeface="宋体" charset="0"/>
              </a:rPr>
              <a:t>Layer</a:t>
            </a:r>
            <a:endParaRPr lang="zh-CN" altLang="en-US">
              <a:latin typeface="Arial" charset="0"/>
              <a:ea typeface="宋体" charset="0"/>
            </a:endParaRPr>
          </a:p>
        </p:txBody>
      </p:sp>
      <p:sp>
        <p:nvSpPr>
          <p:cNvPr id="98309" name="Rectangle 3"/>
          <p:cNvSpPr>
            <a:spLocks noGrp="1" noChangeArrowheads="1"/>
          </p:cNvSpPr>
          <p:nvPr>
            <p:ph type="body" idx="1"/>
          </p:nvPr>
        </p:nvSpPr>
        <p:spPr/>
        <p:txBody>
          <a:bodyPr/>
          <a:lstStyle/>
          <a:p>
            <a:pPr eaLnBrk="1" hangingPunct="1"/>
            <a:r>
              <a:rPr lang="en-US" altLang="zh-CN">
                <a:latin typeface="Arial" charset="0"/>
                <a:ea typeface="宋体" charset="0"/>
              </a:rPr>
              <a:t>contains a variety of protocols that are commonly needed by users. </a:t>
            </a:r>
            <a:r>
              <a:rPr lang="en-US" altLang="zh-CN" b="1">
                <a:latin typeface="Arial" charset="0"/>
                <a:ea typeface="宋体" charset="0"/>
              </a:rPr>
              <a:t>    </a:t>
            </a:r>
          </a:p>
          <a:p>
            <a:pPr lvl="1" eaLnBrk="1" hangingPunct="1"/>
            <a:r>
              <a:rPr lang="en-US" altLang="zh-CN" b="1">
                <a:latin typeface="Arial" charset="0"/>
                <a:ea typeface="宋体" charset="0"/>
              </a:rPr>
              <a:t>HTTP</a:t>
            </a:r>
          </a:p>
          <a:p>
            <a:pPr lvl="1" eaLnBrk="1" hangingPunct="1"/>
            <a:r>
              <a:rPr lang="en-US" altLang="zh-CN" b="1">
                <a:latin typeface="Arial" charset="0"/>
                <a:ea typeface="宋体" charset="0"/>
              </a:rPr>
              <a:t>FTP</a:t>
            </a:r>
            <a:endParaRPr lang="en-US" altLang="zh-CN">
              <a:latin typeface="Arial" charset="0"/>
              <a:ea typeface="宋体" charset="0"/>
            </a:endParaRPr>
          </a:p>
          <a:p>
            <a:pPr lvl="1" eaLnBrk="1" hangingPunct="1"/>
            <a:r>
              <a:rPr lang="en-US" altLang="zh-CN" b="1">
                <a:latin typeface="Arial" charset="0"/>
                <a:ea typeface="宋体" charset="0"/>
              </a:rPr>
              <a:t>SMTP</a:t>
            </a:r>
          </a:p>
          <a:p>
            <a:pPr lvl="1" eaLnBrk="1" hangingPunct="1"/>
            <a:r>
              <a:rPr lang="en-US" altLang="zh-CN" b="1">
                <a:latin typeface="Arial" charset="0"/>
                <a:ea typeface="宋体" charset="0"/>
              </a:rPr>
              <a:t>…</a:t>
            </a:r>
          </a:p>
          <a:p>
            <a:pPr eaLnBrk="1" hangingPunct="1"/>
            <a:endParaRPr lang="zh-CN" altLang="en-US">
              <a:latin typeface="Arial" charset="0"/>
              <a:ea typeface="宋体" charset="0"/>
            </a:endParaRPr>
          </a:p>
        </p:txBody>
      </p:sp>
      <p:sp>
        <p:nvSpPr>
          <p:cNvPr id="8499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40C30E5-1079-AD4F-8F0D-DA60070E3607}" type="datetime1">
              <a:rPr lang="zh-CN" altLang="en-US"/>
              <a:pPr eaLnBrk="1" hangingPunct="1"/>
              <a:t>2020/3/9</a:t>
            </a:fld>
            <a:endParaRPr lang="en-US" altLang="zh-CN"/>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altLang="zh-CN">
                <a:latin typeface="Arial" charset="0"/>
                <a:ea typeface="宋体" charset="0"/>
              </a:rPr>
              <a:t> The TCP/IP Reference Models</a:t>
            </a:r>
          </a:p>
        </p:txBody>
      </p:sp>
      <p:sp>
        <p:nvSpPr>
          <p:cNvPr id="99331" name="Content Placeholder 2"/>
          <p:cNvSpPr>
            <a:spLocks noGrp="1"/>
          </p:cNvSpPr>
          <p:nvPr>
            <p:ph idx="1"/>
          </p:nvPr>
        </p:nvSpPr>
        <p:spPr/>
        <p:txBody>
          <a:bodyPr/>
          <a:lstStyle/>
          <a:p>
            <a:pPr eaLnBrk="1" hangingPunct="1">
              <a:buFontTx/>
              <a:buChar char="•"/>
            </a:pPr>
            <a:r>
              <a:rPr lang="en-US" altLang="zh-CN" sz="3200">
                <a:latin typeface="Arial" charset="0"/>
                <a:ea typeface="宋体" charset="0"/>
                <a:cs typeface="Arial" charset="0"/>
              </a:rPr>
              <a:t>Link layer</a:t>
            </a:r>
          </a:p>
          <a:p>
            <a:pPr eaLnBrk="1" hangingPunct="1">
              <a:buFontTx/>
              <a:buChar char="•"/>
            </a:pPr>
            <a:r>
              <a:rPr lang="en-US" altLang="zh-CN" sz="3200">
                <a:latin typeface="Arial" charset="0"/>
                <a:ea typeface="宋体" charset="0"/>
                <a:cs typeface="Arial" charset="0"/>
              </a:rPr>
              <a:t>Internet layer</a:t>
            </a:r>
          </a:p>
          <a:p>
            <a:pPr eaLnBrk="1" hangingPunct="1">
              <a:buFontTx/>
              <a:buChar char="•"/>
            </a:pPr>
            <a:r>
              <a:rPr lang="en-US" altLang="zh-CN" sz="3200">
                <a:latin typeface="Arial" charset="0"/>
                <a:ea typeface="宋体" charset="0"/>
                <a:cs typeface="Arial" charset="0"/>
              </a:rPr>
              <a:t>Transport layer</a:t>
            </a:r>
          </a:p>
          <a:p>
            <a:pPr eaLnBrk="1" hangingPunct="1">
              <a:buFontTx/>
              <a:buChar char="•"/>
            </a:pPr>
            <a:r>
              <a:rPr lang="en-US" altLang="zh-CN" sz="3200">
                <a:latin typeface="Arial" charset="0"/>
                <a:ea typeface="宋体" charset="0"/>
                <a:cs typeface="Arial" charset="0"/>
              </a:rPr>
              <a:t>Application layer</a:t>
            </a:r>
          </a:p>
          <a:p>
            <a:endParaRPr lang="zh-CN" altLang="en-US">
              <a:latin typeface="Arial" charset="0"/>
              <a:ea typeface="宋体" charset="0"/>
            </a:endParaRPr>
          </a:p>
        </p:txBody>
      </p:sp>
      <p:sp>
        <p:nvSpPr>
          <p:cNvPr id="4" name="Date Placeholder 3"/>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711E23E-EE8D-864B-BE23-79B290A47C8D}" type="datetime1">
              <a:rPr lang="zh-CN" altLang="en-US"/>
              <a:pPr eaLnBrk="1" hangingPunct="1"/>
              <a:t>2020/3/9</a:t>
            </a:fld>
            <a:endParaRPr lang="en-US" altLang="zh-CN"/>
          </a:p>
        </p:txBody>
      </p:sp>
      <p:sp>
        <p:nvSpPr>
          <p:cNvPr id="5" name="Footer Placeholder 4"/>
          <p:cNvSpPr>
            <a:spLocks noGrp="1"/>
          </p:cNvSpPr>
          <p:nvPr>
            <p:ph type="ftr" sz="quarter" idx="11"/>
          </p:nvPr>
        </p:nvSpPr>
        <p:spPr/>
        <p:txBody>
          <a:bodyPr/>
          <a:lstStyle/>
          <a:p>
            <a:pPr>
              <a:defRPr/>
            </a:pPr>
            <a:r>
              <a:rPr lang="en-US" altLang="zh-CN"/>
              <a:t>linwei@cuc.edu.cn</a:t>
            </a:r>
          </a:p>
        </p:txBody>
      </p:sp>
      <p:sp>
        <p:nvSpPr>
          <p:cNvPr id="6" name="Slide Number Placeholder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A76EE7D5-4974-3240-9733-AFD32C2C1226}" type="slidenum">
              <a:rPr lang="en-US" altLang="zh-CN"/>
              <a:pPr eaLnBrk="1" hangingPunct="1"/>
              <a:t>94</a:t>
            </a:fld>
            <a:endParaRPr lang="en-US" altLang="zh-CN"/>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页脚占位符 4"/>
          <p:cNvSpPr>
            <a:spLocks noGrp="1"/>
          </p:cNvSpPr>
          <p:nvPr>
            <p:ph type="ftr" sz="quarter" idx="11"/>
          </p:nvPr>
        </p:nvSpPr>
        <p:spPr/>
        <p:txBody>
          <a:bodyPr/>
          <a:lstStyle/>
          <a:p>
            <a:pPr>
              <a:defRPr/>
            </a:pPr>
            <a:r>
              <a:rPr lang="en-US" altLang="zh-CN"/>
              <a:t>linwei@cuc.edu.cn</a:t>
            </a:r>
          </a:p>
        </p:txBody>
      </p:sp>
      <p:sp>
        <p:nvSpPr>
          <p:cNvPr id="86019"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A3C82B6-1551-0640-854F-EF2B66720C66}" type="slidenum">
              <a:rPr lang="en-US" altLang="zh-CN"/>
              <a:pPr eaLnBrk="1" hangingPunct="1"/>
              <a:t>95</a:t>
            </a:fld>
            <a:endParaRPr lang="en-US" altLang="zh-CN"/>
          </a:p>
        </p:txBody>
      </p:sp>
      <p:sp>
        <p:nvSpPr>
          <p:cNvPr id="100356" name="Rectangle 2"/>
          <p:cNvSpPr>
            <a:spLocks noGrp="1" noChangeArrowheads="1"/>
          </p:cNvSpPr>
          <p:nvPr>
            <p:ph type="title"/>
          </p:nvPr>
        </p:nvSpPr>
        <p:spPr/>
        <p:txBody>
          <a:bodyPr/>
          <a:lstStyle/>
          <a:p>
            <a:pPr eaLnBrk="1" hangingPunct="1"/>
            <a:r>
              <a:rPr lang="en-US" altLang="zh-CN" sz="3600">
                <a:latin typeface="Arial" charset="0"/>
                <a:ea typeface="宋体" charset="0"/>
              </a:rPr>
              <a:t>U.S. DoD ARPANET</a:t>
            </a:r>
          </a:p>
        </p:txBody>
      </p:sp>
      <p:sp>
        <p:nvSpPr>
          <p:cNvPr id="100357" name="Rectangle 3"/>
          <p:cNvSpPr>
            <a:spLocks noGrp="1" noChangeArrowheads="1"/>
          </p:cNvSpPr>
          <p:nvPr>
            <p:ph type="body" idx="1"/>
          </p:nvPr>
        </p:nvSpPr>
        <p:spPr/>
        <p:txBody>
          <a:bodyPr/>
          <a:lstStyle/>
          <a:p>
            <a:pPr lvl="1" eaLnBrk="1" hangingPunct="1"/>
            <a:r>
              <a:rPr lang="en-US" altLang="zh-CN" dirty="0">
                <a:latin typeface="Arial" charset="0"/>
                <a:ea typeface="宋体" charset="0"/>
              </a:rPr>
              <a:t>Was a research network sponsored by the </a:t>
            </a:r>
            <a:r>
              <a:rPr lang="en-US" altLang="zh-CN" dirty="0" err="1">
                <a:latin typeface="Arial" charset="0"/>
                <a:ea typeface="宋体" charset="0"/>
              </a:rPr>
              <a:t>DoD</a:t>
            </a:r>
            <a:r>
              <a:rPr lang="en-US" altLang="zh-CN" dirty="0">
                <a:latin typeface="Arial" charset="0"/>
                <a:ea typeface="宋体" charset="0"/>
              </a:rPr>
              <a:t> </a:t>
            </a:r>
          </a:p>
          <a:p>
            <a:pPr lvl="1" eaLnBrk="1" hangingPunct="1"/>
            <a:r>
              <a:rPr lang="en-US" altLang="zh-CN" dirty="0">
                <a:latin typeface="Arial" charset="0"/>
                <a:ea typeface="宋体" charset="0"/>
              </a:rPr>
              <a:t>Network be able to survive loss of subnet hardware, with existing conversations not being broken off .</a:t>
            </a:r>
          </a:p>
          <a:p>
            <a:pPr lvl="1" eaLnBrk="1" hangingPunct="1"/>
            <a:r>
              <a:rPr lang="en-US" altLang="zh-CN" dirty="0">
                <a:latin typeface="Arial" charset="0"/>
                <a:ea typeface="宋体" charset="0"/>
              </a:rPr>
              <a:t>A flexible architecture was needed since applications with divergent requirements were envisioned, ranging from transferring files to real-time speech transmission </a:t>
            </a:r>
          </a:p>
        </p:txBody>
      </p:sp>
      <p:sp>
        <p:nvSpPr>
          <p:cNvPr id="86022"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9E4BF31-AFE0-BE4D-8984-0AB90C69B93B}" type="datetime1">
              <a:rPr lang="zh-CN" altLang="en-US"/>
              <a:pPr eaLnBrk="1" hangingPunct="1"/>
              <a:t>2020/3/9</a:t>
            </a:fld>
            <a:endParaRPr lang="en-US" altLang="zh-CN"/>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页脚占位符 4"/>
          <p:cNvSpPr>
            <a:spLocks noGrp="1"/>
          </p:cNvSpPr>
          <p:nvPr>
            <p:ph type="ftr" sz="quarter" idx="11"/>
          </p:nvPr>
        </p:nvSpPr>
        <p:spPr/>
        <p:txBody>
          <a:bodyPr/>
          <a:lstStyle/>
          <a:p>
            <a:pPr>
              <a:defRPr/>
            </a:pPr>
            <a:r>
              <a:rPr lang="en-US" altLang="zh-CN"/>
              <a:t>linwei@cuc.edu.cn</a:t>
            </a:r>
          </a:p>
        </p:txBody>
      </p:sp>
      <p:sp>
        <p:nvSpPr>
          <p:cNvPr id="88067"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1AB8136-4BB1-6A40-A5F5-7C5212106C82}" type="slidenum">
              <a:rPr lang="en-US" altLang="zh-CN"/>
              <a:pPr eaLnBrk="1" hangingPunct="1"/>
              <a:t>96</a:t>
            </a:fld>
            <a:endParaRPr lang="en-US" altLang="zh-CN"/>
          </a:p>
        </p:txBody>
      </p:sp>
      <p:sp>
        <p:nvSpPr>
          <p:cNvPr id="101380" name="Rectangle 2"/>
          <p:cNvSpPr>
            <a:spLocks noGrp="1" noChangeArrowheads="1"/>
          </p:cNvSpPr>
          <p:nvPr>
            <p:ph type="title"/>
          </p:nvPr>
        </p:nvSpPr>
        <p:spPr>
          <a:xfrm>
            <a:off x="457200" y="122238"/>
            <a:ext cx="7543800" cy="906462"/>
          </a:xfrm>
        </p:spPr>
        <p:txBody>
          <a:bodyPr/>
          <a:lstStyle/>
          <a:p>
            <a:pPr eaLnBrk="1" hangingPunct="1"/>
            <a:r>
              <a:rPr lang="zh-CN" altLang="en-US">
                <a:solidFill>
                  <a:schemeClr val="tx1"/>
                </a:solidFill>
                <a:latin typeface="Arial" charset="0"/>
                <a:ea typeface="宋体" charset="0"/>
              </a:rPr>
              <a:t> </a:t>
            </a:r>
            <a:r>
              <a:rPr lang="en-US" altLang="zh-CN">
                <a:latin typeface="Arial" charset="0"/>
                <a:ea typeface="宋体" charset="0"/>
              </a:rPr>
              <a:t>The TCP/IP Reference Models</a:t>
            </a:r>
          </a:p>
        </p:txBody>
      </p:sp>
      <p:sp>
        <p:nvSpPr>
          <p:cNvPr id="101381" name="Rectangle 3"/>
          <p:cNvSpPr>
            <a:spLocks noGrp="1" noChangeArrowheads="1"/>
          </p:cNvSpPr>
          <p:nvPr>
            <p:ph type="body" idx="1"/>
          </p:nvPr>
        </p:nvSpPr>
        <p:spPr>
          <a:xfrm>
            <a:off x="784225" y="5558903"/>
            <a:ext cx="7523163" cy="354012"/>
          </a:xfrm>
        </p:spPr>
        <p:txBody>
          <a:bodyPr/>
          <a:lstStyle/>
          <a:p>
            <a:pPr algn="ctr" eaLnBrk="1" hangingPunct="1">
              <a:lnSpc>
                <a:spcPct val="80000"/>
              </a:lnSpc>
              <a:buFont typeface="Wingdings" charset="0"/>
              <a:buNone/>
            </a:pPr>
            <a:r>
              <a:rPr lang="en-US" altLang="zh-CN" sz="2600" dirty="0">
                <a:latin typeface="Arial" charset="0"/>
                <a:ea typeface="宋体" charset="0"/>
              </a:rPr>
              <a:t>The TCP/IP reference model</a:t>
            </a:r>
          </a:p>
          <a:p>
            <a:pPr algn="ctr" eaLnBrk="1" hangingPunct="1">
              <a:lnSpc>
                <a:spcPct val="80000"/>
              </a:lnSpc>
              <a:buFont typeface="Wingdings" charset="0"/>
              <a:buNone/>
            </a:pPr>
            <a:r>
              <a:rPr lang="en-US" altLang="zh-CN" sz="1600" dirty="0">
                <a:latin typeface="Arial" charset="0"/>
                <a:ea typeface="宋体" charset="0"/>
              </a:rPr>
              <a:t>(Cerf &amp; Kahn1974, Clark 1988)</a:t>
            </a:r>
          </a:p>
        </p:txBody>
      </p:sp>
      <p:sp>
        <p:nvSpPr>
          <p:cNvPr id="88071" name="日期占位符 7"/>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B12A68C-5A23-C742-8EC1-02BE73789B54}" type="datetime1">
              <a:rPr lang="zh-CN" altLang="en-US"/>
              <a:pPr eaLnBrk="1" hangingPunct="1"/>
              <a:t>2020/3/9</a:t>
            </a:fld>
            <a:endParaRPr lang="en-US" altLang="zh-CN"/>
          </a:p>
        </p:txBody>
      </p:sp>
      <p:pic>
        <p:nvPicPr>
          <p:cNvPr id="10138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8263" y="1295400"/>
            <a:ext cx="683895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页脚占位符 4"/>
          <p:cNvSpPr>
            <a:spLocks noGrp="1"/>
          </p:cNvSpPr>
          <p:nvPr>
            <p:ph type="ftr" sz="quarter" idx="11"/>
          </p:nvPr>
        </p:nvSpPr>
        <p:spPr/>
        <p:txBody>
          <a:bodyPr/>
          <a:lstStyle/>
          <a:p>
            <a:pPr>
              <a:defRPr/>
            </a:pPr>
            <a:r>
              <a:rPr lang="en-US" altLang="zh-CN"/>
              <a:t>linwei@cuc.edu.cn</a:t>
            </a:r>
          </a:p>
        </p:txBody>
      </p:sp>
      <p:sp>
        <p:nvSpPr>
          <p:cNvPr id="87043"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DBD9FE9E-9A6A-E248-A4BD-EA67703C5765}" type="slidenum">
              <a:rPr lang="en-US" altLang="zh-CN"/>
              <a:pPr eaLnBrk="1" hangingPunct="1"/>
              <a:t>97</a:t>
            </a:fld>
            <a:endParaRPr lang="en-US" altLang="zh-CN"/>
          </a:p>
        </p:txBody>
      </p:sp>
      <p:sp>
        <p:nvSpPr>
          <p:cNvPr id="102404" name="Rectangle 2"/>
          <p:cNvSpPr>
            <a:spLocks noGrp="1" noChangeArrowheads="1"/>
          </p:cNvSpPr>
          <p:nvPr>
            <p:ph type="title"/>
          </p:nvPr>
        </p:nvSpPr>
        <p:spPr/>
        <p:txBody>
          <a:bodyPr/>
          <a:lstStyle/>
          <a:p>
            <a:pPr eaLnBrk="1" hangingPunct="1"/>
            <a:r>
              <a:rPr lang="en-US" altLang="zh-CN" dirty="0">
                <a:latin typeface="Arial" charset="0"/>
                <a:ea typeface="宋体" charset="0"/>
              </a:rPr>
              <a:t>The Key</a:t>
            </a:r>
          </a:p>
        </p:txBody>
      </p:sp>
      <p:sp>
        <p:nvSpPr>
          <p:cNvPr id="102405" name="Rectangle 3"/>
          <p:cNvSpPr>
            <a:spLocks noGrp="1" noChangeArrowheads="1"/>
          </p:cNvSpPr>
          <p:nvPr>
            <p:ph type="body" idx="1"/>
          </p:nvPr>
        </p:nvSpPr>
        <p:spPr>
          <a:xfrm>
            <a:off x="457200" y="2095500"/>
            <a:ext cx="8229600" cy="4035425"/>
          </a:xfrm>
        </p:spPr>
        <p:txBody>
          <a:bodyPr/>
          <a:lstStyle/>
          <a:p>
            <a:pPr eaLnBrk="1" hangingPunct="1">
              <a:buFont typeface="Wingdings" charset="0"/>
              <a:buNone/>
            </a:pPr>
            <a:r>
              <a:rPr lang="zh-CN" altLang="en-US" sz="3900" dirty="0">
                <a:latin typeface="Arial" charset="0"/>
                <a:ea typeface="宋体" charset="0"/>
              </a:rPr>
              <a:t>    </a:t>
            </a:r>
            <a:r>
              <a:rPr lang="en-US" altLang="zh-CN" sz="3900" dirty="0">
                <a:latin typeface="Arial" charset="0"/>
                <a:ea typeface="宋体" charset="0"/>
              </a:rPr>
              <a:t>a </a:t>
            </a:r>
            <a:r>
              <a:rPr lang="en-US" altLang="zh-CN" sz="3900" b="1" i="1" dirty="0">
                <a:latin typeface="Arial" charset="0"/>
                <a:ea typeface="宋体" charset="0"/>
              </a:rPr>
              <a:t>packet-switching</a:t>
            </a:r>
            <a:r>
              <a:rPr lang="en-US" altLang="zh-CN" sz="3900" dirty="0">
                <a:latin typeface="Arial" charset="0"/>
                <a:ea typeface="宋体" charset="0"/>
              </a:rPr>
              <a:t> network based on a </a:t>
            </a:r>
            <a:r>
              <a:rPr lang="en-US" altLang="zh-CN" sz="3900" b="1" i="1" dirty="0">
                <a:latin typeface="Arial" charset="0"/>
                <a:ea typeface="宋体" charset="0"/>
              </a:rPr>
              <a:t>connectionless</a:t>
            </a:r>
            <a:r>
              <a:rPr lang="en-US" altLang="zh-CN" sz="3900" dirty="0">
                <a:latin typeface="Arial" charset="0"/>
                <a:ea typeface="宋体" charset="0"/>
              </a:rPr>
              <a:t> </a:t>
            </a:r>
            <a:r>
              <a:rPr lang="en-US" altLang="zh-CN" sz="3900" b="1" i="1" dirty="0">
                <a:latin typeface="Arial" charset="0"/>
                <a:ea typeface="宋体" charset="0"/>
              </a:rPr>
              <a:t>layer </a:t>
            </a:r>
            <a:r>
              <a:rPr lang="en-US" altLang="zh-CN" sz="3900" dirty="0">
                <a:latin typeface="Arial" charset="0"/>
                <a:ea typeface="宋体" charset="0"/>
              </a:rPr>
              <a:t>that runs across different networks. </a:t>
            </a:r>
          </a:p>
        </p:txBody>
      </p:sp>
      <p:sp>
        <p:nvSpPr>
          <p:cNvPr id="87046"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73E571E-C76F-9949-A200-7E631FAA61E4}" type="datetime1">
              <a:rPr lang="zh-CN" altLang="en-US"/>
              <a:pPr eaLnBrk="1" hangingPunct="1"/>
              <a:t>2020/3/9</a:t>
            </a:fld>
            <a:endParaRPr lang="en-US" altLang="zh-CN"/>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4"/>
          <p:cNvSpPr>
            <a:spLocks noGrp="1"/>
          </p:cNvSpPr>
          <p:nvPr>
            <p:ph type="ftr" sz="quarter" idx="11"/>
          </p:nvPr>
        </p:nvSpPr>
        <p:spPr/>
        <p:txBody>
          <a:bodyPr/>
          <a:lstStyle/>
          <a:p>
            <a:pPr>
              <a:defRPr/>
            </a:pPr>
            <a:r>
              <a:rPr lang="en-US" altLang="zh-CN"/>
              <a:t>linwei@cuc.edu.cn</a:t>
            </a:r>
          </a:p>
        </p:txBody>
      </p:sp>
      <p:sp>
        <p:nvSpPr>
          <p:cNvPr id="89091"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0773608-0AC9-9748-86E5-13FD76FB9977}" type="slidenum">
              <a:rPr lang="en-US" altLang="zh-CN"/>
              <a:pPr eaLnBrk="1" hangingPunct="1"/>
              <a:t>98</a:t>
            </a:fld>
            <a:endParaRPr lang="en-US" altLang="zh-CN"/>
          </a:p>
        </p:txBody>
      </p:sp>
      <p:sp>
        <p:nvSpPr>
          <p:cNvPr id="103428" name="Rectangle 2"/>
          <p:cNvSpPr>
            <a:spLocks noGrp="1" noChangeArrowheads="1"/>
          </p:cNvSpPr>
          <p:nvPr>
            <p:ph type="title"/>
          </p:nvPr>
        </p:nvSpPr>
        <p:spPr/>
        <p:txBody>
          <a:bodyPr/>
          <a:lstStyle/>
          <a:p>
            <a:pPr eaLnBrk="1" hangingPunct="1"/>
            <a:r>
              <a:rPr lang="en-US" altLang="zh-CN">
                <a:latin typeface="Arial" charset="0"/>
                <a:ea typeface="宋体" charset="0"/>
              </a:rPr>
              <a:t>Link Layer</a:t>
            </a:r>
            <a:endParaRPr lang="zh-CN" altLang="en-US">
              <a:latin typeface="Arial" charset="0"/>
              <a:ea typeface="宋体" charset="0"/>
            </a:endParaRPr>
          </a:p>
        </p:txBody>
      </p:sp>
      <p:sp>
        <p:nvSpPr>
          <p:cNvPr id="103429" name="Rectangle 3"/>
          <p:cNvSpPr>
            <a:spLocks noGrp="1" noChangeArrowheads="1"/>
          </p:cNvSpPr>
          <p:nvPr>
            <p:ph type="body" idx="1"/>
          </p:nvPr>
        </p:nvSpPr>
        <p:spPr/>
        <p:txBody>
          <a:bodyPr/>
          <a:lstStyle/>
          <a:p>
            <a:pPr eaLnBrk="1" hangingPunct="1"/>
            <a:r>
              <a:rPr lang="en-US" altLang="zh-CN" dirty="0">
                <a:latin typeface="Arial" charset="0"/>
                <a:ea typeface="宋体" charset="0"/>
              </a:rPr>
              <a:t>Describes what link such as serial lines and classic Ethernet must do to meet the needs of the connectionless internet layer.</a:t>
            </a:r>
          </a:p>
          <a:p>
            <a:pPr eaLnBrk="1" hangingPunct="1"/>
            <a:r>
              <a:rPr lang="en-US" altLang="zh-CN" dirty="0">
                <a:latin typeface="Arial" charset="0"/>
                <a:ea typeface="宋体" charset="0"/>
              </a:rPr>
              <a:t>It is not really a layer at all, in the normal sense of the term, but rather an </a:t>
            </a:r>
            <a:r>
              <a:rPr lang="en-US" altLang="zh-CN" b="1" i="1" dirty="0">
                <a:latin typeface="Arial" charset="0"/>
                <a:ea typeface="宋体" charset="0"/>
              </a:rPr>
              <a:t>interface</a:t>
            </a:r>
            <a:r>
              <a:rPr lang="en-US" altLang="zh-CN" dirty="0">
                <a:latin typeface="Arial" charset="0"/>
                <a:ea typeface="宋体" charset="0"/>
              </a:rPr>
              <a:t> between hosts and transmission links.</a:t>
            </a:r>
          </a:p>
          <a:p>
            <a:pPr eaLnBrk="1" hangingPunct="1"/>
            <a:endParaRPr lang="zh-CN" altLang="en-US" dirty="0">
              <a:latin typeface="Arial" charset="0"/>
              <a:ea typeface="宋体" charset="0"/>
            </a:endParaRPr>
          </a:p>
        </p:txBody>
      </p:sp>
      <p:sp>
        <p:nvSpPr>
          <p:cNvPr id="89094"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02DD88B-7801-3847-BC76-883690349327}" type="datetime1">
              <a:rPr lang="zh-CN" altLang="en-US"/>
              <a:pPr eaLnBrk="1" hangingPunct="1"/>
              <a:t>2020/3/9</a:t>
            </a:fld>
            <a:endParaRPr lang="en-US" altLang="zh-CN"/>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页脚占位符 4"/>
          <p:cNvSpPr>
            <a:spLocks noGrp="1"/>
          </p:cNvSpPr>
          <p:nvPr>
            <p:ph type="ftr" sz="quarter" idx="11"/>
          </p:nvPr>
        </p:nvSpPr>
        <p:spPr/>
        <p:txBody>
          <a:bodyPr/>
          <a:lstStyle/>
          <a:p>
            <a:pPr>
              <a:defRPr/>
            </a:pPr>
            <a:r>
              <a:rPr lang="en-US" altLang="zh-CN"/>
              <a:t>linwei@cuc.edu.cn</a:t>
            </a:r>
          </a:p>
        </p:txBody>
      </p:sp>
      <p:sp>
        <p:nvSpPr>
          <p:cNvPr id="90115" name="灯片编号占位符 5"/>
          <p:cNvSpPr>
            <a:spLocks noGrp="1"/>
          </p:cNvSpPr>
          <p:nvPr>
            <p:ph type="sldNum" sz="quarter" idx="12"/>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53045CF4-ADF0-5147-B631-151E555043E6}" type="slidenum">
              <a:rPr lang="en-US" altLang="zh-CN"/>
              <a:pPr eaLnBrk="1" hangingPunct="1"/>
              <a:t>99</a:t>
            </a:fld>
            <a:endParaRPr lang="en-US" altLang="zh-CN"/>
          </a:p>
        </p:txBody>
      </p:sp>
      <p:sp>
        <p:nvSpPr>
          <p:cNvPr id="104452" name="Rectangle 2"/>
          <p:cNvSpPr>
            <a:spLocks noGrp="1" noChangeArrowheads="1"/>
          </p:cNvSpPr>
          <p:nvPr>
            <p:ph type="title"/>
          </p:nvPr>
        </p:nvSpPr>
        <p:spPr/>
        <p:txBody>
          <a:bodyPr/>
          <a:lstStyle/>
          <a:p>
            <a:pPr eaLnBrk="1" hangingPunct="1"/>
            <a:r>
              <a:rPr lang="en-US" altLang="zh-CN">
                <a:latin typeface="Arial" charset="0"/>
                <a:ea typeface="宋体" charset="0"/>
              </a:rPr>
              <a:t>The Internet Layer</a:t>
            </a:r>
            <a:endParaRPr lang="zh-CN" altLang="en-US">
              <a:latin typeface="Arial" charset="0"/>
              <a:ea typeface="宋体" charset="0"/>
            </a:endParaRPr>
          </a:p>
        </p:txBody>
      </p:sp>
      <p:sp>
        <p:nvSpPr>
          <p:cNvPr id="104453" name="Rectangle 3"/>
          <p:cNvSpPr>
            <a:spLocks noGrp="1" noChangeArrowheads="1"/>
          </p:cNvSpPr>
          <p:nvPr>
            <p:ph type="body" idx="1"/>
          </p:nvPr>
        </p:nvSpPr>
        <p:spPr/>
        <p:txBody>
          <a:bodyPr/>
          <a:lstStyle/>
          <a:p>
            <a:pPr eaLnBrk="1" hangingPunct="1"/>
            <a:r>
              <a:rPr lang="en-US" altLang="zh-CN">
                <a:latin typeface="Arial" charset="0"/>
                <a:ea typeface="宋体" charset="0"/>
              </a:rPr>
              <a:t>Permit hosts to inject packets into any network and have them travel independently to the destination ( potentially on a different network, like international mail)</a:t>
            </a:r>
          </a:p>
          <a:p>
            <a:pPr eaLnBrk="1" hangingPunct="1"/>
            <a:r>
              <a:rPr lang="en-US" altLang="zh-CN">
                <a:latin typeface="Arial" charset="0"/>
                <a:ea typeface="宋体" charset="0"/>
              </a:rPr>
              <a:t>Routing and Congestion control</a:t>
            </a:r>
          </a:p>
          <a:p>
            <a:pPr lvl="1" eaLnBrk="1" hangingPunct="1"/>
            <a:r>
              <a:rPr lang="en-US" altLang="zh-CN" b="1">
                <a:latin typeface="Arial" charset="0"/>
                <a:ea typeface="宋体" charset="0"/>
              </a:rPr>
              <a:t>IP (Internet Protocol)</a:t>
            </a:r>
            <a:endParaRPr lang="en-US" altLang="zh-CN">
              <a:latin typeface="Arial" charset="0"/>
              <a:ea typeface="宋体" charset="0"/>
            </a:endParaRPr>
          </a:p>
          <a:p>
            <a:pPr lvl="1" eaLnBrk="1" hangingPunct="1"/>
            <a:r>
              <a:rPr lang="en-US" altLang="zh-CN">
                <a:latin typeface="Arial" charset="0"/>
                <a:ea typeface="宋体" charset="0"/>
              </a:rPr>
              <a:t>ICMP(Internet Control Message Protocol)</a:t>
            </a:r>
          </a:p>
          <a:p>
            <a:pPr eaLnBrk="1" hangingPunct="1"/>
            <a:endParaRPr lang="en-US" altLang="zh-CN">
              <a:latin typeface="Arial" charset="0"/>
              <a:ea typeface="宋体" charset="0"/>
            </a:endParaRPr>
          </a:p>
        </p:txBody>
      </p:sp>
      <p:sp>
        <p:nvSpPr>
          <p:cNvPr id="90118" name="日期占位符 6"/>
          <p:cNvSpPr>
            <a:spLocks noGrp="1"/>
          </p:cNvSpPr>
          <p:nvPr>
            <p:ph type="dt" sz="quarter" idx="10"/>
          </p:nvPr>
        </p:nvSpPr>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EA5A3E5-DC76-1043-B3D0-B2862B9E9F7D}" type="datetime1">
              <a:rPr lang="zh-CN" altLang="en-US"/>
              <a:pPr eaLnBrk="1" hangingPunct="1"/>
              <a:t>2020/3/9</a:t>
            </a:fld>
            <a:endParaRPr lang="en-US" altLang="zh-CN"/>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21&quot;/&gt;&lt;/object&gt;&lt;object type=&quot;3&quot; unique_id=&quot;10005&quot;&gt;&lt;property id=&quot;20148&quot; value=&quot;5&quot;/&gt;&lt;property id=&quot;20300&quot; value=&quot;Slide 2 - &amp;quot;Computer Networks&amp;quot;&quot;/&gt;&lt;property id=&quot;20307&quot; value=&quot;389&quot;/&gt;&lt;/object&gt;&lt;object type=&quot;3&quot; unique_id=&quot;10007&quot;&gt;&lt;property id=&quot;20148&quot; value=&quot;5&quot;/&gt;&lt;property id=&quot;20300&quot; value=&quot;Slide 4 - &amp;quot;Introduction&amp;quot;&quot;/&gt;&lt;property id=&quot;20307&quot; value=&quot;256&quot;/&gt;&lt;/object&gt;&lt;object type=&quot;3&quot; unique_id=&quot;10008&quot;&gt;&lt;property id=&quot;20148&quot; value=&quot;5&quot;/&gt;&lt;property id=&quot;20300&quot; value=&quot;Slide 5 - &amp;quot;Attention&amp;quot;&quot;/&gt;&lt;property id=&quot;20307&quot; value=&quot;363&quot;/&gt;&lt;/object&gt;&lt;object type=&quot;3&quot; unique_id=&quot;10009&quot;&gt;&lt;property id=&quot;20148&quot; value=&quot;5&quot;/&gt;&lt;property id=&quot;20300&quot; value=&quot;Slide 6 - &amp;quot;Topics&amp;quot;&quot;/&gt;&lt;property id=&quot;20307&quot; value=&quot;353&quot;/&gt;&lt;/object&gt;&lt;object type=&quot;3&quot; unique_id=&quot;10010&quot;&gt;&lt;property id=&quot;20148&quot; value=&quot;5&quot;/&gt;&lt;property id=&quot;20300&quot; value=&quot;Slide 7 - &amp;quot;A Computer Network&amp;quot;&quot;/&gt;&lt;property id=&quot;20307&quot; value=&quot;350&quot;/&gt;&lt;/object&gt;&lt;object type=&quot;3&quot; unique_id=&quot;10011&quot;&gt;&lt;property id=&quot;20148&quot; value=&quot;5&quot;/&gt;&lt;property id=&quot;20300&quot; value=&quot;Slide 8 - &amp;quot;1.1 Uses of Computer Networks&amp;quot;&quot;/&gt;&lt;property id=&quot;20307&quot; value=&quot;305&quot;/&gt;&lt;/object&gt;&lt;object type=&quot;3&quot; unique_id=&quot;10012&quot;&gt;&lt;property id=&quot;20148&quot; value=&quot;5&quot;/&gt;&lt;property id=&quot;20300&quot; value=&quot;Slide 10 - &amp;quot;1st goal: Resource Sharing&amp;quot;&quot;/&gt;&lt;property id=&quot;20307&quot; value=&quot;354&quot;/&gt;&lt;/object&gt;&lt;object type=&quot;3&quot; unique_id=&quot;10013&quot;&gt;&lt;property id=&quot;20148&quot; value=&quot;5&quot;/&gt;&lt;property id=&quot;20300&quot; value=&quot;Slide 11 - &amp;quot;Client machine and Server machine&amp;quot;&quot;/&gt;&lt;property id=&quot;20307&quot; value=&quot;257&quot;/&gt;&lt;/object&gt;&lt;object type=&quot;3&quot; unique_id=&quot;10014&quot;&gt;&lt;property id=&quot;20148&quot; value=&quot;5&quot;/&gt;&lt;property id=&quot;20300&quot; value=&quot;Slide 12 - &amp;quot;Client/Server model&amp;quot;&quot;/&gt;&lt;property id=&quot;20307&quot; value=&quot;258&quot;/&gt;&lt;/object&gt;&lt;object type=&quot;3&quot; unique_id=&quot;10015&quot;&gt;&lt;property id=&quot;20148&quot; value=&quot;5&quot;/&gt;&lt;property id=&quot;20300&quot; value=&quot;Slide 13 - &amp;quot;2nd goal: A Computer network to do with people&amp;quot;&quot;/&gt;&lt;property id=&quot;20307&quot; value=&quot;355&quot;/&gt;&lt;/object&gt;&lt;object type=&quot;3&quot; unique_id=&quot;10016&quot;&gt;&lt;property id=&quot;20148&quot; value=&quot;5&quot;/&gt;&lt;property id=&quot;20300&quot; value=&quot;Slide 14 - &amp;quot;3rd goal: e-Commerce&amp;quot;&quot;/&gt;&lt;property id=&quot;20307&quot; value=&quot;356&quot;/&gt;&lt;/object&gt;&lt;object type=&quot;3&quot; unique_id=&quot;10017&quot;&gt;&lt;property id=&quot;20148&quot; value=&quot;5&quot;/&gt;&lt;property id=&quot;20300&quot; value=&quot;Slide 15 - &amp;quot;Home Applications&amp;quot;&quot;/&gt;&lt;property id=&quot;20307&quot; value=&quot;259&quot;/&gt;&lt;/object&gt;&lt;object type=&quot;3&quot; unique_id=&quot;10018&quot;&gt;&lt;property id=&quot;20148&quot; value=&quot;5&quot;/&gt;&lt;property id=&quot;20300&quot; value=&quot;Slide 16 - &amp;quot;P2P - Peer to Peer&amp;quot;&quot;/&gt;&lt;property id=&quot;20307&quot; value=&quot;260&quot;/&gt;&lt;/object&gt;&lt;object type=&quot;3&quot; unique_id=&quot;10020&quot;&gt;&lt;property id=&quot;20148&quot; value=&quot;5&quot;/&gt;&lt;property id=&quot;20300&quot; value=&quot;Slide 18 - &amp;quot;Mobile Users&amp;quot;&quot;/&gt;&lt;property id=&quot;20307&quot; value=&quot;262&quot;/&gt;&lt;/object&gt;&lt;object type=&quot;3&quot; unique_id=&quot;10021&quot;&gt;&lt;property id=&quot;20148&quot; value=&quot;5&quot;/&gt;&lt;property id=&quot;20300&quot; value=&quot;Slide 20 - &amp;quot;Social Issues&amp;quot;&quot;/&gt;&lt;property id=&quot;20307&quot; value=&quot;357&quot;/&gt;&lt;/object&gt;&lt;object type=&quot;3&quot; unique_id=&quot;10022&quot;&gt;&lt;property id=&quot;20148&quot; value=&quot;5&quot;/&gt;&lt;property id=&quot;20300&quot; value=&quot;Slide 21 - &amp;quot;1.2 Network Hardware&amp;quot;&quot;/&gt;&lt;property id=&quot;20307&quot; value=&quot;306&quot;/&gt;&lt;/object&gt;&lt;object type=&quot;3&quot; unique_id=&quot;10023&quot;&gt;&lt;property id=&quot;20148&quot; value=&quot;5&quot;/&gt;&lt;property id=&quot;20300&quot; value=&quot;Slide 22 - &amp;quot;Classifying networks&amp;quot;&quot;/&gt;&lt;property id=&quot;20307&quot; value=&quot;314&quot;/&gt;&lt;/object&gt;&lt;object type=&quot;3&quot; unique_id=&quot;10024&quot;&gt;&lt;property id=&quot;20148&quot; value=&quot;5&quot;/&gt;&lt;property id=&quot;20300&quot; value=&quot;Slide 23 - &amp;quot;Transmission technology&amp;quot;&quot;/&gt;&lt;property id=&quot;20307&quot; value=&quot;263&quot;/&gt;&lt;/object&gt;&lt;object type=&quot;3&quot; unique_id=&quot;10025&quot;&gt;&lt;property id=&quot;20148&quot; value=&quot;5&quot;/&gt;&lt;property id=&quot;20300&quot; value=&quot;Slide 25 - &amp;quot;Broadcast Networks&amp;quot;&quot;/&gt;&lt;property id=&quot;20307&quot; value=&quot;315&quot;/&gt;&lt;/object&gt;&lt;object type=&quot;3&quot; unique_id=&quot;10026&quot;&gt;&lt;property id=&quot;20148&quot; value=&quot;5&quot;/&gt;&lt;property id=&quot;20300&quot; value=&quot;Slide 26 - &amp;quot;Broad/Multi-casting&amp;quot;&quot;/&gt;&lt;property id=&quot;20307&quot; value=&quot;358&quot;/&gt;&lt;/object&gt;&lt;object type=&quot;3&quot; unique_id=&quot;10028&quot;&gt;&lt;property id=&quot;20148&quot; value=&quot;5&quot;/&gt;&lt;property id=&quot;20300&quot; value=&quot;Slide 29 - &amp;quot;Classification by scale.&amp;quot;&quot;/&gt;&lt;property id=&quot;20307&quot; value=&quot;264&quot;/&gt;&lt;/object&gt;&lt;object type=&quot;3&quot; unique_id=&quot;10029&quot;&gt;&lt;property id=&quot;20148&quot; value=&quot;5&quot;/&gt;&lt;property id=&quot;20300&quot; value=&quot;Slide 31 - &amp;quot;Local Area Networks&amp;quot;&quot;/&gt;&lt;property id=&quot;20307&quot; value=&quot;312&quot;/&gt;&lt;/object&gt;&lt;object type=&quot;3&quot; unique_id=&quot;10030&quot;&gt;&lt;property id=&quot;20148&quot; value=&quot;5&quot;/&gt;&lt;property id=&quot;20300&quot; value=&quot;Slide 34 - &amp;quot;Wired LAN&amp;quot;&quot;/&gt;&lt;property id=&quot;20307&quot; value=&quot;265&quot;/&gt;&lt;/object&gt;&lt;object type=&quot;3&quot; unique_id=&quot;10031&quot;&gt;&lt;property id=&quot;20148&quot; value=&quot;5&quot;/&gt;&lt;property id=&quot;20300&quot; value=&quot;Slide 35 - &amp;quot;Ethernet: IEEE802.3&amp;quot;&quot;/&gt;&lt;property id=&quot;20307&quot; value=&quot;390&quot;/&gt;&lt;/object&gt;&lt;object type=&quot;3&quot; unique_id=&quot;10032&quot;&gt;&lt;property id=&quot;20148&quot; value=&quot;5&quot;/&gt;&lt;property id=&quot;20300&quot; value=&quot;Slide 39 - &amp;quot;Channel Allocation methods&amp;#x0D;&amp;#x0A;for Broadcast networks &amp;quot;&quot;/&gt;&lt;property id=&quot;20307&quot; value=&quot;313&quot;/&gt;&lt;/object&gt;&lt;object type=&quot;3&quot; unique_id=&quot;10034&quot;&gt;&lt;property id=&quot;20148&quot; value=&quot;5&quot;/&gt;&lt;property id=&quot;20300&quot; value=&quot;Slide 42 - &amp;quot;Wide Area Networks&amp;quot;&quot;/&gt;&lt;property id=&quot;20307&quot; value=&quot;267&quot;/&gt;&lt;/object&gt;&lt;object type=&quot;3&quot; unique_id=&quot;10035&quot;&gt;&lt;property id=&quot;20148&quot; value=&quot;5&quot;/&gt;&lt;property id=&quot;20300&quot; value=&quot;Slide 43 - &amp;quot;Communication subnet &amp;quot;&quot;/&gt;&lt;property id=&quot;20307&quot; value=&quot;317&quot;/&gt;&lt;/object&gt;&lt;object type=&quot;3&quot; unique_id=&quot;10036&quot;&gt;&lt;property id=&quot;20148&quot; value=&quot;5&quot;/&gt;&lt;property id=&quot;20300&quot; value=&quot;Slide 44 - &amp;quot;Differences between WAN &amp;amp;LAN&amp;quot;&quot;/&gt;&lt;property id=&quot;20307&quot; value=&quot;268&quot;/&gt;&lt;/object&gt;&lt;object type=&quot;3&quot; unique_id=&quot;10037&quot;&gt;&lt;property id=&quot;20148&quot; value=&quot;5&quot;/&gt;&lt;property id=&quot;20300&quot; value=&quot;Slide 47 - &amp;quot;WAN Terms&amp;quot;&quot;/&gt;&lt;property id=&quot;20307&quot; value=&quot;318&quot;/&gt;&lt;/object&gt;&lt;object type=&quot;3&quot; unique_id=&quot;10042&quot;&gt;&lt;property id=&quot;20148&quot; value=&quot;5&quot;/&gt;&lt;property id=&quot;20300&quot; value=&quot;Slide 48 - &amp;quot;Internet&amp;quot;&quot;/&gt;&lt;property id=&quot;20307&quot; value=&quot;320&quot;/&gt;&lt;/object&gt;&lt;object type=&quot;3&quot; unique_id=&quot;10043&quot;&gt;&lt;property id=&quot;20148&quot; value=&quot;5&quot;/&gt;&lt;property id=&quot;20300&quot; value=&quot;Slide 49 - &amp;quot;1.3 Network Software&amp;quot;&quot;/&gt;&lt;property id=&quot;20307&quot; value=&quot;307&quot;/&gt;&lt;/object&gt;&lt;object type=&quot;3&quot; unique_id=&quot;10044&quot;&gt;&lt;property id=&quot;20148&quot; value=&quot;5&quot;/&gt;&lt;property id=&quot;20300&quot; value=&quot;Slide 50 - &amp;quot;Philosophy of Protocol Hierarchies&amp;quot;&quot;/&gt;&lt;property id=&quot;20307&quot; value=&quot;324&quot;/&gt;&lt;/object&gt;&lt;object type=&quot;3&quot; unique_id=&quot;10045&quot;&gt;&lt;property id=&quot;20148&quot; value=&quot;5&quot;/&gt;&lt;property id=&quot;20300&quot; value=&quot;Slide 52 - &amp;quot;What Is A Protocol&amp;quot;&quot;/&gt;&lt;property id=&quot;20307&quot; value=&quot;325&quot;/&gt;&lt;/object&gt;&lt;object type=&quot;3&quot; unique_id=&quot;10046&quot;&gt;&lt;property id=&quot;20148&quot; value=&quot;5&quot;/&gt;&lt;property id=&quot;20300&quot; value=&quot;Slide 53 - &amp;quot;Protocol Example&amp;quot;&quot;/&gt;&lt;property id=&quot;20307&quot; value=&quot;326&quot;/&gt;&lt;/object&gt;&lt;object type=&quot;3&quot; unique_id=&quot;10047&quot;&gt;&lt;property id=&quot;20148&quot; value=&quot;5&quot;/&gt;&lt;property id=&quot;20300&quot; value=&quot;Slide 55 - &amp;quot;Hierarchy Example&amp;quot;&quot;/&gt;&lt;property id=&quot;20307&quot; value=&quot;365&quot;/&gt;&lt;/object&gt;&lt;object type=&quot;3&quot; unique_id=&quot;10048&quot;&gt;&lt;property id=&quot;20148&quot; value=&quot;5&quot;/&gt;&lt;property id=&quot;20300&quot; value=&quot;Slide 54 - &amp;quot;Protocol Hierarchies  &amp;quot;&quot;/&gt;&lt;property id=&quot;20307&quot; value=&quot;273&quot;/&gt;&lt;/object&gt;&lt;object type=&quot;3&quot; unique_id=&quot;10049&quot;&gt;&lt;property id=&quot;20148&quot; value=&quot;5&quot;/&gt;&lt;property id=&quot;20300&quot; value=&quot;Slide 56 - &amp;quot;Terminology&amp;quot;&quot;/&gt;&lt;property id=&quot;20307&quot; value=&quot;327&quot;/&gt;&lt;/object&gt;&lt;object type=&quot;3&quot; unique_id=&quot;10050&quot;&gt;&lt;property id=&quot;20148&quot; value=&quot;5&quot;/&gt;&lt;property id=&quot;20300&quot; value=&quot;Slide 57 - &amp;quot;KISS principle&amp;quot;&quot;/&gt;&lt;property id=&quot;20307&quot; value=&quot;368&quot;/&gt;&lt;/object&gt;&lt;object type=&quot;3&quot; unique_id=&quot;10051&quot;&gt;&lt;property id=&quot;20148&quot; value=&quot;5&quot;/&gt;&lt;property id=&quot;20300&quot; value=&quot;Slide 58 - &amp;quot;Network architecture&amp;quot;&quot;/&gt;&lt;property id=&quot;20307&quot; value=&quot;328&quot;/&gt;&lt;/object&gt;&lt;object type=&quot;3&quot; unique_id=&quot;10052&quot;&gt;&lt;property id=&quot;20148&quot; value=&quot;5&quot;/&gt;&lt;property id=&quot;20300&quot; value=&quot;Slide 60 - &amp;quot;Analogy of Protocol Hierarchies&amp;quot;&quot;/&gt;&lt;property id=&quot;20307&quot; value=&quot;274&quot;/&gt;&lt;/object&gt;&lt;object type=&quot;3&quot; unique_id=&quot;10053&quot;&gt;&lt;property id=&quot;20148&quot; value=&quot;5&quot;/&gt;&lt;property id=&quot;20300&quot; value=&quot;Slide 62 - &amp;quot;Information flow&amp;quot;&quot;/&gt;&lt;property id=&quot;20307&quot; value=&quot;275&quot;/&gt;&lt;/object&gt;&lt;object type=&quot;3&quot; unique_id=&quot;10054&quot;&gt;&lt;property id=&quot;20148&quot; value=&quot;5&quot;/&gt;&lt;property id=&quot;20300&quot; value=&quot;Slide 63 - &amp;quot;Terminology&amp;quot;&quot;/&gt;&lt;property id=&quot;20307&quot; value=&quot;369&quot;/&gt;&lt;/object&gt;&lt;object type=&quot;3&quot; unique_id=&quot;10055&quot;&gt;&lt;property id=&quot;20148&quot; value=&quot;5&quot;/&gt;&lt;property id=&quot;20300&quot; value=&quot;Slide 65 - &amp;quot;TCP/IP Hierarchies &amp;quot;&quot;/&gt;&lt;property id=&quot;20307&quot; value=&quot;366&quot;/&gt;&lt;/object&gt;&lt;object type=&quot;3&quot; unique_id=&quot;10056&quot;&gt;&lt;property id=&quot;20148&quot; value=&quot;5&quot;/&gt;&lt;property id=&quot;20300&quot; value=&quot;Slide 66 - &amp;quot;Software or hardware?&amp;quot;&quot;/&gt;&lt;property id=&quot;20307&quot; value=&quot;329&quot;/&gt;&lt;/object&gt;&lt;object type=&quot;3&quot; unique_id=&quot;10057&quot;&gt;&lt;property id=&quot;20148&quot; value=&quot;5&quot;/&gt;&lt;property id=&quot;20300&quot; value=&quot;Slide 67 - &amp;quot;Design Issues for the Layers&amp;quot;&quot;/&gt;&lt;property id=&quot;20307&quot; value=&quot;311&quot;/&gt;&lt;/object&gt;&lt;object type=&quot;3&quot; unique_id=&quot;10059&quot;&gt;&lt;property id=&quot;20148&quot; value=&quot;5&quot;/&gt;&lt;property id=&quot;20300&quot; value=&quot;Slide 68 - &amp;quot;Reliability&amp;quot;&quot;/&gt;&lt;property id=&quot;20307&quot; value=&quot;372&quot;/&gt;&lt;/object&gt;&lt;object type=&quot;3&quot; unique_id=&quot;10063&quot;&gt;&lt;property id=&quot;20148&quot; value=&quot;5&quot;/&gt;&lt;property id=&quot;20300&quot; value=&quot;Slide 72 - &amp;quot;Connection-Oriented vs. Connectionless Services&amp;quot;&quot;/&gt;&lt;property id=&quot;20307&quot; value=&quot;375&quot;/&gt;&lt;/object&gt;&lt;object type=&quot;3&quot; unique_id=&quot;10064&quot;&gt;&lt;property id=&quot;20148&quot; value=&quot;5&quot;/&gt;&lt;property id=&quot;20300&quot; value=&quot;Slide 73 - &amp;quot;Connection-oriented service&amp;quot;&quot;/&gt;&lt;property id=&quot;20307&quot; value=&quot;330&quot;/&gt;&lt;/object&gt;&lt;object type=&quot;3&quot; unique_id=&quot;10065&quot;&gt;&lt;property id=&quot;20148&quot; value=&quot;5&quot;/&gt;&lt;property id=&quot;20300&quot; value=&quot;Slide 74 - &amp;quot;Connectionless service&amp;quot;&quot;/&gt;&lt;property id=&quot;20307&quot; value=&quot;376&quot;/&gt;&lt;/object&gt;&lt;object type=&quot;3&quot; unique_id=&quot;10066&quot;&gt;&lt;property id=&quot;20148&quot; value=&quot;5&quot;/&gt;&lt;property id=&quot;20300&quot; value=&quot;Slide 75 - &amp;quot;Quality of service&amp;quot;&quot;/&gt;&lt;property id=&quot;20307&quot; value=&quot;377&quot;/&gt;&lt;/object&gt;&lt;object type=&quot;3&quot; unique_id=&quot;10067&quot;&gt;&lt;property id=&quot;20148&quot; value=&quot;5&quot;/&gt;&lt;property id=&quot;20300&quot; value=&quot;Slide 76 - &amp;quot;Reliable connection-oriented service&amp;quot;&quot;/&gt;&lt;property id=&quot;20307&quot; value=&quot;378&quot;/&gt;&lt;/object&gt;&lt;object type=&quot;3&quot; unique_id=&quot;10068&quot;&gt;&lt;property id=&quot;20148&quot; value=&quot;5&quot;/&gt;&lt;property id=&quot;20300&quot; value=&quot;Slide 77 - &amp;quot;Unreliable Connectionless Service&amp;quot;&quot;/&gt;&lt;property id=&quot;20307&quot; value=&quot;331&quot;/&gt;&lt;/object&gt;&lt;object type=&quot;3&quot; unique_id=&quot;10069&quot;&gt;&lt;property id=&quot;20148&quot; value=&quot;5&quot;/&gt;&lt;property id=&quot;20300&quot; value=&quot;Slide 78 - &amp;quot;Connection-Oriented and Connectionless Services&amp;quot;&quot;/&gt;&lt;property id=&quot;20307&quot; value=&quot;276&quot;/&gt;&lt;/object&gt;&lt;object type=&quot;3&quot; unique_id=&quot;10070&quot;&gt;&lt;property id=&quot;20148&quot; value=&quot;5&quot;/&gt;&lt;property id=&quot;20300&quot; value=&quot;Slide 79 - &amp;quot;Service Primitives&amp;quot;&quot;/&gt;&lt;property id=&quot;20307&quot; value=&quot;364&quot;/&gt;&lt;/object&gt;&lt;object type=&quot;3&quot; unique_id=&quot;10071&quot;&gt;&lt;property id=&quot;20148&quot; value=&quot;5&quot;/&gt;&lt;property id=&quot;20300&quot; value=&quot;Slide 80 - &amp;quot;Service Primitives&amp;quot;&quot;/&gt;&lt;property id=&quot;20307&quot; value=&quot;277&quot;/&gt;&lt;/object&gt;&lt;object type=&quot;3&quot; unique_id=&quot;10072&quot;&gt;&lt;property id=&quot;20148&quot; value=&quot;5&quot;/&gt;&lt;property id=&quot;20300&quot; value=&quot;Slide 81 - &amp;quot;Service Primitives &amp;quot;&quot;/&gt;&lt;property id=&quot;20307&quot; value=&quot;278&quot;/&gt;&lt;/object&gt;&lt;object type=&quot;3&quot; unique_id=&quot;10073&quot;&gt;&lt;property id=&quot;20148&quot; value=&quot;5&quot;/&gt;&lt;property id=&quot;20300&quot; value=&quot;Slide 82 - &amp;quot;Services to Protocols Relationship&amp;quot;&quot;/&gt;&lt;property id=&quot;20307&quot; value=&quot;360&quot;/&gt;&lt;/object&gt;&lt;object type=&quot;3&quot; unique_id=&quot;10074&quot;&gt;&lt;property id=&quot;20148&quot; value=&quot;5&quot;/&gt;&lt;property id=&quot;20300&quot; value=&quot;Slide 83 - &amp;quot;Layer K: a service and a protocol.&amp;quot;&quot;/&gt;&lt;property id=&quot;20307&quot; value=&quot;279&quot;/&gt;&lt;/object&gt;&lt;object type=&quot;3&quot; unique_id=&quot;10075&quot;&gt;&lt;property id=&quot;20148&quot; value=&quot;5&quot;/&gt;&lt;property id=&quot;20300&quot; value=&quot;Slide 84 - &amp;quot;1.4 Reference Models&amp;quot;&quot;/&gt;&lt;property id=&quot;20307&quot; value=&quot;308&quot;/&gt;&lt;/object&gt;&lt;object type=&quot;3&quot; unique_id=&quot;10076&quot;&gt;&lt;property id=&quot;20148&quot; value=&quot;5&quot;/&gt;&lt;property id=&quot;20300&quot; value=&quot;Slide 85 - &amp;quot;OSI vs. TCP/IP reference model&amp;quot;&quot;/&gt;&lt;property id=&quot;20307&quot; value=&quot;379&quot;/&gt;&lt;/object&gt;&lt;object type=&quot;3&quot; unique_id=&quot;10077&quot;&gt;&lt;property id=&quot;20148&quot; value=&quot;5&quot;/&gt;&lt;property id=&quot;20300&quot; value=&quot;Slide 86&quot;/&gt;&lt;property id=&quot;20307&quot; value=&quot;332&quot;/&gt;&lt;/object&gt;&lt;object type=&quot;3&quot; unique_id=&quot;10078&quot;&gt;&lt;property id=&quot;20148&quot; value=&quot;5&quot;/&gt;&lt;property id=&quot;20300&quot; value=&quot;Slide 87 - &amp;quot;The OSI Reference Model&amp;quot;&quot;/&gt;&lt;property id=&quot;20307&quot; value=&quot;280&quot;/&gt;&lt;/object&gt;&lt;object type=&quot;3&quot; unique_id=&quot;10079&quot;&gt;&lt;property id=&quot;20148&quot; value=&quot;5&quot;/&gt;&lt;property id=&quot;20300&quot; value=&quot;Slide 88 - &amp;quot;Physical Layer&amp;quot;&quot;/&gt;&lt;property id=&quot;20307&quot; value=&quot;333&quot;/&gt;&lt;/object&gt;&lt;object type=&quot;3&quot; unique_id=&quot;10080&quot;&gt;&lt;property id=&quot;20148&quot; value=&quot;5&quot;/&gt;&lt;property id=&quot;20300&quot; value=&quot;Slide 89 - &amp;quot;Data Link Layer&amp;quot;&quot;/&gt;&lt;property id=&quot;20307&quot; value=&quot;382&quot;/&gt;&lt;/object&gt;&lt;object type=&quot;3&quot; unique_id=&quot;10081&quot;&gt;&lt;property id=&quot;20148&quot; value=&quot;5&quot;/&gt;&lt;property id=&quot;20300&quot; value=&quot;Slide 90 - &amp;quot;Network Layer&amp;quot;&quot;/&gt;&lt;property id=&quot;20307&quot; value=&quot;334&quot;/&gt;&lt;/object&gt;&lt;object type=&quot;3&quot; unique_id=&quot;10082&quot;&gt;&lt;property id=&quot;20148&quot; value=&quot;5&quot;/&gt;&lt;property id=&quot;20300&quot; value=&quot;Slide 91 - &amp;quot;Transport Layer&amp;quot;&quot;/&gt;&lt;property id=&quot;20307&quot; value=&quot;383&quot;/&gt;&lt;/object&gt;&lt;object type=&quot;3&quot; unique_id=&quot;10083&quot;&gt;&lt;property id=&quot;20148&quot; value=&quot;5&quot;/&gt;&lt;property id=&quot;20300&quot; value=&quot;Slide 92 - &amp;quot;Session Layer&amp;quot;&quot;/&gt;&lt;property id=&quot;20307&quot; value=&quot;384&quot;/&gt;&lt;/object&gt;&lt;object type=&quot;3&quot; unique_id=&quot;10084&quot;&gt;&lt;property id=&quot;20148&quot; value=&quot;5&quot;/&gt;&lt;property id=&quot;20300&quot; value=&quot;Slide 93 - &amp;quot;Presentation Layer&amp;quot;&quot;/&gt;&lt;property id=&quot;20307&quot; value=&quot;336&quot;/&gt;&lt;/object&gt;&lt;object type=&quot;3&quot; unique_id=&quot;10085&quot;&gt;&lt;property id=&quot;20148&quot; value=&quot;5&quot;/&gt;&lt;property id=&quot;20300&quot; value=&quot;Slide 94 - &amp;quot;Application Layer&amp;quot;&quot;/&gt;&lt;property id=&quot;20307&quot; value=&quot;385&quot;/&gt;&lt;/object&gt;&lt;object type=&quot;3&quot; unique_id=&quot;10086&quot;&gt;&lt;property id=&quot;20148&quot; value=&quot;5&quot;/&gt;&lt;property id=&quot;20300&quot; value=&quot;Slide 96 - &amp;quot;U.S. DoD ARPANET&amp;quot;&quot;/&gt;&lt;property id=&quot;20307&quot; value=&quot;361&quot;/&gt;&lt;/object&gt;&lt;object type=&quot;3&quot; unique_id=&quot;10087&quot;&gt;&lt;property id=&quot;20148&quot; value=&quot;5&quot;/&gt;&lt;property id=&quot;20300&quot; value=&quot;Slide 98 - &amp;quot;the key&amp;quot;&quot;/&gt;&lt;property id=&quot;20307&quot; value=&quot;362&quot;/&gt;&lt;/object&gt;&lt;object type=&quot;3&quot; unique_id=&quot;10088&quot;&gt;&lt;property id=&quot;20148&quot; value=&quot;5&quot;/&gt;&lt;property id=&quot;20300&quot; value=&quot;Slide 97 - &amp;quot; The TCP/IP Reference Models&amp;quot;&quot;/&gt;&lt;property id=&quot;20307&quot; value=&quot;281&quot;/&gt;&lt;/object&gt;&lt;object type=&quot;3&quot; unique_id=&quot;10089&quot;&gt;&lt;property id=&quot;20148&quot; value=&quot;5&quot;/&gt;&lt;property id=&quot;20300&quot; value=&quot;Slide 99 - &amp;quot;Link Layer&amp;quot;&quot;/&gt;&lt;property id=&quot;20307&quot; value=&quot;380&quot;/&gt;&lt;/object&gt;&lt;object type=&quot;3&quot; unique_id=&quot;10090&quot;&gt;&lt;property id=&quot;20148&quot; value=&quot;5&quot;/&gt;&lt;property id=&quot;20300&quot; value=&quot;Slide 100 - &amp;quot;The Internet Layer&amp;quot;&quot;/&gt;&lt;property id=&quot;20307&quot; value=&quot;386&quot;/&gt;&lt;/object&gt;&lt;object type=&quot;3&quot; unique_id=&quot;10091&quot;&gt;&lt;property id=&quot;20148&quot; value=&quot;5&quot;/&gt;&lt;property id=&quot;20300&quot; value=&quot;Slide 101 - &amp;quot;Transport Layer&amp;quot;&quot;/&gt;&lt;property id=&quot;20307&quot; value=&quot;338&quot;/&gt;&lt;/object&gt;&lt;object type=&quot;3&quot; unique_id=&quot;10092&quot;&gt;&lt;property id=&quot;20148&quot; value=&quot;5&quot;/&gt;&lt;property id=&quot;20300&quot; value=&quot;Slide 102 - &amp;quot;Application Layer&amp;quot;&quot;/&gt;&lt;property id=&quot;20307&quot; value=&quot;381&quot;/&gt;&lt;/object&gt;&lt;object type=&quot;3&quot; unique_id=&quot;10093&quot;&gt;&lt;property id=&quot;20148&quot; value=&quot;5&quot;/&gt;&lt;property id=&quot;20300&quot; value=&quot;Slide 103 - &amp;quot; The TCP/IP Reference Models&amp;quot;&quot;/&gt;&lt;property id=&quot;20307&quot; value=&quot;282&quot;/&gt;&lt;/object&gt;&lt;object type=&quot;3&quot; unique_id=&quot;10094&quot;&gt;&lt;property id=&quot;20148&quot; value=&quot;5&quot;/&gt;&lt;property id=&quot;20300&quot; value=&quot;Slide 105 - &amp;quot;Comparing OSI and TCP/IP Models&amp;quot;&quot;/&gt;&lt;property id=&quot;20307&quot; value=&quot;283&quot;/&gt;&lt;/object&gt;&lt;object type=&quot;3&quot; unique_id=&quot;10095&quot;&gt;&lt;property id=&quot;20148&quot; value=&quot;5&quot;/&gt;&lt;property id=&quot;20300&quot; value=&quot;Slide 106 - &amp;quot;Comparing OSI and TCP/IP Models&amp;quot;&quot;/&gt;&lt;property id=&quot;20307&quot; value=&quot;339&quot;/&gt;&lt;/object&gt;&lt;object type=&quot;3&quot; unique_id=&quot;10096&quot;&gt;&lt;property id=&quot;20148&quot; value=&quot;5&quot;/&gt;&lt;property id=&quot;20300&quot; value=&quot;Slide 107 - &amp;quot;Different philosophy&amp;quot;&quot;/&gt;&lt;property id=&quot;20307&quot; value=&quot;388&quot;/&gt;&lt;/object&gt;&lt;object type=&quot;3&quot; unique_id=&quot;10097&quot;&gt;&lt;property id=&quot;20148&quot; value=&quot;5&quot;/&gt;&lt;property id=&quot;20300&quot; value=&quot;Slide 108 - &amp;quot;Specific differences&amp;amp;#x09;&amp;quot;&quot;/&gt;&lt;property id=&quot;20307&quot; value=&quot;387&quot;/&gt;&lt;/object&gt;&lt;object type=&quot;3&quot; unique_id=&quot;10098&quot;&gt;&lt;property id=&quot;20148&quot; value=&quot;5&quot;/&gt;&lt;property id=&quot;20300&quot; value=&quot;Slide 109 - &amp;quot;A Critique of the OSI Model and Protocols&amp;quot;&quot;/&gt;&lt;property id=&quot;20307&quot; value=&quot;284&quot;/&gt;&lt;/object&gt;&lt;object type=&quot;3&quot; unique_id=&quot;10099&quot;&gt;&lt;property id=&quot;20148&quot; value=&quot;5&quot;/&gt;&lt;property id=&quot;20300&quot; value=&quot;Slide 110 - &amp;quot;Bad Timing&amp;quot;&quot;/&gt;&lt;property id=&quot;20307&quot; value=&quot;285&quot;/&gt;&lt;/object&gt;&lt;object type=&quot;3&quot; unique_id=&quot;10100&quot;&gt;&lt;property id=&quot;20148&quot; value=&quot;5&quot;/&gt;&lt;property id=&quot;20300&quot; value=&quot;Slide 111 - &amp;quot;A Critique of the TCP/IP Reference Model&amp;quot;&quot;/&gt;&lt;property id=&quot;20307&quot; value=&quot;286&quot;/&gt;&lt;/object&gt;&lt;object type=&quot;3&quot; unique_id=&quot;10102&quot;&gt;&lt;property id=&quot;20148&quot; value=&quot;5&quot;/&gt;&lt;property id=&quot;20300&quot; value=&quot;Slide 112 - &amp;quot;1.5 Example Networks&amp;quot;&quot;/&gt;&lt;property id=&quot;20307&quot; value=&quot;309&quot;/&gt;&lt;/object&gt;&lt;object type=&quot;3&quot; unique_id=&quot;10103&quot;&gt;&lt;property id=&quot;20148&quot; value=&quot;5&quot;/&gt;&lt;property id=&quot;20300&quot; value=&quot;Slide 113 - &amp;quot;The history&amp;quot;&quot;/&gt;&lt;property id=&quot;20307&quot; value=&quot;340&quot;/&gt;&lt;/object&gt;&lt;object type=&quot;3&quot; unique_id=&quot;10104&quot;&gt;&lt;property id=&quot;20148&quot; value=&quot;5&quot;/&gt;&lt;property id=&quot;20300&quot; value=&quot;Slide 114 - &amp;quot;The ARPANET&amp;quot;&quot;/&gt;&lt;property id=&quot;20307&quot; value=&quot;287&quot;/&gt;&lt;/object&gt;&lt;object type=&quot;3&quot; unique_id=&quot;10105&quot;&gt;&lt;property id=&quot;20148&quot; value=&quot;5&quot;/&gt;&lt;property id=&quot;20300&quot; value=&quot;Slide 115 - &amp;quot;The ARPANET (2)&amp;quot;&quot;/&gt;&lt;property id=&quot;20307&quot; value=&quot;289&quot;/&gt;&lt;/object&gt;&lt;object type=&quot;3&quot; unique_id=&quot;10106&quot;&gt;&lt;property id=&quot;20148&quot; value=&quot;5&quot;/&gt;&lt;property id=&quot;20300&quot; value=&quot;Slide 116 - &amp;quot;The ARPANET (3)&amp;quot;&quot;/&gt;&lt;property id=&quot;20307&quot; value=&quot;290&quot;/&gt;&lt;/object&gt;&lt;object type=&quot;3&quot; unique_id=&quot;10107&quot;&gt;&lt;property id=&quot;20148&quot; value=&quot;5&quot;/&gt;&lt;property id=&quot;20300&quot; value=&quot;Slide 117 - &amp;quot;NSFNET&amp;quot;&quot;/&gt;&lt;property id=&quot;20307&quot; value=&quot;291&quot;/&gt;&lt;/object&gt;&lt;object type=&quot;3&quot; unique_id=&quot;10108&quot;&gt;&lt;property id=&quot;20148&quot; value=&quot;5&quot;/&gt;&lt;property id=&quot;20300&quot; value=&quot;Slide 118 - &amp;quot;NSFNET&amp;quot;&quot;/&gt;&lt;property id=&quot;20307&quot; value=&quot;341&quot;/&gt;&lt;/object&gt;&lt;object type=&quot;3&quot; unique_id=&quot;10109&quot;&gt;&lt;property id=&quot;20148&quot; value=&quot;5&quot;/&gt;&lt;property id=&quot;20300&quot; value=&quot;Slide 119 - &amp;quot;Internet Usage&amp;quot;&quot;/&gt;&lt;property id=&quot;20307&quot; value=&quot;292&quot;/&gt;&lt;/object&gt;&lt;object type=&quot;3&quot; unique_id=&quot;10110&quot;&gt;&lt;property id=&quot;20148&quot; value=&quot;5&quot;/&gt;&lt;property id=&quot;20300&quot; value=&quot;Slide 120 - &amp;quot;Internet Usage&amp;quot;&quot;/&gt;&lt;property id=&quot;20307&quot; value=&quot;342&quot;/&gt;&lt;/object&gt;&lt;object type=&quot;3&quot; unique_id=&quot;10115&quot;&gt;&lt;property id=&quot;20148&quot; value=&quot;5&quot;/&gt;&lt;property id=&quot;20300&quot; value=&quot;Slide 125 - &amp;quot;Wireless LANs - WiFi (802.11)&amp;quot;&quot;/&gt;&lt;property id=&quot;20307&quot; value=&quot;299&quot;/&gt;&lt;/object&gt;&lt;object type=&quot;3&quot; unique_id=&quot;10116&quot;&gt;&lt;property id=&quot;20148&quot; value=&quot;5&quot;/&gt;&lt;property id=&quot;20300&quot; value=&quot;Slide 128 - &amp;quot;Wireless LANs standards&amp;quot;&quot;/&gt;&lt;property id=&quot;20307&quot; value=&quot;359&quot;/&gt;&lt;/object&gt;&lt;object type=&quot;3&quot; unique_id=&quot;10117&quot;&gt;&lt;property id=&quot;20148&quot; value=&quot;5&quot;/&gt;&lt;property id=&quot;20300&quot; value=&quot;Slide 131 - &amp;quot;1.6 Network Standardization&amp;quot;&quot;/&gt;&lt;property id=&quot;20307&quot; value=&quot;310&quot;/&gt;&lt;/object&gt;&lt;object type=&quot;3&quot; unique_id=&quot;10118&quot;&gt;&lt;property id=&quot;20148&quot; value=&quot;5&quot;/&gt;&lt;property id=&quot;20300&quot; value=&quot;Slide 132 - &amp;quot;ITU&amp;#x0D;&amp;#x0A;(International Telecommunication Union) &amp;quot;&quot;/&gt;&lt;property id=&quot;20307&quot; value=&quot;302&quot;/&gt;&lt;/object&gt;&lt;object type=&quot;3&quot; unique_id=&quot;10119&quot;&gt;&lt;property id=&quot;20148&quot; value=&quot;5&quot;/&gt;&lt;property id=&quot;20300&quot; value=&quot;Slide 133 - &amp;quot; Network Standardization&amp;quot;&quot;/&gt;&lt;property id=&quot;20307&quot; value=&quot;348&quot;/&gt;&lt;/object&gt;&lt;object type=&quot;3&quot; unique_id=&quot;10120&quot;&gt;&lt;property id=&quot;20148&quot; value=&quot;5&quot;/&gt;&lt;property id=&quot;20300&quot; value=&quot;Slide 134 - &amp;quot;IEEE 802 Standards&amp;quot;&quot;/&gt;&lt;property id=&quot;20307&quot; value=&quot;303&quot;/&gt;&lt;/object&gt;&lt;object type=&quot;3&quot; unique_id=&quot;10121&quot;&gt;&lt;property id=&quot;20148&quot; value=&quot;5&quot;/&gt;&lt;property id=&quot;20300&quot; value=&quot;Slide 135 - &amp;quot;Internet standards&amp;quot;&quot;/&gt;&lt;property id=&quot;20307&quot; value=&quot;349&quot;/&gt;&lt;/object&gt;&lt;object type=&quot;3&quot; unique_id=&quot;10122&quot;&gt;&lt;property id=&quot;20148&quot; value=&quot;5&quot;/&gt;&lt;property id=&quot;20300&quot; value=&quot;Slide 136 - &amp;quot;End of Ch-1&amp;quot;&quot;/&gt;&lt;property id=&quot;20307&quot; value=&quot;367&quot;/&gt;&lt;/object&gt;&lt;object type=&quot;3&quot; unique_id=&quot;10365&quot;&gt;&lt;property id=&quot;20148&quot; value=&quot;5&quot;/&gt;&lt;property id=&quot;20300&quot; value=&quot;Slide 51 - &amp;quot;Layer n Protocol&amp;quot;&quot;/&gt;&lt;property id=&quot;20307&quot; value=&quot;391&quot;/&gt;&lt;/object&gt;&lt;object type=&quot;3&quot; unique_id=&quot;11092&quot;&gt;&lt;property id=&quot;20148&quot; value=&quot;5&quot;/&gt;&lt;property id=&quot;20300&quot; value=&quot;Slide 61 - &amp;quot;Virtual Communication:  &amp;#x0D;&amp;#x0A;Sino-US Talk&amp;quot;&quot;/&gt;&lt;property id=&quot;20307&quot; value=&quot;392&quot;/&gt;&lt;/object&gt;&lt;object type=&quot;3&quot; unique_id=&quot;11093&quot;&gt;&lt;property id=&quot;20148&quot; value=&quot;5&quot;/&gt;&lt;property id=&quot;20300&quot; value=&quot;Slide 9 - &amp;quot;Business Applications&amp;quot;&quot;/&gt;&lt;property id=&quot;20307&quot; value=&quot;393&quot;/&gt;&lt;/object&gt;&lt;object type=&quot;3&quot; unique_id=&quot;11094&quot;&gt;&lt;property id=&quot;20148&quot; value=&quot;5&quot;/&gt;&lt;property id=&quot;20300&quot; value=&quot;Slide 27 - &amp;quot;Network Topologies&amp;quot;&quot;/&gt;&lt;property id=&quot;20307&quot; value=&quot;396&quot;/&gt;&lt;/object&gt;&lt;object type=&quot;3&quot; unique_id=&quot;11095&quot;&gt;&lt;property id=&quot;20148&quot; value=&quot;5&quot;/&gt;&lt;property id=&quot;20300&quot; value=&quot;Slide 28 - &amp;quot;Example of a Real network&amp;quot;&quot;/&gt;&lt;property id=&quot;20307&quot; value=&quot;397&quot;/&gt;&lt;/object&gt;&lt;object type=&quot;3&quot; unique_id=&quot;11099&quot;&gt;&lt;property id=&quot;20148&quot; value=&quot;5&quot;/&gt;&lt;property id=&quot;20300&quot; value=&quot;Slide 64 - &amp;quot;An Internet Envelope&amp;quot;&quot;/&gt;&lt;property id=&quot;20307&quot; value=&quot;395&quot;/&gt;&lt;/object&gt;&lt;object type=&quot;3&quot; unique_id=&quot;12618&quot;&gt;&lt;property id=&quot;20148&quot; value=&quot;5&quot;/&gt;&lt;property id=&quot;20300&quot; value=&quot;Slide 17 - &amp;quot;Other applications&amp;quot;&quot;/&gt;&lt;property id=&quot;20307&quot; value=&quot;401&quot;/&gt;&lt;/object&gt;&lt;object type=&quot;3&quot; unique_id=&quot;12619&quot;&gt;&lt;property id=&quot;20148&quot; value=&quot;5&quot;/&gt;&lt;property id=&quot;20300&quot; value=&quot;Slide 19 - &amp;quot;SoLoMo&amp;quot;&quot;/&gt;&lt;property id=&quot;20307&quot; value=&quot;402&quot;/&gt;&lt;/object&gt;&lt;object type=&quot;3&quot; unique_id=&quot;12620&quot;&gt;&lt;property id=&quot;20148&quot; value=&quot;5&quot;/&gt;&lt;property id=&quot;20300&quot; value=&quot;Slide 24 - &amp;quot;Point-to-point links&amp;quot;&quot;/&gt;&lt;property id=&quot;20307&quot; value=&quot;404&quot;/&gt;&lt;/object&gt;&lt;object type=&quot;3&quot; unique_id=&quot;12621&quot;&gt;&lt;property id=&quot;20148&quot; value=&quot;5&quot;/&gt;&lt;property id=&quot;20300&quot; value=&quot;Slide 30 - &amp;quot;PAN (Personal area networks)&amp;quot;&quot;/&gt;&lt;property id=&quot;20307&quot; value=&quot;403&quot;/&gt;&lt;/object&gt;&lt;object type=&quot;3&quot; unique_id=&quot;13904&quot;&gt;&lt;property id=&quot;20148&quot; value=&quot;5&quot;/&gt;&lt;property id=&quot;20300&quot; value=&quot;Slide 32 - &amp;quot;Wireless and wired LANs&amp;quot;&quot;/&gt;&lt;property id=&quot;20307&quot; value=&quot;408&quot;/&gt;&lt;/object&gt;&lt;object type=&quot;3&quot; unique_id=&quot;13905&quot;&gt;&lt;property id=&quot;20148&quot; value=&quot;5&quot;/&gt;&lt;property id=&quot;20300&quot; value=&quot;Slide 33 - &amp;quot;WLAN (Wireless LAN)&amp;quot;&quot;/&gt;&lt;property id=&quot;20307&quot; value=&quot;406&quot;/&gt;&lt;/object&gt;&lt;object type=&quot;3&quot; unique_id=&quot;13906&quot;&gt;&lt;property id=&quot;20148&quot; value=&quot;5&quot;/&gt;&lt;property id=&quot;20300&quot; value=&quot;Slide 37 - &amp;quot;Classic Ethernet&amp;quot;&quot;/&gt;&lt;property id=&quot;20307&quot; value=&quot;411&quot;/&gt;&lt;/object&gt;&lt;object type=&quot;3&quot; unique_id=&quot;13907&quot;&gt;&lt;property id=&quot;20148&quot; value=&quot;5&quot;/&gt;&lt;property id=&quot;20300&quot; value=&quot;Slide 38 - &amp;quot;Classic LAN Topologies&amp;quot;&quot;/&gt;&lt;property id=&quot;20307&quot; value=&quot;412&quot;/&gt;&lt;/object&gt;&lt;object type=&quot;3&quot; unique_id=&quot;13908&quot;&gt;&lt;property id=&quot;20148&quot; value=&quot;5&quot;/&gt;&lt;property id=&quot;20300&quot; value=&quot;Slide 40 - &amp;quot;Metropolitan Area Networks&amp;quot;&quot;/&gt;&lt;property id=&quot;20307&quot; value=&quot;410&quot;/&gt;&lt;/object&gt;&lt;object type=&quot;3&quot; unique_id=&quot;13909&quot;&gt;&lt;property id=&quot;20148&quot; value=&quot;5&quot;/&gt;&lt;property id=&quot;20300&quot; value=&quot;Slide 41 - &amp;quot;Wireless MAN&amp;quot;&quot;/&gt;&lt;property id=&quot;20307&quot; value=&quot;409&quot;/&gt;&lt;/object&gt;&lt;object type=&quot;3&quot; unique_id=&quot;14571&quot;&gt;&lt;property id=&quot;20148&quot; value=&quot;5&quot;/&gt;&lt;property id=&quot;20300&quot; value=&quot;Slide 45 - &amp;quot;WAN via the Internet&amp;quot;&quot;/&gt;&lt;property id=&quot;20307&quot; value=&quot;413&quot;/&gt;&lt;/object&gt;&lt;object type=&quot;3&quot; unique_id=&quot;14572&quot;&gt;&lt;property id=&quot;20148&quot; value=&quot;5&quot;/&gt;&lt;property id=&quot;20300&quot; value=&quot;Slide 46 - &amp;quot;WAN via ISP network&amp;quot;&quot;/&gt;&lt;property id=&quot;20307&quot; value=&quot;414&quot;/&gt;&lt;/object&gt;&lt;object type=&quot;3&quot; unique_id=&quot;14972&quot;&gt;&lt;property id=&quot;20148&quot; value=&quot;5&quot;/&gt;&lt;property id=&quot;20300&quot; value=&quot;Slide 36 - &amp;quot;Expand and divide a LAN&amp;quot;&quot;/&gt;&lt;property id=&quot;20307&quot; value=&quot;415&quot;/&gt;&lt;/object&gt;&lt;object type=&quot;3&quot; unique_id=&quot;16045&quot;&gt;&lt;property id=&quot;20148&quot; value=&quot;5&quot;/&gt;&lt;property id=&quot;20300&quot; value=&quot;Slide 59 - &amp;quot;Protocol stack&amp;quot;&quot;/&gt;&lt;property id=&quot;20307&quot; value=&quot;416&quot;/&gt;&lt;/object&gt;&lt;object type=&quot;3&quot; unique_id=&quot;16991&quot;&gt;&lt;property id=&quot;20148&quot; value=&quot;5&quot;/&gt;&lt;property id=&quot;20300&quot; value=&quot;Slide 69 - &amp;quot;Network Evolution issue&amp;quot;&quot;/&gt;&lt;property id=&quot;20307&quot; value=&quot;417&quot;/&gt;&lt;/object&gt;&lt;object type=&quot;3&quot; unique_id=&quot;16992&quot;&gt;&lt;property id=&quot;20148&quot; value=&quot;5&quot;/&gt;&lt;property id=&quot;20300&quot; value=&quot;Slide 70 - &amp;quot;Resource Location&amp;quot;&quot;/&gt;&lt;property id=&quot;20307&quot; value=&quot;418&quot;/&gt;&lt;/object&gt;&lt;object type=&quot;3&quot; unique_id=&quot;16993&quot;&gt;&lt;property id=&quot;20148&quot; value=&quot;5&quot;/&gt;&lt;property id=&quot;20300&quot; value=&quot;Slide 71 - &amp;quot;Against Threats&amp;quot;&quot;/&gt;&lt;property id=&quot;20307&quot; value=&quot;419&quot;/&gt;&lt;/object&gt;&lt;object type=&quot;3&quot; unique_id=&quot;19008&quot;&gt;&lt;property id=&quot;20148&quot; value=&quot;5&quot;/&gt;&lt;property id=&quot;20300&quot; value=&quot;Slide 121 - &amp;quot;Architecture of the Internet&amp;quot;&quot;/&gt;&lt;property id=&quot;20307&quot; value=&quot;420&quot;/&gt;&lt;/object&gt;&lt;object type=&quot;3&quot; unique_id=&quot;19009&quot;&gt;&lt;property id=&quot;20148&quot; value=&quot;5&quot;/&gt;&lt;property id=&quot;20300&quot; value=&quot;Slide 122 - &amp;quot;3G Mobile Phone Networks &amp;quot;&quot;/&gt;&lt;property id=&quot;20307&quot; value=&quot;423&quot;/&gt;&lt;/object&gt;&lt;object type=&quot;3&quot; unique_id=&quot;19010&quot;&gt;&lt;property id=&quot;20148&quot; value=&quot;5&quot;/&gt;&lt;property id=&quot;20300&quot; value=&quot;Slide 123 - &amp;quot;3G Mobile Phone Networks &amp;quot;&quot;/&gt;&lt;property id=&quot;20307&quot; value=&quot;421&quot;/&gt;&lt;/object&gt;&lt;object type=&quot;3&quot; unique_id=&quot;19011&quot;&gt;&lt;property id=&quot;20148&quot; value=&quot;5&quot;/&gt;&lt;property id=&quot;20300&quot; value=&quot;Slide 124 - &amp;quot;3G Mobile Phone Networks &amp;quot;&quot;/&gt;&lt;property id=&quot;20307&quot; value=&quot;422&quot;/&gt;&lt;/object&gt;&lt;object type=&quot;3&quot; unique_id=&quot;19012&quot;&gt;&lt;property id=&quot;20148&quot; value=&quot;5&quot;/&gt;&lt;property id=&quot;20300&quot; value=&quot;Slide 126 - &amp;quot;Wireless LANs: 802.11&amp;quot;&quot;/&gt;&lt;property id=&quot;20307&quot; value=&quot;424&quot;/&gt;&lt;/object&gt;&lt;object type=&quot;3&quot; unique_id=&quot;19013&quot;&gt;&lt;property id=&quot;20148&quot; value=&quot;5&quot;/&gt;&lt;property id=&quot;20300&quot; value=&quot;Slide 127 - &amp;quot;Wireless LANs: 802.11&amp;quot;&quot;/&gt;&lt;property id=&quot;20307&quot; value=&quot;425&quot;/&gt;&lt;/object&gt;&lt;object type=&quot;3&quot; unique_id=&quot;19014&quot;&gt;&lt;property id=&quot;20148&quot; value=&quot;5&quot;/&gt;&lt;property id=&quot;20300&quot; value=&quot;Slide 129 - &amp;quot;RFID and Sensor Networks&amp;quot;&quot;/&gt;&lt;property id=&quot;20307&quot; value=&quot;426&quot;/&gt;&lt;/object&gt;&lt;object type=&quot;3&quot; unique_id=&quot;19015&quot;&gt;&lt;property id=&quot;20148&quot; value=&quot;5&quot;/&gt;&lt;property id=&quot;20300&quot; value=&quot;Slide 130 - &amp;quot;RFID and Sensor Networks&amp;quot;&quot;/&gt;&lt;property id=&quot;20307&quot; value=&quot;427&quot;/&gt;&lt;/object&gt;&lt;object type=&quot;3&quot; unique_id=&quot;20396&quot;&gt;&lt;property id=&quot;20148&quot; value=&quot;5&quot;/&gt;&lt;property id=&quot;20300&quot; value=&quot;Slide 95 - &amp;quot; The TCP/IP Reference Models&amp;quot;&quot;/&gt;&lt;property id=&quot;20307&quot; value=&quot;428&quot;/&gt;&lt;/object&gt;&lt;object type=&quot;3&quot; unique_id=&quot;21231&quot;&gt;&lt;property id=&quot;20148&quot; value=&quot;5&quot;/&gt;&lt;property id=&quot;20300&quot; value=&quot;Slide 104 - &amp;quot;The model used in this course&amp;quot;&quot;/&gt;&lt;property id=&quot;20307&quot; value=&quot;429&quot;/&gt;&lt;/object&gt;&lt;object type=&quot;3&quot; unique_id=&quot;25100&quot;&gt;&lt;property id=&quot;20148&quot; value=&quot;5&quot;/&gt;&lt;property id=&quot;20300&quot; value=&quot;Slide 3 - &amp;quot;Roadmap&amp;quot;&quot;/&gt;&lt;property id=&quot;20307&quot; value=&quot;430&quot;/&gt;&lt;/object&gt;&lt;/object&gt;&lt;/object&gt;&lt;/database&gt;"/>
  <p:tag name="SECTOMILLISECCONVERTED" val="1"/>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Digital Dots</Template>
  <TotalTime>34484</TotalTime>
  <Words>16404</Words>
  <Application>Microsoft Macintosh PowerPoint</Application>
  <PresentationFormat>On-screen Show (4:3)</PresentationFormat>
  <Paragraphs>1536</Paragraphs>
  <Slides>136</Slides>
  <Notes>108</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136</vt:i4>
      </vt:variant>
    </vt:vector>
  </HeadingPairs>
  <TitlesOfParts>
    <vt:vector size="146" baseType="lpstr">
      <vt:lpstr>宋体</vt:lpstr>
      <vt:lpstr>Arial</vt:lpstr>
      <vt:lpstr>Arial Narrow</vt:lpstr>
      <vt:lpstr>Comic Sans MS</vt:lpstr>
      <vt:lpstr>Symbol</vt:lpstr>
      <vt:lpstr>Tahoma</vt:lpstr>
      <vt:lpstr>Times New Roman</vt:lpstr>
      <vt:lpstr>Wingdings</vt:lpstr>
      <vt:lpstr>Network</vt:lpstr>
      <vt:lpstr>Clip</vt:lpstr>
      <vt:lpstr>PowerPoint Presentation</vt:lpstr>
      <vt:lpstr>Computer Networks</vt:lpstr>
      <vt:lpstr>Roadmap</vt:lpstr>
      <vt:lpstr>Introduction</vt:lpstr>
      <vt:lpstr>Topics</vt:lpstr>
      <vt:lpstr>A Computer Network</vt:lpstr>
      <vt:lpstr>1.1 Uses of Computer Networks</vt:lpstr>
      <vt:lpstr>Business Applications</vt:lpstr>
      <vt:lpstr>1st goal: Resource Sharing</vt:lpstr>
      <vt:lpstr>Client machine and Server machine</vt:lpstr>
      <vt:lpstr>Client/Server model</vt:lpstr>
      <vt:lpstr>2nd goal: A Computer network to do with people</vt:lpstr>
      <vt:lpstr>3rd goal: e-Commerce</vt:lpstr>
      <vt:lpstr>Home Applications</vt:lpstr>
      <vt:lpstr>P2P - Peer to Peer</vt:lpstr>
      <vt:lpstr>Other applications</vt:lpstr>
      <vt:lpstr>Mobile Users</vt:lpstr>
      <vt:lpstr>Wearable Computers</vt:lpstr>
      <vt:lpstr>Social Issues</vt:lpstr>
      <vt:lpstr>1.2 Network Hardware</vt:lpstr>
      <vt:lpstr>Classifying networks</vt:lpstr>
      <vt:lpstr>Transmission technology</vt:lpstr>
      <vt:lpstr>Point-to-point links</vt:lpstr>
      <vt:lpstr>Broadcast Networks</vt:lpstr>
      <vt:lpstr>Broad/Multi-casting</vt:lpstr>
      <vt:lpstr>Network Topologies</vt:lpstr>
      <vt:lpstr>Example of a Real network</vt:lpstr>
      <vt:lpstr>Classification by scale.</vt:lpstr>
      <vt:lpstr>PAN (Personal area networks)</vt:lpstr>
      <vt:lpstr>Local Area Networks</vt:lpstr>
      <vt:lpstr>Wireless and wired LANs</vt:lpstr>
      <vt:lpstr>WLAN (Wireless LAN)</vt:lpstr>
      <vt:lpstr>Wired LAN</vt:lpstr>
      <vt:lpstr>Ethernet: IEEE802.3</vt:lpstr>
      <vt:lpstr>Expand and divide a LAN</vt:lpstr>
      <vt:lpstr>Classic Ethernet</vt:lpstr>
      <vt:lpstr>Classic LAN Topologies</vt:lpstr>
      <vt:lpstr>Channel Allocation methods for Broadcast networks </vt:lpstr>
      <vt:lpstr>Metropolitan Area Networks</vt:lpstr>
      <vt:lpstr>Wireless MAN</vt:lpstr>
      <vt:lpstr>Wide Area Networks</vt:lpstr>
      <vt:lpstr>Communication subnet </vt:lpstr>
      <vt:lpstr>Differences between WAN &amp;LAN</vt:lpstr>
      <vt:lpstr>WAN via the Internet</vt:lpstr>
      <vt:lpstr>WAN via ISP network</vt:lpstr>
      <vt:lpstr>WAN Terms</vt:lpstr>
      <vt:lpstr>Internet</vt:lpstr>
      <vt:lpstr>1.3 Network Software</vt:lpstr>
      <vt:lpstr>Philosophy of Protocol Hierarchies</vt:lpstr>
      <vt:lpstr>Layer n Protocol</vt:lpstr>
      <vt:lpstr>What Is A Protocol</vt:lpstr>
      <vt:lpstr>Protocol Example</vt:lpstr>
      <vt:lpstr>Protocol Hierarchies  </vt:lpstr>
      <vt:lpstr>Hierarchy Example</vt:lpstr>
      <vt:lpstr>Terminology</vt:lpstr>
      <vt:lpstr>KISS principle</vt:lpstr>
      <vt:lpstr>Network architecture</vt:lpstr>
      <vt:lpstr>Protocol stack</vt:lpstr>
      <vt:lpstr>Analogy of Protocol Hierarchies</vt:lpstr>
      <vt:lpstr>Virtual Communication:   Sino-US Talk</vt:lpstr>
      <vt:lpstr>Information flow</vt:lpstr>
      <vt:lpstr>Terminology</vt:lpstr>
      <vt:lpstr>An Internet Envelope</vt:lpstr>
      <vt:lpstr>TCP/IP Hierarchies </vt:lpstr>
      <vt:lpstr>Software or hardware?</vt:lpstr>
      <vt:lpstr>Design Issues for the Layers</vt:lpstr>
      <vt:lpstr>Reliability</vt:lpstr>
      <vt:lpstr>Network Evolution issue</vt:lpstr>
      <vt:lpstr>Resource Location</vt:lpstr>
      <vt:lpstr>Against Threats</vt:lpstr>
      <vt:lpstr>Connection-Oriented vs. Connectionless Services</vt:lpstr>
      <vt:lpstr>Connection-oriented service</vt:lpstr>
      <vt:lpstr>Connectionless service</vt:lpstr>
      <vt:lpstr>Quality of service</vt:lpstr>
      <vt:lpstr>Reliable connection-oriented service</vt:lpstr>
      <vt:lpstr>Unreliable Connectionless Service</vt:lpstr>
      <vt:lpstr>Connection-Oriented and Connectionless Services</vt:lpstr>
      <vt:lpstr>Service Primitives</vt:lpstr>
      <vt:lpstr>Service Primitives</vt:lpstr>
      <vt:lpstr>Service Primitives </vt:lpstr>
      <vt:lpstr>Services to Protocols Relationship</vt:lpstr>
      <vt:lpstr>Layer K: a service and a protocol.</vt:lpstr>
      <vt:lpstr>1.4 Reference Models</vt:lpstr>
      <vt:lpstr>OSI vs. TCP/IP reference model</vt:lpstr>
      <vt:lpstr>PowerPoint Presentation</vt:lpstr>
      <vt:lpstr>The OSI Reference Model</vt:lpstr>
      <vt:lpstr>Physical Layer</vt:lpstr>
      <vt:lpstr>Data Link Layer</vt:lpstr>
      <vt:lpstr>Network Layer</vt:lpstr>
      <vt:lpstr>Transport Layer</vt:lpstr>
      <vt:lpstr>Session Layer</vt:lpstr>
      <vt:lpstr>Presentation Layer</vt:lpstr>
      <vt:lpstr>Application Layer</vt:lpstr>
      <vt:lpstr> The TCP/IP Reference Models</vt:lpstr>
      <vt:lpstr>U.S. DoD ARPANET</vt:lpstr>
      <vt:lpstr> The TCP/IP Reference Models</vt:lpstr>
      <vt:lpstr>The Key</vt:lpstr>
      <vt:lpstr>Link Layer</vt:lpstr>
      <vt:lpstr>The Internet Layer</vt:lpstr>
      <vt:lpstr>Transport Layer</vt:lpstr>
      <vt:lpstr>Application Layer</vt:lpstr>
      <vt:lpstr> The TCP/IP Reference Models</vt:lpstr>
      <vt:lpstr>The model used in this course</vt:lpstr>
      <vt:lpstr>Comparing OSI and TCP/IP Models</vt:lpstr>
      <vt:lpstr>Comparing OSI and TCP/IP Models</vt:lpstr>
      <vt:lpstr>Different philosophy</vt:lpstr>
      <vt:lpstr>Specific differences </vt:lpstr>
      <vt:lpstr>A Critique of the OSI Model and Protocols</vt:lpstr>
      <vt:lpstr>Bad Timing</vt:lpstr>
      <vt:lpstr>A Critique of the TCP/IP Reference Model</vt:lpstr>
      <vt:lpstr>1.5 Example Networks</vt:lpstr>
      <vt:lpstr>The history</vt:lpstr>
      <vt:lpstr>The ARPANET</vt:lpstr>
      <vt:lpstr>The ARPANET (2)</vt:lpstr>
      <vt:lpstr>The ARPANET (3)</vt:lpstr>
      <vt:lpstr>NSFNET</vt:lpstr>
      <vt:lpstr>NSFNET</vt:lpstr>
      <vt:lpstr>Internet Usage</vt:lpstr>
      <vt:lpstr>Internet Usage</vt:lpstr>
      <vt:lpstr>Architecture of the Internet</vt:lpstr>
      <vt:lpstr>3G Mobile Phone Networks </vt:lpstr>
      <vt:lpstr>3G Mobile Phone Networks </vt:lpstr>
      <vt:lpstr>3G Mobile Phone Networks </vt:lpstr>
      <vt:lpstr>Wireless LANs - WiFi (802.11)</vt:lpstr>
      <vt:lpstr>Wireless LANs: 802.11</vt:lpstr>
      <vt:lpstr>Wireless LANs: 802.11</vt:lpstr>
      <vt:lpstr>Wireless LANs standards</vt:lpstr>
      <vt:lpstr>RFID and Sensor Networks</vt:lpstr>
      <vt:lpstr>RFID and Sensor Networks</vt:lpstr>
      <vt:lpstr>1.6 Network Standardization</vt:lpstr>
      <vt:lpstr>ITU (International Telecommunication Union) </vt:lpstr>
      <vt:lpstr> Network Standardization</vt:lpstr>
      <vt:lpstr>IEEE 802 Standards</vt:lpstr>
      <vt:lpstr>IEEE 802 Standards</vt:lpstr>
      <vt:lpstr>Internet standards</vt:lpstr>
      <vt:lpstr>END OF CH-1</vt:lpstr>
    </vt:vector>
  </TitlesOfParts>
  <Company>East Texas Data Service</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dc:title>
  <dc:creator>Lin Weiguo</dc:creator>
  <cp:lastModifiedBy>Microsoft Office User</cp:lastModifiedBy>
  <cp:revision>325</cp:revision>
  <dcterms:created xsi:type="dcterms:W3CDTF">2002-06-28T19:04:26Z</dcterms:created>
  <dcterms:modified xsi:type="dcterms:W3CDTF">2020-03-08T19:04:15Z</dcterms:modified>
</cp:coreProperties>
</file>